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97"/>
  </p:notesMasterIdLst>
  <p:handoutMasterIdLst>
    <p:handoutMasterId r:id="rId98"/>
  </p:handoutMasterIdLst>
  <p:sldIdLst>
    <p:sldId id="379" r:id="rId2"/>
    <p:sldId id="257" r:id="rId3"/>
    <p:sldId id="258" r:id="rId4"/>
    <p:sldId id="317" r:id="rId5"/>
    <p:sldId id="378" r:id="rId6"/>
    <p:sldId id="259" r:id="rId7"/>
    <p:sldId id="319" r:id="rId8"/>
    <p:sldId id="321" r:id="rId9"/>
    <p:sldId id="264" r:id="rId10"/>
    <p:sldId id="260" r:id="rId11"/>
    <p:sldId id="261" r:id="rId12"/>
    <p:sldId id="262" r:id="rId13"/>
    <p:sldId id="337" r:id="rId14"/>
    <p:sldId id="338" r:id="rId15"/>
    <p:sldId id="339" r:id="rId16"/>
    <p:sldId id="263" r:id="rId17"/>
    <p:sldId id="340" r:id="rId18"/>
    <p:sldId id="341" r:id="rId19"/>
    <p:sldId id="342" r:id="rId20"/>
    <p:sldId id="343" r:id="rId21"/>
    <p:sldId id="380" r:id="rId22"/>
    <p:sldId id="381" r:id="rId23"/>
    <p:sldId id="382" r:id="rId24"/>
    <p:sldId id="383" r:id="rId25"/>
    <p:sldId id="384" r:id="rId26"/>
    <p:sldId id="365" r:id="rId27"/>
    <p:sldId id="366" r:id="rId28"/>
    <p:sldId id="265" r:id="rId29"/>
    <p:sldId id="364" r:id="rId30"/>
    <p:sldId id="367" r:id="rId31"/>
    <p:sldId id="362" r:id="rId32"/>
    <p:sldId id="360" r:id="rId33"/>
    <p:sldId id="370" r:id="rId34"/>
    <p:sldId id="388" r:id="rId35"/>
    <p:sldId id="391" r:id="rId36"/>
    <p:sldId id="389" r:id="rId37"/>
    <p:sldId id="390" r:id="rId38"/>
    <p:sldId id="323" r:id="rId39"/>
    <p:sldId id="369" r:id="rId40"/>
    <p:sldId id="325" r:id="rId41"/>
    <p:sldId id="327" r:id="rId42"/>
    <p:sldId id="267" r:id="rId43"/>
    <p:sldId id="326" r:id="rId44"/>
    <p:sldId id="278" r:id="rId45"/>
    <p:sldId id="387" r:id="rId46"/>
    <p:sldId id="392" r:id="rId47"/>
    <p:sldId id="393" r:id="rId48"/>
    <p:sldId id="351" r:id="rId49"/>
    <p:sldId id="385" r:id="rId50"/>
    <p:sldId id="279" r:id="rId51"/>
    <p:sldId id="280" r:id="rId52"/>
    <p:sldId id="394" r:id="rId53"/>
    <p:sldId id="329" r:id="rId54"/>
    <p:sldId id="273" r:id="rId55"/>
    <p:sldId id="281" r:id="rId56"/>
    <p:sldId id="282" r:id="rId57"/>
    <p:sldId id="283" r:id="rId58"/>
    <p:sldId id="284" r:id="rId59"/>
    <p:sldId id="285" r:id="rId60"/>
    <p:sldId id="298" r:id="rId61"/>
    <p:sldId id="377" r:id="rId62"/>
    <p:sldId id="286" r:id="rId63"/>
    <p:sldId id="287" r:id="rId64"/>
    <p:sldId id="331" r:id="rId65"/>
    <p:sldId id="386" r:id="rId66"/>
    <p:sldId id="332" r:id="rId67"/>
    <p:sldId id="290" r:id="rId68"/>
    <p:sldId id="291" r:id="rId69"/>
    <p:sldId id="292" r:id="rId70"/>
    <p:sldId id="296" r:id="rId71"/>
    <p:sldId id="352" r:id="rId72"/>
    <p:sldId id="353" r:id="rId73"/>
    <p:sldId id="354" r:id="rId74"/>
    <p:sldId id="355" r:id="rId75"/>
    <p:sldId id="299" r:id="rId76"/>
    <p:sldId id="300" r:id="rId77"/>
    <p:sldId id="356" r:id="rId78"/>
    <p:sldId id="301" r:id="rId79"/>
    <p:sldId id="303" r:id="rId80"/>
    <p:sldId id="371" r:id="rId81"/>
    <p:sldId id="372" r:id="rId82"/>
    <p:sldId id="306" r:id="rId83"/>
    <p:sldId id="308" r:id="rId84"/>
    <p:sldId id="307" r:id="rId85"/>
    <p:sldId id="309" r:id="rId86"/>
    <p:sldId id="346" r:id="rId87"/>
    <p:sldId id="373" r:id="rId88"/>
    <p:sldId id="374" r:id="rId89"/>
    <p:sldId id="375" r:id="rId90"/>
    <p:sldId id="358" r:id="rId91"/>
    <p:sldId id="336" r:id="rId92"/>
    <p:sldId id="314" r:id="rId93"/>
    <p:sldId id="316" r:id="rId94"/>
    <p:sldId id="335" r:id="rId95"/>
    <p:sldId id="350" r:id="rId96"/>
  </p:sldIdLst>
  <p:sldSz cx="9144000" cy="6858000" type="screen4x3"/>
  <p:notesSz cx="7010400" cy="9296400"/>
  <p:custDataLst>
    <p:tags r:id="rId99"/>
  </p:custDataLst>
  <p:defaultTextStyle>
    <a:defPPr>
      <a:defRPr lang="en-US"/>
    </a:defPPr>
    <a:lvl1pPr algn="l" rtl="0" eaLnBrk="0" fontAlgn="base" hangingPunct="0">
      <a:spcBef>
        <a:spcPct val="0"/>
      </a:spcBef>
      <a:spcAft>
        <a:spcPct val="0"/>
      </a:spcAft>
      <a:defRPr kumimoji="1" sz="2400"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kumimoji="1" sz="2400"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kumimoji="1" sz="2400"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kumimoji="1" sz="2400"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kumimoji="1" sz="2400" kern="1200">
        <a:solidFill>
          <a:schemeClr val="tx1"/>
        </a:solidFill>
        <a:latin typeface="Trebuchet MS" panose="020B0603020202020204" pitchFamily="34" charset="0"/>
        <a:ea typeface="+mn-ea"/>
        <a:cs typeface="+mn-cs"/>
      </a:defRPr>
    </a:lvl5pPr>
    <a:lvl6pPr marL="2286000" algn="l" defTabSz="914400" rtl="0" eaLnBrk="1" latinLnBrk="0" hangingPunct="1">
      <a:defRPr kumimoji="1" sz="2400" kern="1200">
        <a:solidFill>
          <a:schemeClr val="tx1"/>
        </a:solidFill>
        <a:latin typeface="Trebuchet MS" panose="020B0603020202020204" pitchFamily="34" charset="0"/>
        <a:ea typeface="+mn-ea"/>
        <a:cs typeface="+mn-cs"/>
      </a:defRPr>
    </a:lvl6pPr>
    <a:lvl7pPr marL="2743200" algn="l" defTabSz="914400" rtl="0" eaLnBrk="1" latinLnBrk="0" hangingPunct="1">
      <a:defRPr kumimoji="1" sz="2400" kern="1200">
        <a:solidFill>
          <a:schemeClr val="tx1"/>
        </a:solidFill>
        <a:latin typeface="Trebuchet MS" panose="020B0603020202020204" pitchFamily="34" charset="0"/>
        <a:ea typeface="+mn-ea"/>
        <a:cs typeface="+mn-cs"/>
      </a:defRPr>
    </a:lvl7pPr>
    <a:lvl8pPr marL="3200400" algn="l" defTabSz="914400" rtl="0" eaLnBrk="1" latinLnBrk="0" hangingPunct="1">
      <a:defRPr kumimoji="1" sz="2400" kern="1200">
        <a:solidFill>
          <a:schemeClr val="tx1"/>
        </a:solidFill>
        <a:latin typeface="Trebuchet MS" panose="020B0603020202020204" pitchFamily="34" charset="0"/>
        <a:ea typeface="+mn-ea"/>
        <a:cs typeface="+mn-cs"/>
      </a:defRPr>
    </a:lvl8pPr>
    <a:lvl9pPr marL="3657600" algn="l" defTabSz="914400" rtl="0" eaLnBrk="1" latinLnBrk="0" hangingPunct="1">
      <a:defRPr kumimoji="1" sz="2400"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33"/>
    <a:srgbClr val="0033CC"/>
    <a:srgbClr val="FFCC99"/>
    <a:srgbClr val="FFFFCC"/>
    <a:srgbClr val="FF9933"/>
    <a:srgbClr val="990099"/>
    <a:srgbClr val="003366"/>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84" autoAdjust="0"/>
    <p:restoredTop sz="94660" autoAdjust="0"/>
  </p:normalViewPr>
  <p:slideViewPr>
    <p:cSldViewPr snapToGrid="0">
      <p:cViewPr>
        <p:scale>
          <a:sx n="91" d="100"/>
          <a:sy n="91" d="100"/>
        </p:scale>
        <p:origin x="78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22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gs" Target="tags/tag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spcBef>
                <a:spcPct val="20000"/>
              </a:spcBef>
              <a:buClr>
                <a:srgbClr val="FF9933"/>
              </a:buClr>
              <a:buFontTx/>
              <a:buChar char="•"/>
              <a:defRPr sz="1200">
                <a:latin typeface="Arial" charset="0"/>
              </a:defRPr>
            </a:lvl1pPr>
          </a:lstStyle>
          <a:p>
            <a:pPr>
              <a:defRPr/>
            </a:pPr>
            <a:endParaRPr lang="en-US"/>
          </a:p>
        </p:txBody>
      </p:sp>
      <p:sp>
        <p:nvSpPr>
          <p:cNvPr id="109571" name="Rectangle 3"/>
          <p:cNvSpPr>
            <a:spLocks noGrp="1" noChangeArrowheads="1"/>
          </p:cNvSpPr>
          <p:nvPr>
            <p:ph type="dt" sz="quarter" idx="1"/>
          </p:nvPr>
        </p:nvSpPr>
        <p:spPr bwMode="auto">
          <a:xfrm>
            <a:off x="3962400" y="0"/>
            <a:ext cx="3048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spcBef>
                <a:spcPct val="20000"/>
              </a:spcBef>
              <a:buClr>
                <a:srgbClr val="FF9933"/>
              </a:buClr>
              <a:buFontTx/>
              <a:buChar char="•"/>
              <a:defRPr sz="1200">
                <a:latin typeface="Arial" charset="0"/>
              </a:defRPr>
            </a:lvl1pPr>
          </a:lstStyle>
          <a:p>
            <a:pPr>
              <a:defRPr/>
            </a:pPr>
            <a:endParaRPr lang="en-US"/>
          </a:p>
        </p:txBody>
      </p:sp>
      <p:sp>
        <p:nvSpPr>
          <p:cNvPr id="109572" name="Rectangle 4"/>
          <p:cNvSpPr>
            <a:spLocks noGrp="1" noChangeArrowheads="1"/>
          </p:cNvSpPr>
          <p:nvPr>
            <p:ph type="ftr" sz="quarter" idx="2"/>
          </p:nvPr>
        </p:nvSpPr>
        <p:spPr bwMode="auto">
          <a:xfrm>
            <a:off x="0" y="8839200"/>
            <a:ext cx="30480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spcBef>
                <a:spcPct val="20000"/>
              </a:spcBef>
              <a:buClr>
                <a:srgbClr val="FF9933"/>
              </a:buClr>
              <a:buFontTx/>
              <a:buChar char="•"/>
              <a:defRPr sz="1200">
                <a:latin typeface="Arial" charset="0"/>
              </a:defRPr>
            </a:lvl1pPr>
          </a:lstStyle>
          <a:p>
            <a:pPr>
              <a:defRPr/>
            </a:pPr>
            <a:endParaRPr lang="en-US"/>
          </a:p>
        </p:txBody>
      </p:sp>
      <p:sp>
        <p:nvSpPr>
          <p:cNvPr id="109573" name="Rectangle 5"/>
          <p:cNvSpPr>
            <a:spLocks noGrp="1" noChangeArrowheads="1"/>
          </p:cNvSpPr>
          <p:nvPr>
            <p:ph type="sldNum" sz="quarter" idx="3"/>
          </p:nvPr>
        </p:nvSpPr>
        <p:spPr bwMode="auto">
          <a:xfrm>
            <a:off x="3962400" y="8839200"/>
            <a:ext cx="30480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spcBef>
                <a:spcPct val="20000"/>
              </a:spcBef>
              <a:buClr>
                <a:srgbClr val="FF9933"/>
              </a:buClr>
              <a:buFontTx/>
              <a:buChar char="•"/>
              <a:defRPr sz="1200" smtClean="0">
                <a:latin typeface="Arial" panose="020B0604020202020204" pitchFamily="34" charset="0"/>
              </a:defRPr>
            </a:lvl1pPr>
          </a:lstStyle>
          <a:p>
            <a:pPr>
              <a:defRPr/>
            </a:pPr>
            <a:fld id="{9712FB96-1CB2-40EF-9B47-96DDD1828505}" type="slidenum">
              <a:rPr lang="en-US" altLang="en-US"/>
              <a:pPr>
                <a:defRPr/>
              </a:pPr>
              <a:t>‹#›</a:t>
            </a:fld>
            <a:endParaRPr lang="en-US" altLang="en-US"/>
          </a:p>
        </p:txBody>
      </p:sp>
    </p:spTree>
    <p:extLst>
      <p:ext uri="{BB962C8B-B14F-4D97-AF65-F5344CB8AC3E}">
        <p14:creationId xmlns:p14="http://schemas.microsoft.com/office/powerpoint/2010/main" val="4007218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19412" tIns="0" rIns="19412" bIns="0" numCol="1" anchor="t" anchorCtr="0" compatLnSpc="1">
            <a:prstTxWarp prst="textNoShape">
              <a:avLst/>
            </a:prstTxWarp>
          </a:bodyPr>
          <a:lstStyle>
            <a:lvl1pPr defTabSz="931863">
              <a:spcBef>
                <a:spcPct val="0"/>
              </a:spcBef>
              <a:buClrTx/>
              <a:buFontTx/>
              <a:buNone/>
              <a:defRPr sz="1000" i="1">
                <a:latin typeface="Arial" charset="0"/>
              </a:defRPr>
            </a:lvl1pPr>
          </a:lstStyle>
          <a:p>
            <a:pPr>
              <a:defRPr/>
            </a:pPr>
            <a:r>
              <a:rPr lang="en-US"/>
              <a:t>*</a:t>
            </a:r>
            <a:endParaRPr lang="en-US" sz="1200">
              <a:latin typeface="Times New Roman" pitchFamily="18" charset="0"/>
            </a:endParaRPr>
          </a:p>
        </p:txBody>
      </p:sp>
      <p:sp>
        <p:nvSpPr>
          <p:cNvPr id="2051"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19412" tIns="0" rIns="19412" bIns="0" numCol="1" anchor="t" anchorCtr="0" compatLnSpc="1">
            <a:prstTxWarp prst="textNoShape">
              <a:avLst/>
            </a:prstTxWarp>
          </a:bodyPr>
          <a:lstStyle>
            <a:lvl1pPr algn="r" defTabSz="931863">
              <a:spcBef>
                <a:spcPct val="0"/>
              </a:spcBef>
              <a:buClrTx/>
              <a:buFontTx/>
              <a:buNone/>
              <a:defRPr sz="1000" i="1">
                <a:latin typeface="Arial" charset="0"/>
              </a:defRPr>
            </a:lvl1pPr>
          </a:lstStyle>
          <a:p>
            <a:pPr>
              <a:defRPr/>
            </a:pPr>
            <a:r>
              <a:rPr lang="en-US"/>
              <a:t>07/16/96</a:t>
            </a:r>
            <a:endParaRPr lang="en-US" sz="1200">
              <a:latin typeface="Times New Roman" pitchFamily="18" charset="0"/>
            </a:endParaRPr>
          </a:p>
        </p:txBody>
      </p:sp>
      <p:sp>
        <p:nvSpPr>
          <p:cNvPr id="3076" name="Rectangle 4"/>
          <p:cNvSpPr>
            <a:spLocks noGrp="1" noRot="1" noChangeAspect="1" noChangeArrowheads="1"/>
          </p:cNvSpPr>
          <p:nvPr>
            <p:ph type="sldImg" idx="2"/>
          </p:nvPr>
        </p:nvSpPr>
        <p:spPr bwMode="auto">
          <a:xfrm>
            <a:off x="1181100" y="696913"/>
            <a:ext cx="4648200" cy="3486150"/>
          </a:xfrm>
          <a:prstGeom prst="rect">
            <a:avLst/>
          </a:prstGeom>
          <a:noFill/>
          <a:ln w="12700" cap="sq">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824" tIns="46913" rIns="93824" bIns="469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19412" tIns="0" rIns="19412" bIns="0" numCol="1" anchor="b" anchorCtr="0" compatLnSpc="1">
            <a:prstTxWarp prst="textNoShape">
              <a:avLst/>
            </a:prstTxWarp>
          </a:bodyPr>
          <a:lstStyle>
            <a:lvl1pPr defTabSz="931863">
              <a:spcBef>
                <a:spcPct val="0"/>
              </a:spcBef>
              <a:buClrTx/>
              <a:buFontTx/>
              <a:buNone/>
              <a:defRPr sz="1000" i="1">
                <a:latin typeface="Arial" charset="0"/>
              </a:defRPr>
            </a:lvl1pPr>
          </a:lstStyle>
          <a:p>
            <a:pPr>
              <a:defRPr/>
            </a:pPr>
            <a:r>
              <a:rPr lang="en-US"/>
              <a:t>*</a:t>
            </a:r>
            <a:endParaRPr lang="en-US" sz="1200">
              <a:latin typeface="Times New Roman" pitchFamily="18" charset="0"/>
            </a:endParaRPr>
          </a:p>
        </p:txBody>
      </p:sp>
      <p:sp>
        <p:nvSpPr>
          <p:cNvPr id="2055"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19412" tIns="0" rIns="19412" bIns="0" numCol="1" anchor="b" anchorCtr="0" compatLnSpc="1">
            <a:prstTxWarp prst="textNoShape">
              <a:avLst/>
            </a:prstTxWarp>
          </a:bodyPr>
          <a:lstStyle>
            <a:lvl1pPr algn="r" defTabSz="931863">
              <a:spcBef>
                <a:spcPct val="0"/>
              </a:spcBef>
              <a:buClrTx/>
              <a:buFontTx/>
              <a:buNone/>
              <a:defRPr sz="1000" i="1">
                <a:latin typeface="Arial" charset="0"/>
              </a:defRPr>
            </a:lvl1pPr>
          </a:lstStyle>
          <a:p>
            <a:pPr>
              <a:defRPr/>
            </a:pPr>
            <a:r>
              <a:rPr lang="en-US"/>
              <a:t>##</a:t>
            </a:r>
            <a:endParaRPr lang="en-US" sz="1200">
              <a:latin typeface="Times New Roman" pitchFamily="18" charset="0"/>
            </a:endParaRPr>
          </a:p>
        </p:txBody>
      </p:sp>
    </p:spTree>
    <p:extLst>
      <p:ext uri="{BB962C8B-B14F-4D97-AF65-F5344CB8AC3E}">
        <p14:creationId xmlns:p14="http://schemas.microsoft.com/office/powerpoint/2010/main" val="2896665055"/>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61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61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61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6150" name="Rectangle 2"/>
          <p:cNvSpPr>
            <a:spLocks noGrp="1" noRot="1" noChangeAspect="1" noChangeArrowheads="1" noTextEdit="1"/>
          </p:cNvSpPr>
          <p:nvPr>
            <p:ph type="sldImg"/>
          </p:nvPr>
        </p:nvSpPr>
        <p:spPr>
          <a:ln/>
        </p:spPr>
      </p:sp>
      <p:sp>
        <p:nvSpPr>
          <p:cNvPr id="61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6159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245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2458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245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24582" name="Rectangle 2"/>
          <p:cNvSpPr>
            <a:spLocks noGrp="1" noRot="1" noChangeAspect="1" noChangeArrowheads="1" noTextEdit="1"/>
          </p:cNvSpPr>
          <p:nvPr>
            <p:ph type="sldImg"/>
          </p:nvPr>
        </p:nvSpPr>
        <p:spPr>
          <a:ln/>
        </p:spPr>
      </p:sp>
      <p:sp>
        <p:nvSpPr>
          <p:cNvPr id="245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61004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266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266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266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26630" name="Rectangle 2"/>
          <p:cNvSpPr>
            <a:spLocks noGrp="1" noRot="1" noChangeAspect="1" noChangeArrowheads="1" noTextEdit="1"/>
          </p:cNvSpPr>
          <p:nvPr>
            <p:ph type="sldImg"/>
          </p:nvPr>
        </p:nvSpPr>
        <p:spPr>
          <a:ln/>
        </p:spPr>
      </p:sp>
      <p:sp>
        <p:nvSpPr>
          <p:cNvPr id="266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47785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2867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2867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286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28678" name="Rectangle 2"/>
          <p:cNvSpPr>
            <a:spLocks noGrp="1" noRot="1" noChangeAspect="1" noChangeArrowheads="1" noTextEdit="1"/>
          </p:cNvSpPr>
          <p:nvPr>
            <p:ph type="sldImg"/>
          </p:nvPr>
        </p:nvSpPr>
        <p:spPr>
          <a:ln/>
        </p:spPr>
      </p:sp>
      <p:sp>
        <p:nvSpPr>
          <p:cNvPr id="286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54624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3072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3072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307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30726" name="Rectangle 2"/>
          <p:cNvSpPr>
            <a:spLocks noGrp="1" noRot="1" noChangeAspect="1" noChangeArrowheads="1" noTextEdit="1"/>
          </p:cNvSpPr>
          <p:nvPr>
            <p:ph type="sldImg"/>
          </p:nvPr>
        </p:nvSpPr>
        <p:spPr>
          <a:ln/>
        </p:spPr>
      </p:sp>
      <p:sp>
        <p:nvSpPr>
          <p:cNvPr id="307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02084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327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3277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327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32774" name="Rectangle 2"/>
          <p:cNvSpPr>
            <a:spLocks noGrp="1" noRot="1" noChangeAspect="1" noChangeArrowheads="1" noTextEdit="1"/>
          </p:cNvSpPr>
          <p:nvPr>
            <p:ph type="sldImg"/>
          </p:nvPr>
        </p:nvSpPr>
        <p:spPr>
          <a:ln/>
        </p:spPr>
      </p:sp>
      <p:sp>
        <p:nvSpPr>
          <p:cNvPr id="327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26911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348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348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348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34822" name="Rectangle 2"/>
          <p:cNvSpPr>
            <a:spLocks noGrp="1" noRot="1" noChangeAspect="1" noChangeArrowheads="1" noTextEdit="1"/>
          </p:cNvSpPr>
          <p:nvPr>
            <p:ph type="sldImg"/>
          </p:nvPr>
        </p:nvSpPr>
        <p:spPr>
          <a:ln/>
        </p:spPr>
      </p:sp>
      <p:sp>
        <p:nvSpPr>
          <p:cNvPr id="348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02781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3686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3686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368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36870" name="Rectangle 2"/>
          <p:cNvSpPr>
            <a:spLocks noGrp="1" noRot="1" noChangeAspect="1" noChangeArrowheads="1" noTextEdit="1"/>
          </p:cNvSpPr>
          <p:nvPr>
            <p:ph type="sldImg"/>
          </p:nvPr>
        </p:nvSpPr>
        <p:spPr>
          <a:ln/>
        </p:spPr>
      </p:sp>
      <p:sp>
        <p:nvSpPr>
          <p:cNvPr id="368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19620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3891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3891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389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38918" name="Rectangle 2"/>
          <p:cNvSpPr>
            <a:spLocks noGrp="1" noRot="1" noChangeAspect="1" noChangeArrowheads="1" noTextEdit="1"/>
          </p:cNvSpPr>
          <p:nvPr>
            <p:ph type="sldImg"/>
          </p:nvPr>
        </p:nvSpPr>
        <p:spPr>
          <a:ln/>
        </p:spPr>
      </p:sp>
      <p:sp>
        <p:nvSpPr>
          <p:cNvPr id="389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6197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409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4096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409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40966" name="Rectangle 2"/>
          <p:cNvSpPr>
            <a:spLocks noGrp="1" noRot="1" noChangeAspect="1" noChangeArrowheads="1" noTextEdit="1"/>
          </p:cNvSpPr>
          <p:nvPr>
            <p:ph type="sldImg"/>
          </p:nvPr>
        </p:nvSpPr>
        <p:spPr>
          <a:ln/>
        </p:spPr>
      </p:sp>
      <p:sp>
        <p:nvSpPr>
          <p:cNvPr id="409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71220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430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430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430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43014" name="Rectangle 2"/>
          <p:cNvSpPr>
            <a:spLocks noGrp="1" noRot="1" noChangeAspect="1" noChangeArrowheads="1" noTextEdit="1"/>
          </p:cNvSpPr>
          <p:nvPr>
            <p:ph type="sldImg"/>
          </p:nvPr>
        </p:nvSpPr>
        <p:spPr>
          <a:ln/>
        </p:spPr>
      </p:sp>
      <p:sp>
        <p:nvSpPr>
          <p:cNvPr id="430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3899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819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819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81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8198" name="Rectangle 2"/>
          <p:cNvSpPr>
            <a:spLocks noGrp="1" noRot="1" noChangeAspect="1" noChangeArrowheads="1" noTextEdit="1"/>
          </p:cNvSpPr>
          <p:nvPr>
            <p:ph type="sldImg"/>
          </p:nvPr>
        </p:nvSpPr>
        <p:spPr>
          <a:ln/>
        </p:spPr>
      </p:sp>
      <p:sp>
        <p:nvSpPr>
          <p:cNvPr id="81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6899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450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4506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450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45062" name="Rectangle 2"/>
          <p:cNvSpPr>
            <a:spLocks noGrp="1" noRot="1" noChangeAspect="1" noChangeArrowheads="1" noTextEdit="1"/>
          </p:cNvSpPr>
          <p:nvPr>
            <p:ph type="sldImg"/>
          </p:nvPr>
        </p:nvSpPr>
        <p:spPr>
          <a:ln/>
        </p:spPr>
      </p:sp>
      <p:sp>
        <p:nvSpPr>
          <p:cNvPr id="450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18460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471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471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471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47110" name="Rectangle 2"/>
          <p:cNvSpPr>
            <a:spLocks noGrp="1" noRot="1" noChangeAspect="1" noChangeArrowheads="1" noTextEdit="1"/>
          </p:cNvSpPr>
          <p:nvPr>
            <p:ph type="sldImg"/>
          </p:nvPr>
        </p:nvSpPr>
        <p:spPr>
          <a:ln/>
        </p:spPr>
      </p:sp>
      <p:sp>
        <p:nvSpPr>
          <p:cNvPr id="471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06096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491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491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491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49158" name="Rectangle 2"/>
          <p:cNvSpPr>
            <a:spLocks noGrp="1" noRot="1" noChangeAspect="1" noChangeArrowheads="1" noTextEdit="1"/>
          </p:cNvSpPr>
          <p:nvPr>
            <p:ph type="sldImg"/>
          </p:nvPr>
        </p:nvSpPr>
        <p:spPr>
          <a:ln/>
        </p:spPr>
      </p:sp>
      <p:sp>
        <p:nvSpPr>
          <p:cNvPr id="491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05911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512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5120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512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51206" name="Rectangle 2"/>
          <p:cNvSpPr>
            <a:spLocks noGrp="1" noRot="1" noChangeAspect="1" noChangeArrowheads="1" noTextEdit="1"/>
          </p:cNvSpPr>
          <p:nvPr>
            <p:ph type="sldImg"/>
          </p:nvPr>
        </p:nvSpPr>
        <p:spPr>
          <a:ln/>
        </p:spPr>
      </p:sp>
      <p:sp>
        <p:nvSpPr>
          <p:cNvPr id="512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02209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5325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5325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532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53254" name="Rectangle 2"/>
          <p:cNvSpPr>
            <a:spLocks noGrp="1" noRot="1" noChangeAspect="1" noChangeArrowheads="1" noTextEdit="1"/>
          </p:cNvSpPr>
          <p:nvPr>
            <p:ph type="sldImg"/>
          </p:nvPr>
        </p:nvSpPr>
        <p:spPr>
          <a:ln/>
        </p:spPr>
      </p:sp>
      <p:sp>
        <p:nvSpPr>
          <p:cNvPr id="532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45622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5529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5530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553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75835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573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573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573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57350" name="Rectangle 2"/>
          <p:cNvSpPr>
            <a:spLocks noGrp="1" noRot="1" noChangeAspect="1" noChangeArrowheads="1" noTextEdit="1"/>
          </p:cNvSpPr>
          <p:nvPr>
            <p:ph type="sldImg"/>
          </p:nvPr>
        </p:nvSpPr>
        <p:spPr>
          <a:ln/>
        </p:spPr>
      </p:sp>
      <p:sp>
        <p:nvSpPr>
          <p:cNvPr id="573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03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5939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5939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593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59398" name="Rectangle 2"/>
          <p:cNvSpPr>
            <a:spLocks noGrp="1" noRot="1" noChangeAspect="1" noChangeArrowheads="1" noTextEdit="1"/>
          </p:cNvSpPr>
          <p:nvPr>
            <p:ph type="sldImg"/>
          </p:nvPr>
        </p:nvSpPr>
        <p:spPr>
          <a:ln/>
        </p:spPr>
      </p:sp>
      <p:sp>
        <p:nvSpPr>
          <p:cNvPr id="593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58186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614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6144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614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61446" name="Rectangle 2"/>
          <p:cNvSpPr>
            <a:spLocks noGrp="1" noRot="1" noChangeAspect="1" noChangeArrowheads="1" noTextEdit="1"/>
          </p:cNvSpPr>
          <p:nvPr>
            <p:ph type="sldImg"/>
          </p:nvPr>
        </p:nvSpPr>
        <p:spPr>
          <a:ln/>
        </p:spPr>
      </p:sp>
      <p:sp>
        <p:nvSpPr>
          <p:cNvPr id="614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45285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634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6349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634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63494" name="Rectangle 2"/>
          <p:cNvSpPr>
            <a:spLocks noGrp="1" noRot="1" noChangeAspect="1" noChangeArrowheads="1" noTextEdit="1"/>
          </p:cNvSpPr>
          <p:nvPr>
            <p:ph type="sldImg"/>
          </p:nvPr>
        </p:nvSpPr>
        <p:spPr>
          <a:ln/>
        </p:spPr>
      </p:sp>
      <p:sp>
        <p:nvSpPr>
          <p:cNvPr id="634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8157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024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02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37564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6553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6554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655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65542" name="Rectangle 2"/>
          <p:cNvSpPr>
            <a:spLocks noGrp="1" noRot="1" noChangeAspect="1" noChangeArrowheads="1" noTextEdit="1"/>
          </p:cNvSpPr>
          <p:nvPr>
            <p:ph type="sldImg"/>
          </p:nvPr>
        </p:nvSpPr>
        <p:spPr>
          <a:ln/>
        </p:spPr>
      </p:sp>
      <p:sp>
        <p:nvSpPr>
          <p:cNvPr id="655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10602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675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675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675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67590" name="Rectangle 2"/>
          <p:cNvSpPr>
            <a:spLocks noGrp="1" noRot="1" noChangeAspect="1" noChangeArrowheads="1" noTextEdit="1"/>
          </p:cNvSpPr>
          <p:nvPr>
            <p:ph type="sldImg"/>
          </p:nvPr>
        </p:nvSpPr>
        <p:spPr>
          <a:ln/>
        </p:spPr>
      </p:sp>
      <p:sp>
        <p:nvSpPr>
          <p:cNvPr id="675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51502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696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696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69638" name="Rectangle 2"/>
          <p:cNvSpPr>
            <a:spLocks noGrp="1" noRot="1" noChangeAspect="1" noChangeArrowheads="1" noTextEdit="1"/>
          </p:cNvSpPr>
          <p:nvPr>
            <p:ph type="sldImg"/>
          </p:nvPr>
        </p:nvSpPr>
        <p:spPr>
          <a:ln/>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891910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71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716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716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71686" name="Rectangle 2"/>
          <p:cNvSpPr>
            <a:spLocks noGrp="1" noRot="1" noChangeAspect="1" noChangeArrowheads="1" noTextEdit="1"/>
          </p:cNvSpPr>
          <p:nvPr>
            <p:ph type="sldImg"/>
          </p:nvPr>
        </p:nvSpPr>
        <p:spPr>
          <a:ln/>
        </p:spPr>
      </p:sp>
      <p:sp>
        <p:nvSpPr>
          <p:cNvPr id="716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757303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7373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737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144638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7578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757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75782" name="Rectangle 2"/>
          <p:cNvSpPr>
            <a:spLocks noGrp="1" noRot="1" noChangeAspect="1" noChangeArrowheads="1" noTextEdit="1"/>
          </p:cNvSpPr>
          <p:nvPr>
            <p:ph type="sldImg"/>
          </p:nvPr>
        </p:nvSpPr>
        <p:spPr>
          <a:ln/>
        </p:spPr>
      </p:sp>
      <p:sp>
        <p:nvSpPr>
          <p:cNvPr id="757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910339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778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778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778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77830" name="Rectangle 2"/>
          <p:cNvSpPr>
            <a:spLocks noGrp="1" noRot="1" noChangeAspect="1" noChangeArrowheads="1" noTextEdit="1"/>
          </p:cNvSpPr>
          <p:nvPr>
            <p:ph type="sldImg"/>
          </p:nvPr>
        </p:nvSpPr>
        <p:spPr>
          <a:ln/>
        </p:spPr>
      </p:sp>
      <p:sp>
        <p:nvSpPr>
          <p:cNvPr id="778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68171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7987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7987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798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79878" name="Rectangle 2"/>
          <p:cNvSpPr>
            <a:spLocks noGrp="1" noRot="1" noChangeAspect="1" noChangeArrowheads="1" noTextEdit="1"/>
          </p:cNvSpPr>
          <p:nvPr>
            <p:ph type="sldImg"/>
          </p:nvPr>
        </p:nvSpPr>
        <p:spPr>
          <a:ln/>
        </p:spPr>
      </p:sp>
      <p:sp>
        <p:nvSpPr>
          <p:cNvPr id="798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328960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8192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8192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819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81926" name="Rectangle 2"/>
          <p:cNvSpPr>
            <a:spLocks noGrp="1" noRot="1" noChangeAspect="1" noChangeArrowheads="1" noTextEdit="1"/>
          </p:cNvSpPr>
          <p:nvPr>
            <p:ph type="sldImg"/>
          </p:nvPr>
        </p:nvSpPr>
        <p:spPr>
          <a:ln/>
        </p:spPr>
      </p:sp>
      <p:sp>
        <p:nvSpPr>
          <p:cNvPr id="819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624587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839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8397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839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83974" name="Rectangle 2"/>
          <p:cNvSpPr>
            <a:spLocks noGrp="1" noRot="1" noChangeAspect="1" noChangeArrowheads="1" noTextEdit="1"/>
          </p:cNvSpPr>
          <p:nvPr>
            <p:ph type="sldImg"/>
          </p:nvPr>
        </p:nvSpPr>
        <p:spPr>
          <a:ln/>
        </p:spPr>
      </p:sp>
      <p:sp>
        <p:nvSpPr>
          <p:cNvPr id="839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3211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22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229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22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461029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860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860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860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86022" name="Rectangle 2"/>
          <p:cNvSpPr>
            <a:spLocks noGrp="1" noRot="1" noChangeAspect="1" noChangeArrowheads="1" noTextEdit="1"/>
          </p:cNvSpPr>
          <p:nvPr>
            <p:ph type="sldImg"/>
          </p:nvPr>
        </p:nvSpPr>
        <p:spPr>
          <a:ln/>
        </p:spPr>
      </p:sp>
      <p:sp>
        <p:nvSpPr>
          <p:cNvPr id="860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849529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8806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8806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880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88070" name="Rectangle 2"/>
          <p:cNvSpPr>
            <a:spLocks noGrp="1" noRot="1" noChangeAspect="1" noChangeArrowheads="1" noTextEdit="1"/>
          </p:cNvSpPr>
          <p:nvPr>
            <p:ph type="sldImg"/>
          </p:nvPr>
        </p:nvSpPr>
        <p:spPr>
          <a:ln/>
        </p:spPr>
      </p:sp>
      <p:sp>
        <p:nvSpPr>
          <p:cNvPr id="880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705219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8806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8806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880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88070" name="Rectangle 2"/>
          <p:cNvSpPr>
            <a:spLocks noGrp="1" noRot="1" noChangeAspect="1" noChangeArrowheads="1" noTextEdit="1"/>
          </p:cNvSpPr>
          <p:nvPr>
            <p:ph type="sldImg"/>
          </p:nvPr>
        </p:nvSpPr>
        <p:spPr>
          <a:ln/>
        </p:spPr>
      </p:sp>
      <p:sp>
        <p:nvSpPr>
          <p:cNvPr id="880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102065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8806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8806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880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88070" name="Rectangle 2"/>
          <p:cNvSpPr>
            <a:spLocks noGrp="1" noRot="1" noChangeAspect="1" noChangeArrowheads="1" noTextEdit="1"/>
          </p:cNvSpPr>
          <p:nvPr>
            <p:ph type="sldImg"/>
          </p:nvPr>
        </p:nvSpPr>
        <p:spPr>
          <a:ln/>
        </p:spPr>
      </p:sp>
      <p:sp>
        <p:nvSpPr>
          <p:cNvPr id="880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592914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9011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9011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901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90118" name="Rectangle 2"/>
          <p:cNvSpPr>
            <a:spLocks noGrp="1" noRot="1" noChangeAspect="1" noChangeArrowheads="1" noTextEdit="1"/>
          </p:cNvSpPr>
          <p:nvPr>
            <p:ph type="sldImg"/>
          </p:nvPr>
        </p:nvSpPr>
        <p:spPr>
          <a:ln/>
        </p:spPr>
      </p:sp>
      <p:sp>
        <p:nvSpPr>
          <p:cNvPr id="901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81725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921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9216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921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92166" name="Rectangle 2"/>
          <p:cNvSpPr>
            <a:spLocks noGrp="1" noRot="1" noChangeAspect="1" noChangeArrowheads="1" noTextEdit="1"/>
          </p:cNvSpPr>
          <p:nvPr>
            <p:ph type="sldImg"/>
          </p:nvPr>
        </p:nvSpPr>
        <p:spPr>
          <a:ln/>
        </p:spPr>
      </p:sp>
      <p:sp>
        <p:nvSpPr>
          <p:cNvPr id="921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240606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942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942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942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94214" name="Rectangle 2"/>
          <p:cNvSpPr>
            <a:spLocks noGrp="1" noRot="1" noChangeAspect="1" noChangeArrowheads="1" noTextEdit="1"/>
          </p:cNvSpPr>
          <p:nvPr>
            <p:ph type="sldImg"/>
          </p:nvPr>
        </p:nvSpPr>
        <p:spPr>
          <a:ln/>
        </p:spPr>
      </p:sp>
      <p:sp>
        <p:nvSpPr>
          <p:cNvPr id="942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34638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962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9626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962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96262" name="Rectangle 2"/>
          <p:cNvSpPr>
            <a:spLocks noGrp="1" noRot="1" noChangeAspect="1" noChangeArrowheads="1" noTextEdit="1"/>
          </p:cNvSpPr>
          <p:nvPr>
            <p:ph type="sldImg"/>
          </p:nvPr>
        </p:nvSpPr>
        <p:spPr>
          <a:ln/>
        </p:spPr>
      </p:sp>
      <p:sp>
        <p:nvSpPr>
          <p:cNvPr id="962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948015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962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9626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962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96262" name="Rectangle 2"/>
          <p:cNvSpPr>
            <a:spLocks noGrp="1" noRot="1" noChangeAspect="1" noChangeArrowheads="1" noTextEdit="1"/>
          </p:cNvSpPr>
          <p:nvPr>
            <p:ph type="sldImg"/>
          </p:nvPr>
        </p:nvSpPr>
        <p:spPr>
          <a:ln/>
        </p:spPr>
      </p:sp>
      <p:sp>
        <p:nvSpPr>
          <p:cNvPr id="962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161224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003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003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003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00358" name="Rectangle 2"/>
          <p:cNvSpPr>
            <a:spLocks noGrp="1" noRot="1" noChangeAspect="1" noChangeArrowheads="1" noTextEdit="1"/>
          </p:cNvSpPr>
          <p:nvPr>
            <p:ph type="sldImg"/>
          </p:nvPr>
        </p:nvSpPr>
        <p:spPr>
          <a:ln/>
        </p:spPr>
      </p:sp>
      <p:sp>
        <p:nvSpPr>
          <p:cNvPr id="1003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23263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433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434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43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4342" name="Rectangle 2"/>
          <p:cNvSpPr>
            <a:spLocks noGrp="1" noRot="1" noChangeAspect="1" noChangeArrowheads="1" noTextEdit="1"/>
          </p:cNvSpPr>
          <p:nvPr>
            <p:ph type="sldImg"/>
          </p:nvPr>
        </p:nvSpPr>
        <p:spPr>
          <a:ln/>
        </p:spPr>
      </p:sp>
      <p:sp>
        <p:nvSpPr>
          <p:cNvPr id="143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975794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024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0240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024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02406" name="Rectangle 2"/>
          <p:cNvSpPr>
            <a:spLocks noGrp="1" noRot="1" noChangeAspect="1" noChangeArrowheads="1" noTextEdit="1"/>
          </p:cNvSpPr>
          <p:nvPr>
            <p:ph type="sldImg"/>
          </p:nvPr>
        </p:nvSpPr>
        <p:spPr>
          <a:ln/>
        </p:spPr>
      </p:sp>
      <p:sp>
        <p:nvSpPr>
          <p:cNvPr id="1024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510159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0445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0445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044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04454" name="Rectangle 2"/>
          <p:cNvSpPr>
            <a:spLocks noGrp="1" noRot="1" noChangeAspect="1" noChangeArrowheads="1" noTextEdit="1"/>
          </p:cNvSpPr>
          <p:nvPr>
            <p:ph type="sldImg"/>
          </p:nvPr>
        </p:nvSpPr>
        <p:spPr>
          <a:ln/>
        </p:spPr>
      </p:sp>
      <p:sp>
        <p:nvSpPr>
          <p:cNvPr id="1044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461153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0649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0650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065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06502" name="Rectangle 2"/>
          <p:cNvSpPr>
            <a:spLocks noGrp="1" noRot="1" noChangeAspect="1" noChangeArrowheads="1" noTextEdit="1"/>
          </p:cNvSpPr>
          <p:nvPr>
            <p:ph type="sldImg"/>
          </p:nvPr>
        </p:nvSpPr>
        <p:spPr>
          <a:ln/>
        </p:spPr>
      </p:sp>
      <p:sp>
        <p:nvSpPr>
          <p:cNvPr id="1065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903299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085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085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085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08550" name="Rectangle 2"/>
          <p:cNvSpPr>
            <a:spLocks noGrp="1" noRot="1" noChangeAspect="1" noChangeArrowheads="1" noTextEdit="1"/>
          </p:cNvSpPr>
          <p:nvPr>
            <p:ph type="sldImg"/>
          </p:nvPr>
        </p:nvSpPr>
        <p:spPr>
          <a:ln/>
        </p:spPr>
      </p:sp>
      <p:sp>
        <p:nvSpPr>
          <p:cNvPr id="1085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784784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1059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1059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105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10598" name="Rectangle 2"/>
          <p:cNvSpPr>
            <a:spLocks noGrp="1" noRot="1" noChangeAspect="1" noChangeArrowheads="1" noTextEdit="1"/>
          </p:cNvSpPr>
          <p:nvPr>
            <p:ph type="sldImg"/>
          </p:nvPr>
        </p:nvSpPr>
        <p:spPr>
          <a:ln/>
        </p:spPr>
      </p:sp>
      <p:sp>
        <p:nvSpPr>
          <p:cNvPr id="1105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258487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126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1264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126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12646" name="Rectangle 2"/>
          <p:cNvSpPr>
            <a:spLocks noGrp="1" noRot="1" noChangeAspect="1" noChangeArrowheads="1" noTextEdit="1"/>
          </p:cNvSpPr>
          <p:nvPr>
            <p:ph type="sldImg"/>
          </p:nvPr>
        </p:nvSpPr>
        <p:spPr>
          <a:ln/>
        </p:spPr>
      </p:sp>
      <p:sp>
        <p:nvSpPr>
          <p:cNvPr id="1126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360035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146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1469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146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14694" name="Rectangle 2"/>
          <p:cNvSpPr>
            <a:spLocks noGrp="1" noRot="1" noChangeAspect="1" noChangeArrowheads="1" noTextEdit="1"/>
          </p:cNvSpPr>
          <p:nvPr>
            <p:ph type="sldImg"/>
          </p:nvPr>
        </p:nvSpPr>
        <p:spPr>
          <a:ln/>
        </p:spPr>
      </p:sp>
      <p:sp>
        <p:nvSpPr>
          <p:cNvPr id="1146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207967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1673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1674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167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16742" name="Rectangle 2"/>
          <p:cNvSpPr>
            <a:spLocks noGrp="1" noRot="1" noChangeAspect="1" noChangeArrowheads="1" noTextEdit="1"/>
          </p:cNvSpPr>
          <p:nvPr>
            <p:ph type="sldImg"/>
          </p:nvPr>
        </p:nvSpPr>
        <p:spPr>
          <a:ln/>
        </p:spPr>
      </p:sp>
      <p:sp>
        <p:nvSpPr>
          <p:cNvPr id="1167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781960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187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187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187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18790" name="Rectangle 2"/>
          <p:cNvSpPr>
            <a:spLocks noGrp="1" noRot="1" noChangeAspect="1" noChangeArrowheads="1" noTextEdit="1"/>
          </p:cNvSpPr>
          <p:nvPr>
            <p:ph type="sldImg"/>
          </p:nvPr>
        </p:nvSpPr>
        <p:spPr>
          <a:ln/>
        </p:spPr>
      </p:sp>
      <p:sp>
        <p:nvSpPr>
          <p:cNvPr id="1187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905634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208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208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208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20838" name="Rectangle 2"/>
          <p:cNvSpPr>
            <a:spLocks noGrp="1" noRot="1" noChangeAspect="1" noChangeArrowheads="1" noTextEdit="1"/>
          </p:cNvSpPr>
          <p:nvPr>
            <p:ph type="sldImg"/>
          </p:nvPr>
        </p:nvSpPr>
        <p:spPr>
          <a:ln/>
        </p:spPr>
      </p:sp>
      <p:sp>
        <p:nvSpPr>
          <p:cNvPr id="1208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64179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6390" name="Rectangle 2"/>
          <p:cNvSpPr>
            <a:spLocks noGrp="1" noRot="1" noChangeAspect="1" noChangeArrowheads="1" noTextEdit="1"/>
          </p:cNvSpPr>
          <p:nvPr>
            <p:ph type="sldImg"/>
          </p:nvPr>
        </p:nvSpPr>
        <p:spPr>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357630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228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228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228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22886" name="Rectangle 2"/>
          <p:cNvSpPr>
            <a:spLocks noGrp="1" noRot="1" noChangeAspect="1" noChangeArrowheads="1" noTextEdit="1"/>
          </p:cNvSpPr>
          <p:nvPr>
            <p:ph type="sldImg"/>
          </p:nvPr>
        </p:nvSpPr>
        <p:spPr>
          <a:ln/>
        </p:spPr>
      </p:sp>
      <p:sp>
        <p:nvSpPr>
          <p:cNvPr id="1228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163740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249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2493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249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24934" name="Rectangle 2"/>
          <p:cNvSpPr>
            <a:spLocks noGrp="1" noRot="1" noChangeAspect="1" noChangeArrowheads="1" noTextEdit="1"/>
          </p:cNvSpPr>
          <p:nvPr>
            <p:ph type="sldImg"/>
          </p:nvPr>
        </p:nvSpPr>
        <p:spPr>
          <a:ln/>
        </p:spPr>
      </p:sp>
      <p:sp>
        <p:nvSpPr>
          <p:cNvPr id="1249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555179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269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2698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269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26982" name="Rectangle 2"/>
          <p:cNvSpPr>
            <a:spLocks noGrp="1" noRot="1" noChangeAspect="1" noChangeArrowheads="1" noTextEdit="1"/>
          </p:cNvSpPr>
          <p:nvPr>
            <p:ph type="sldImg"/>
          </p:nvPr>
        </p:nvSpPr>
        <p:spPr>
          <a:ln/>
        </p:spPr>
      </p:sp>
      <p:sp>
        <p:nvSpPr>
          <p:cNvPr id="1269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854073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290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290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290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29030" name="Rectangle 2"/>
          <p:cNvSpPr>
            <a:spLocks noGrp="1" noRot="1" noChangeAspect="1" noChangeArrowheads="1" noTextEdit="1"/>
          </p:cNvSpPr>
          <p:nvPr>
            <p:ph type="sldImg"/>
          </p:nvPr>
        </p:nvSpPr>
        <p:spPr>
          <a:ln/>
        </p:spPr>
      </p:sp>
      <p:sp>
        <p:nvSpPr>
          <p:cNvPr id="1290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091262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3107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3107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310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31078" name="Rectangle 2"/>
          <p:cNvSpPr>
            <a:spLocks noGrp="1" noRot="1" noChangeAspect="1" noChangeArrowheads="1" noTextEdit="1"/>
          </p:cNvSpPr>
          <p:nvPr>
            <p:ph type="sldImg"/>
          </p:nvPr>
        </p:nvSpPr>
        <p:spPr>
          <a:ln/>
        </p:spPr>
      </p:sp>
      <p:sp>
        <p:nvSpPr>
          <p:cNvPr id="1310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711505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3312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3312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331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33126" name="Rectangle 2"/>
          <p:cNvSpPr>
            <a:spLocks noGrp="1" noRot="1" noChangeAspect="1" noChangeArrowheads="1" noTextEdit="1"/>
          </p:cNvSpPr>
          <p:nvPr>
            <p:ph type="sldImg"/>
          </p:nvPr>
        </p:nvSpPr>
        <p:spPr>
          <a:ln/>
        </p:spPr>
      </p:sp>
      <p:sp>
        <p:nvSpPr>
          <p:cNvPr id="1331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085609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351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3517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351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35174" name="Rectangle 2"/>
          <p:cNvSpPr>
            <a:spLocks noGrp="1" noRot="1" noChangeAspect="1" noChangeArrowheads="1" noTextEdit="1"/>
          </p:cNvSpPr>
          <p:nvPr>
            <p:ph type="sldImg"/>
          </p:nvPr>
        </p:nvSpPr>
        <p:spPr>
          <a:ln/>
        </p:spPr>
      </p:sp>
      <p:sp>
        <p:nvSpPr>
          <p:cNvPr id="135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030819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37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37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37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37222" name="Rectangle 2"/>
          <p:cNvSpPr>
            <a:spLocks noGrp="1" noRot="1" noChangeAspect="1" noChangeArrowheads="1" noTextEdit="1"/>
          </p:cNvSpPr>
          <p:nvPr>
            <p:ph type="sldImg"/>
          </p:nvPr>
        </p:nvSpPr>
        <p:spPr>
          <a:ln/>
        </p:spPr>
      </p:sp>
      <p:sp>
        <p:nvSpPr>
          <p:cNvPr id="137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216536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3926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3926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392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39270" name="Rectangle 2"/>
          <p:cNvSpPr>
            <a:spLocks noGrp="1" noRot="1" noChangeAspect="1" noChangeArrowheads="1" noTextEdit="1"/>
          </p:cNvSpPr>
          <p:nvPr>
            <p:ph type="sldImg"/>
          </p:nvPr>
        </p:nvSpPr>
        <p:spPr>
          <a:ln/>
        </p:spPr>
      </p:sp>
      <p:sp>
        <p:nvSpPr>
          <p:cNvPr id="139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998245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4131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4131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413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41318" name="Rectangle 2"/>
          <p:cNvSpPr>
            <a:spLocks noGrp="1" noRot="1" noChangeAspect="1" noChangeArrowheads="1" noTextEdit="1"/>
          </p:cNvSpPr>
          <p:nvPr>
            <p:ph type="sldImg"/>
          </p:nvPr>
        </p:nvSpPr>
        <p:spPr>
          <a:ln/>
        </p:spPr>
      </p:sp>
      <p:sp>
        <p:nvSpPr>
          <p:cNvPr id="1413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05623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84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84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84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8438" name="Rectangle 2"/>
          <p:cNvSpPr>
            <a:spLocks noGrp="1" noRot="1" noChangeAspect="1" noChangeArrowheads="1" noTextEdit="1"/>
          </p:cNvSpPr>
          <p:nvPr>
            <p:ph type="sldImg"/>
          </p:nvPr>
        </p:nvSpPr>
        <p:spPr>
          <a:ln/>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974377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433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4336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433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43366" name="Rectangle 2"/>
          <p:cNvSpPr>
            <a:spLocks noGrp="1" noRot="1" noChangeAspect="1" noChangeArrowheads="1" noTextEdit="1"/>
          </p:cNvSpPr>
          <p:nvPr>
            <p:ph type="sldImg"/>
          </p:nvPr>
        </p:nvSpPr>
        <p:spPr>
          <a:ln/>
        </p:spPr>
      </p:sp>
      <p:sp>
        <p:nvSpPr>
          <p:cNvPr id="1433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751904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45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45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45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45414" name="Rectangle 2"/>
          <p:cNvSpPr>
            <a:spLocks noGrp="1" noRot="1" noChangeAspect="1" noChangeArrowheads="1" noTextEdit="1"/>
          </p:cNvSpPr>
          <p:nvPr>
            <p:ph type="sldImg"/>
          </p:nvPr>
        </p:nvSpPr>
        <p:spPr>
          <a:ln/>
        </p:spPr>
      </p:sp>
      <p:sp>
        <p:nvSpPr>
          <p:cNvPr id="145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150475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474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4746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474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47462" name="Rectangle 2"/>
          <p:cNvSpPr>
            <a:spLocks noGrp="1" noRot="1" noChangeAspect="1" noChangeArrowheads="1" noTextEdit="1"/>
          </p:cNvSpPr>
          <p:nvPr>
            <p:ph type="sldImg"/>
          </p:nvPr>
        </p:nvSpPr>
        <p:spPr>
          <a:ln/>
        </p:spPr>
      </p:sp>
      <p:sp>
        <p:nvSpPr>
          <p:cNvPr id="1474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976582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495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495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495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49510" name="Rectangle 2"/>
          <p:cNvSpPr>
            <a:spLocks noGrp="1" noRot="1" noChangeAspect="1" noChangeArrowheads="1" noTextEdit="1"/>
          </p:cNvSpPr>
          <p:nvPr>
            <p:ph type="sldImg"/>
          </p:nvPr>
        </p:nvSpPr>
        <p:spPr>
          <a:ln/>
        </p:spPr>
      </p:sp>
      <p:sp>
        <p:nvSpPr>
          <p:cNvPr id="1495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917479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51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51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51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51558" name="Rectangle 2"/>
          <p:cNvSpPr>
            <a:spLocks noGrp="1" noRot="1" noChangeAspect="1" noChangeArrowheads="1" noTextEdit="1"/>
          </p:cNvSpPr>
          <p:nvPr>
            <p:ph type="sldImg"/>
          </p:nvPr>
        </p:nvSpPr>
        <p:spPr>
          <a:ln/>
        </p:spPr>
      </p:sp>
      <p:sp>
        <p:nvSpPr>
          <p:cNvPr id="1515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036063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536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5360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536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53606" name="Rectangle 2"/>
          <p:cNvSpPr>
            <a:spLocks noGrp="1" noRot="1" noChangeAspect="1" noChangeArrowheads="1" noTextEdit="1"/>
          </p:cNvSpPr>
          <p:nvPr>
            <p:ph type="sldImg"/>
          </p:nvPr>
        </p:nvSpPr>
        <p:spPr>
          <a:ln/>
        </p:spPr>
      </p:sp>
      <p:sp>
        <p:nvSpPr>
          <p:cNvPr id="1536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431011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5565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5565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556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55654" name="Rectangle 2"/>
          <p:cNvSpPr>
            <a:spLocks noGrp="1" noRot="1" noChangeAspect="1" noChangeArrowheads="1" noTextEdit="1"/>
          </p:cNvSpPr>
          <p:nvPr>
            <p:ph type="sldImg"/>
          </p:nvPr>
        </p:nvSpPr>
        <p:spPr>
          <a:ln/>
        </p:spPr>
      </p:sp>
      <p:sp>
        <p:nvSpPr>
          <p:cNvPr id="1556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486995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5769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5770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577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57702" name="Rectangle 2"/>
          <p:cNvSpPr>
            <a:spLocks noGrp="1" noRot="1" noChangeAspect="1" noChangeArrowheads="1" noTextEdit="1"/>
          </p:cNvSpPr>
          <p:nvPr>
            <p:ph type="sldImg"/>
          </p:nvPr>
        </p:nvSpPr>
        <p:spPr>
          <a:ln/>
        </p:spPr>
      </p:sp>
      <p:sp>
        <p:nvSpPr>
          <p:cNvPr id="1577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727510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597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597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597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59750" name="Rectangle 2"/>
          <p:cNvSpPr>
            <a:spLocks noGrp="1" noRot="1" noChangeAspect="1" noChangeArrowheads="1" noTextEdit="1"/>
          </p:cNvSpPr>
          <p:nvPr>
            <p:ph type="sldImg"/>
          </p:nvPr>
        </p:nvSpPr>
        <p:spPr>
          <a:ln/>
        </p:spPr>
      </p:sp>
      <p:sp>
        <p:nvSpPr>
          <p:cNvPr id="1597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149894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6179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6179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617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61798" name="Rectangle 2"/>
          <p:cNvSpPr>
            <a:spLocks noGrp="1" noRot="1" noChangeAspect="1" noChangeArrowheads="1" noTextEdit="1"/>
          </p:cNvSpPr>
          <p:nvPr>
            <p:ph type="sldImg"/>
          </p:nvPr>
        </p:nvSpPr>
        <p:spPr>
          <a:ln/>
        </p:spPr>
      </p:sp>
      <p:sp>
        <p:nvSpPr>
          <p:cNvPr id="1617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02115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204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204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204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20486" name="Rectangle 2"/>
          <p:cNvSpPr>
            <a:spLocks noGrp="1" noRot="1" noChangeAspect="1" noChangeArrowheads="1" noTextEdit="1"/>
          </p:cNvSpPr>
          <p:nvPr>
            <p:ph type="sldImg"/>
          </p:nvPr>
        </p:nvSpPr>
        <p:spPr>
          <a:ln/>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6422853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638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6384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638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63846" name="Rectangle 2"/>
          <p:cNvSpPr>
            <a:spLocks noGrp="1" noRot="1" noChangeAspect="1" noChangeArrowheads="1" noTextEdit="1"/>
          </p:cNvSpPr>
          <p:nvPr>
            <p:ph type="sldImg"/>
          </p:nvPr>
        </p:nvSpPr>
        <p:spPr>
          <a:ln/>
        </p:spPr>
      </p:sp>
      <p:sp>
        <p:nvSpPr>
          <p:cNvPr id="1638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232054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658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6589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658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65894" name="Rectangle 2"/>
          <p:cNvSpPr>
            <a:spLocks noGrp="1" noRot="1" noChangeAspect="1" noChangeArrowheads="1" noTextEdit="1"/>
          </p:cNvSpPr>
          <p:nvPr>
            <p:ph type="sldImg"/>
          </p:nvPr>
        </p:nvSpPr>
        <p:spPr>
          <a:ln/>
        </p:spPr>
      </p:sp>
      <p:sp>
        <p:nvSpPr>
          <p:cNvPr id="1658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6669036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6793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6794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679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67942" name="Rectangle 2"/>
          <p:cNvSpPr>
            <a:spLocks noGrp="1" noRot="1" noChangeAspect="1" noChangeArrowheads="1" noTextEdit="1"/>
          </p:cNvSpPr>
          <p:nvPr>
            <p:ph type="sldImg"/>
          </p:nvPr>
        </p:nvSpPr>
        <p:spPr>
          <a:ln/>
        </p:spPr>
      </p:sp>
      <p:sp>
        <p:nvSpPr>
          <p:cNvPr id="1679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939356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699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699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699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69990" name="Rectangle 2"/>
          <p:cNvSpPr>
            <a:spLocks noGrp="1" noRot="1" noChangeAspect="1" noChangeArrowheads="1" noTextEdit="1"/>
          </p:cNvSpPr>
          <p:nvPr>
            <p:ph type="sldImg"/>
          </p:nvPr>
        </p:nvSpPr>
        <p:spPr>
          <a:ln/>
        </p:spPr>
      </p:sp>
      <p:sp>
        <p:nvSpPr>
          <p:cNvPr id="1699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991379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720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720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720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72038" name="Rectangle 2"/>
          <p:cNvSpPr>
            <a:spLocks noGrp="1" noRot="1" noChangeAspect="1" noChangeArrowheads="1" noTextEdit="1"/>
          </p:cNvSpPr>
          <p:nvPr>
            <p:ph type="sldImg"/>
          </p:nvPr>
        </p:nvSpPr>
        <p:spPr>
          <a:ln/>
        </p:spPr>
      </p:sp>
      <p:sp>
        <p:nvSpPr>
          <p:cNvPr id="1720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1562286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740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740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740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74086" name="Rectangle 2"/>
          <p:cNvSpPr>
            <a:spLocks noGrp="1" noRot="1" noChangeAspect="1" noChangeArrowheads="1" noTextEdit="1"/>
          </p:cNvSpPr>
          <p:nvPr>
            <p:ph type="sldImg"/>
          </p:nvPr>
        </p:nvSpPr>
        <p:spPr>
          <a:ln/>
        </p:spPr>
      </p:sp>
      <p:sp>
        <p:nvSpPr>
          <p:cNvPr id="1740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3437196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761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7613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761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76134" name="Rectangle 2"/>
          <p:cNvSpPr>
            <a:spLocks noGrp="1" noRot="1" noChangeAspect="1" noChangeArrowheads="1" noTextEdit="1"/>
          </p:cNvSpPr>
          <p:nvPr>
            <p:ph type="sldImg"/>
          </p:nvPr>
        </p:nvSpPr>
        <p:spPr>
          <a:ln/>
        </p:spPr>
      </p:sp>
      <p:sp>
        <p:nvSpPr>
          <p:cNvPr id="1761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3321450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781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7818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781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78182" name="Rectangle 2"/>
          <p:cNvSpPr>
            <a:spLocks noGrp="1" noRot="1" noChangeAspect="1" noChangeArrowheads="1" noTextEdit="1"/>
          </p:cNvSpPr>
          <p:nvPr>
            <p:ph type="sldImg"/>
          </p:nvPr>
        </p:nvSpPr>
        <p:spPr>
          <a:ln/>
        </p:spPr>
      </p:sp>
      <p:sp>
        <p:nvSpPr>
          <p:cNvPr id="1781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4578144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8227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8227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822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82278" name="Rectangle 2"/>
          <p:cNvSpPr>
            <a:spLocks noGrp="1" noRot="1" noChangeAspect="1" noChangeArrowheads="1" noTextEdit="1"/>
          </p:cNvSpPr>
          <p:nvPr>
            <p:ph type="sldImg"/>
          </p:nvPr>
        </p:nvSpPr>
        <p:spPr>
          <a:ln/>
        </p:spPr>
      </p:sp>
      <p:sp>
        <p:nvSpPr>
          <p:cNvPr id="1822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263421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8432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8432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843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84326" name="Rectangle 2"/>
          <p:cNvSpPr>
            <a:spLocks noGrp="1" noRot="1" noChangeAspect="1" noChangeArrowheads="1" noTextEdit="1"/>
          </p:cNvSpPr>
          <p:nvPr>
            <p:ph type="sldImg"/>
          </p:nvPr>
        </p:nvSpPr>
        <p:spPr>
          <a:ln/>
        </p:spPr>
      </p:sp>
      <p:sp>
        <p:nvSpPr>
          <p:cNvPr id="1843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2548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225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2253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225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22534" name="Rectangle 2"/>
          <p:cNvSpPr>
            <a:spLocks noGrp="1" noRot="1" noChangeAspect="1" noChangeArrowheads="1" noTextEdit="1"/>
          </p:cNvSpPr>
          <p:nvPr>
            <p:ph type="sldImg"/>
          </p:nvPr>
        </p:nvSpPr>
        <p:spPr>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9478134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863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8637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863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86374" name="Rectangle 2"/>
          <p:cNvSpPr>
            <a:spLocks noGrp="1" noRot="1" noChangeAspect="1" noChangeArrowheads="1" noTextEdit="1"/>
          </p:cNvSpPr>
          <p:nvPr>
            <p:ph type="sldImg"/>
          </p:nvPr>
        </p:nvSpPr>
        <p:spPr>
          <a:ln/>
        </p:spPr>
      </p:sp>
      <p:sp>
        <p:nvSpPr>
          <p:cNvPr id="1863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2636400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884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07/16/96</a:t>
            </a:r>
            <a:endParaRPr lang="en-US" altLang="en-US" sz="1200" i="0" smtClean="0">
              <a:latin typeface="Times New Roman" panose="02020603050405020304" pitchFamily="18" charset="0"/>
            </a:endParaRPr>
          </a:p>
        </p:txBody>
      </p:sp>
      <p:sp>
        <p:nvSpPr>
          <p:cNvPr id="1884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884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rgbClr val="FF9933"/>
              </a:buClr>
              <a:buChar char="•"/>
              <a:defRPr kumimoji="1" sz="2400">
                <a:solidFill>
                  <a:schemeClr val="tx1"/>
                </a:solidFill>
                <a:latin typeface="Trebuchet MS" panose="020B0603020202020204" pitchFamily="34" charset="0"/>
              </a:defRPr>
            </a:lvl1pPr>
            <a:lvl2pPr marL="742950" indent="-285750" defTabSz="931863">
              <a:spcBef>
                <a:spcPct val="20000"/>
              </a:spcBef>
              <a:buClr>
                <a:srgbClr val="FF9933"/>
              </a:buClr>
              <a:buChar char="•"/>
              <a:defRPr kumimoji="1" sz="2400">
                <a:solidFill>
                  <a:schemeClr val="tx1"/>
                </a:solidFill>
                <a:latin typeface="Trebuchet MS" panose="020B0603020202020204" pitchFamily="34" charset="0"/>
              </a:defRPr>
            </a:lvl2pPr>
            <a:lvl3pPr marL="1143000" indent="-228600" defTabSz="931863">
              <a:spcBef>
                <a:spcPct val="20000"/>
              </a:spcBef>
              <a:buClr>
                <a:srgbClr val="FF9933"/>
              </a:buClr>
              <a:buChar char="•"/>
              <a:defRPr kumimoji="1" sz="2400">
                <a:solidFill>
                  <a:schemeClr val="tx1"/>
                </a:solidFill>
                <a:latin typeface="Trebuchet MS" panose="020B0603020202020204" pitchFamily="34" charset="0"/>
              </a:defRPr>
            </a:lvl3pPr>
            <a:lvl4pPr marL="1600200" indent="-228600" defTabSz="931863">
              <a:spcBef>
                <a:spcPct val="20000"/>
              </a:spcBef>
              <a:buClr>
                <a:srgbClr val="FF9933"/>
              </a:buClr>
              <a:buChar char="•"/>
              <a:defRPr kumimoji="1" sz="2400">
                <a:solidFill>
                  <a:schemeClr val="tx1"/>
                </a:solidFill>
                <a:latin typeface="Trebuchet MS" panose="020B0603020202020204" pitchFamily="34" charset="0"/>
              </a:defRPr>
            </a:lvl4pPr>
            <a:lvl5pPr marL="2057400" indent="-228600" defTabSz="931863">
              <a:spcBef>
                <a:spcPct val="20000"/>
              </a:spcBef>
              <a:buClr>
                <a:srgbClr val="FF9933"/>
              </a:buClr>
              <a:buChar char="•"/>
              <a:defRPr kumimoji="1" sz="2400">
                <a:solidFill>
                  <a:schemeClr val="tx1"/>
                </a:solidFill>
                <a:latin typeface="Trebuchet MS" panose="020B0603020202020204" pitchFamily="34" charset="0"/>
              </a:defRPr>
            </a:lvl5pPr>
            <a:lvl6pPr marL="25146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defTabSz="931863"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0"/>
              </a:spcBef>
              <a:buClrTx/>
              <a:buFontTx/>
              <a:buNone/>
            </a:pPr>
            <a:r>
              <a:rPr lang="en-US" altLang="en-US" sz="1000" smtClean="0">
                <a:latin typeface="Arial" panose="020B0604020202020204" pitchFamily="34" charset="0"/>
              </a:rPr>
              <a:t>##</a:t>
            </a:r>
            <a:endParaRPr lang="en-US" altLang="en-US" sz="1200" i="0" smtClean="0">
              <a:latin typeface="Times New Roman" panose="02020603050405020304" pitchFamily="18" charset="0"/>
            </a:endParaRPr>
          </a:p>
        </p:txBody>
      </p:sp>
      <p:sp>
        <p:nvSpPr>
          <p:cNvPr id="188422" name="Rectangle 2"/>
          <p:cNvSpPr>
            <a:spLocks noGrp="1" noRot="1" noChangeAspect="1" noChangeArrowheads="1" noTextEdit="1"/>
          </p:cNvSpPr>
          <p:nvPr>
            <p:ph type="sldImg"/>
          </p:nvPr>
        </p:nvSpPr>
        <p:spPr>
          <a:ln/>
        </p:spPr>
      </p:sp>
      <p:sp>
        <p:nvSpPr>
          <p:cNvPr id="1884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353756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122"/>
          <p:cNvSpPr>
            <a:spLocks noChangeArrowheads="1"/>
          </p:cNvSpPr>
          <p:nvPr userDrawn="1"/>
        </p:nvSpPr>
        <p:spPr bwMode="auto">
          <a:xfrm>
            <a:off x="765175" y="1524000"/>
            <a:ext cx="8378825" cy="2070100"/>
          </a:xfrm>
          <a:prstGeom prst="rect">
            <a:avLst/>
          </a:prstGeom>
          <a:gradFill rotWithShape="1">
            <a:gsLst>
              <a:gs pos="0">
                <a:schemeClr val="bg1"/>
              </a:gs>
              <a:gs pos="100000">
                <a:srgbClr val="3399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2400">
                <a:solidFill>
                  <a:schemeClr val="tx1"/>
                </a:solidFill>
                <a:latin typeface="Trebuchet MS" panose="020B0603020202020204" pitchFamily="34" charset="0"/>
              </a:defRPr>
            </a:lvl1pPr>
            <a:lvl2pPr marL="742950" indent="-285750">
              <a:defRPr kumimoji="1" sz="2400">
                <a:solidFill>
                  <a:schemeClr val="tx1"/>
                </a:solidFill>
                <a:latin typeface="Trebuchet MS" panose="020B0603020202020204" pitchFamily="34" charset="0"/>
              </a:defRPr>
            </a:lvl2pPr>
            <a:lvl3pPr marL="1143000" indent="-228600">
              <a:defRPr kumimoji="1" sz="2400">
                <a:solidFill>
                  <a:schemeClr val="tx1"/>
                </a:solidFill>
                <a:latin typeface="Trebuchet MS" panose="020B0603020202020204" pitchFamily="34" charset="0"/>
              </a:defRPr>
            </a:lvl3pPr>
            <a:lvl4pPr marL="1600200" indent="-228600">
              <a:defRPr kumimoji="1" sz="2400">
                <a:solidFill>
                  <a:schemeClr val="tx1"/>
                </a:solidFill>
                <a:latin typeface="Trebuchet MS" panose="020B0603020202020204" pitchFamily="34" charset="0"/>
              </a:defRPr>
            </a:lvl4pPr>
            <a:lvl5pPr marL="2057400" indent="-228600">
              <a:defRPr kumimoji="1" sz="2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20000"/>
              </a:spcBef>
              <a:buClr>
                <a:srgbClr val="FF9933"/>
              </a:buClr>
              <a:buFontTx/>
              <a:buChar char="•"/>
              <a:defRPr/>
            </a:pPr>
            <a:endParaRPr lang="en-US" altLang="en-US" smtClean="0"/>
          </a:p>
        </p:txBody>
      </p:sp>
      <p:sp>
        <p:nvSpPr>
          <p:cNvPr id="5" name="Rectangle 123"/>
          <p:cNvSpPr>
            <a:spLocks noChangeArrowheads="1"/>
          </p:cNvSpPr>
          <p:nvPr userDrawn="1"/>
        </p:nvSpPr>
        <p:spPr bwMode="auto">
          <a:xfrm>
            <a:off x="838200" y="3568700"/>
            <a:ext cx="8305800" cy="139700"/>
          </a:xfrm>
          <a:prstGeom prst="rect">
            <a:avLst/>
          </a:prstGeom>
          <a:gradFill rotWithShape="1">
            <a:gsLst>
              <a:gs pos="0">
                <a:schemeClr val="bg1"/>
              </a:gs>
              <a:gs pos="100000">
                <a:schemeClr val="tx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2400">
                <a:solidFill>
                  <a:schemeClr val="tx1"/>
                </a:solidFill>
                <a:latin typeface="Trebuchet MS" panose="020B0603020202020204" pitchFamily="34" charset="0"/>
              </a:defRPr>
            </a:lvl1pPr>
            <a:lvl2pPr marL="742950" indent="-285750">
              <a:defRPr kumimoji="1" sz="2400">
                <a:solidFill>
                  <a:schemeClr val="tx1"/>
                </a:solidFill>
                <a:latin typeface="Trebuchet MS" panose="020B0603020202020204" pitchFamily="34" charset="0"/>
              </a:defRPr>
            </a:lvl2pPr>
            <a:lvl3pPr marL="1143000" indent="-228600">
              <a:defRPr kumimoji="1" sz="2400">
                <a:solidFill>
                  <a:schemeClr val="tx1"/>
                </a:solidFill>
                <a:latin typeface="Trebuchet MS" panose="020B0603020202020204" pitchFamily="34" charset="0"/>
              </a:defRPr>
            </a:lvl3pPr>
            <a:lvl4pPr marL="1600200" indent="-228600">
              <a:defRPr kumimoji="1" sz="2400">
                <a:solidFill>
                  <a:schemeClr val="tx1"/>
                </a:solidFill>
                <a:latin typeface="Trebuchet MS" panose="020B0603020202020204" pitchFamily="34" charset="0"/>
              </a:defRPr>
            </a:lvl4pPr>
            <a:lvl5pPr marL="2057400" indent="-228600">
              <a:defRPr kumimoji="1" sz="2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20000"/>
              </a:spcBef>
              <a:buClr>
                <a:srgbClr val="FF9933"/>
              </a:buClr>
              <a:buFontTx/>
              <a:buChar char="•"/>
              <a:defRPr/>
            </a:pPr>
            <a:endParaRPr lang="en-US" altLang="en-US" smtClean="0"/>
          </a:p>
        </p:txBody>
      </p:sp>
      <p:sp>
        <p:nvSpPr>
          <p:cNvPr id="6" name="Rectangle 125"/>
          <p:cNvSpPr>
            <a:spLocks noChangeArrowheads="1"/>
          </p:cNvSpPr>
          <p:nvPr userDrawn="1"/>
        </p:nvSpPr>
        <p:spPr bwMode="auto">
          <a:xfrm>
            <a:off x="812800" y="1384300"/>
            <a:ext cx="8331200" cy="139700"/>
          </a:xfrm>
          <a:prstGeom prst="rect">
            <a:avLst/>
          </a:prstGeom>
          <a:gradFill rotWithShape="1">
            <a:gsLst>
              <a:gs pos="0">
                <a:schemeClr val="bg1"/>
              </a:gs>
              <a:gs pos="100000">
                <a:schemeClr val="tx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2400">
                <a:solidFill>
                  <a:schemeClr val="tx1"/>
                </a:solidFill>
                <a:latin typeface="Trebuchet MS" panose="020B0603020202020204" pitchFamily="34" charset="0"/>
              </a:defRPr>
            </a:lvl1pPr>
            <a:lvl2pPr marL="742950" indent="-285750">
              <a:defRPr kumimoji="1" sz="2400">
                <a:solidFill>
                  <a:schemeClr val="tx1"/>
                </a:solidFill>
                <a:latin typeface="Trebuchet MS" panose="020B0603020202020204" pitchFamily="34" charset="0"/>
              </a:defRPr>
            </a:lvl2pPr>
            <a:lvl3pPr marL="1143000" indent="-228600">
              <a:defRPr kumimoji="1" sz="2400">
                <a:solidFill>
                  <a:schemeClr val="tx1"/>
                </a:solidFill>
                <a:latin typeface="Trebuchet MS" panose="020B0603020202020204" pitchFamily="34" charset="0"/>
              </a:defRPr>
            </a:lvl3pPr>
            <a:lvl4pPr marL="1600200" indent="-228600">
              <a:defRPr kumimoji="1" sz="2400">
                <a:solidFill>
                  <a:schemeClr val="tx1"/>
                </a:solidFill>
                <a:latin typeface="Trebuchet MS" panose="020B0603020202020204" pitchFamily="34" charset="0"/>
              </a:defRPr>
            </a:lvl4pPr>
            <a:lvl5pPr marL="2057400" indent="-228600">
              <a:defRPr kumimoji="1" sz="2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20000"/>
              </a:spcBef>
              <a:buClr>
                <a:srgbClr val="FF9933"/>
              </a:buClr>
              <a:buFontTx/>
              <a:buChar char="•"/>
              <a:defRPr/>
            </a:pPr>
            <a:endParaRPr lang="en-US" altLang="en-US" smtClean="0"/>
          </a:p>
        </p:txBody>
      </p:sp>
      <p:sp>
        <p:nvSpPr>
          <p:cNvPr id="7" name="Rectangle 129"/>
          <p:cNvSpPr>
            <a:spLocks noChangeArrowheads="1"/>
          </p:cNvSpPr>
          <p:nvPr userDrawn="1"/>
        </p:nvSpPr>
        <p:spPr bwMode="auto">
          <a:xfrm>
            <a:off x="0" y="0"/>
            <a:ext cx="765175" cy="6858000"/>
          </a:xfrm>
          <a:prstGeom prst="rect">
            <a:avLst/>
          </a:prstGeom>
          <a:gradFill rotWithShape="1">
            <a:gsLst>
              <a:gs pos="0">
                <a:srgbClr val="00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2400">
                <a:solidFill>
                  <a:schemeClr val="tx1"/>
                </a:solidFill>
                <a:latin typeface="Trebuchet MS" panose="020B0603020202020204" pitchFamily="34" charset="0"/>
              </a:defRPr>
            </a:lvl1pPr>
            <a:lvl2pPr marL="742950" indent="-285750">
              <a:defRPr kumimoji="1" sz="2400">
                <a:solidFill>
                  <a:schemeClr val="tx1"/>
                </a:solidFill>
                <a:latin typeface="Trebuchet MS" panose="020B0603020202020204" pitchFamily="34" charset="0"/>
              </a:defRPr>
            </a:lvl2pPr>
            <a:lvl3pPr marL="1143000" indent="-228600">
              <a:defRPr kumimoji="1" sz="2400">
                <a:solidFill>
                  <a:schemeClr val="tx1"/>
                </a:solidFill>
                <a:latin typeface="Trebuchet MS" panose="020B0603020202020204" pitchFamily="34" charset="0"/>
              </a:defRPr>
            </a:lvl3pPr>
            <a:lvl4pPr marL="1600200" indent="-228600">
              <a:defRPr kumimoji="1" sz="2400">
                <a:solidFill>
                  <a:schemeClr val="tx1"/>
                </a:solidFill>
                <a:latin typeface="Trebuchet MS" panose="020B0603020202020204" pitchFamily="34" charset="0"/>
              </a:defRPr>
            </a:lvl4pPr>
            <a:lvl5pPr marL="2057400" indent="-228600">
              <a:defRPr kumimoji="1" sz="2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20000"/>
              </a:spcBef>
              <a:buClr>
                <a:srgbClr val="FF9933"/>
              </a:buClr>
              <a:buFontTx/>
              <a:buChar char="•"/>
              <a:defRPr/>
            </a:pPr>
            <a:endParaRPr lang="en-US" altLang="en-US" smtClean="0"/>
          </a:p>
        </p:txBody>
      </p:sp>
      <p:sp>
        <p:nvSpPr>
          <p:cNvPr id="8" name="Text Box 130"/>
          <p:cNvSpPr txBox="1">
            <a:spLocks noChangeArrowheads="1"/>
          </p:cNvSpPr>
          <p:nvPr userDrawn="1"/>
        </p:nvSpPr>
        <p:spPr bwMode="auto">
          <a:xfrm rot="16200000">
            <a:off x="-2411413" y="2733676"/>
            <a:ext cx="55165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kumimoji="1" sz="2400">
                <a:solidFill>
                  <a:schemeClr val="tx1"/>
                </a:solidFill>
                <a:latin typeface="Trebuchet MS" pitchFamily="34" charset="0"/>
              </a:defRPr>
            </a:lvl1pPr>
            <a:lvl2pPr marL="742950" indent="-285750">
              <a:defRPr kumimoji="1" sz="2400">
                <a:solidFill>
                  <a:schemeClr val="tx1"/>
                </a:solidFill>
                <a:latin typeface="Trebuchet MS" pitchFamily="34" charset="0"/>
              </a:defRPr>
            </a:lvl2pPr>
            <a:lvl3pPr marL="1143000" indent="-228600">
              <a:defRPr kumimoji="1" sz="2400">
                <a:solidFill>
                  <a:schemeClr val="tx1"/>
                </a:solidFill>
                <a:latin typeface="Trebuchet MS" pitchFamily="34" charset="0"/>
              </a:defRPr>
            </a:lvl3pPr>
            <a:lvl4pPr marL="1600200" indent="-228600">
              <a:defRPr kumimoji="1" sz="2400">
                <a:solidFill>
                  <a:schemeClr val="tx1"/>
                </a:solidFill>
                <a:latin typeface="Trebuchet MS" pitchFamily="34" charset="0"/>
              </a:defRPr>
            </a:lvl4pPr>
            <a:lvl5pPr marL="2057400" indent="-228600">
              <a:defRPr kumimoji="1" sz="2400">
                <a:solidFill>
                  <a:schemeClr val="tx1"/>
                </a:solidFill>
                <a:latin typeface="Trebuchet MS" pitchFamily="34" charset="0"/>
              </a:defRPr>
            </a:lvl5pPr>
            <a:lvl6pPr marL="2514600" indent="-228600" eaLnBrk="0" fontAlgn="base" hangingPunct="0">
              <a:spcBef>
                <a:spcPct val="20000"/>
              </a:spcBef>
              <a:spcAft>
                <a:spcPct val="0"/>
              </a:spcAft>
              <a:buClr>
                <a:srgbClr val="FF9933"/>
              </a:buClr>
              <a:buChar char="•"/>
              <a:defRPr kumimoji="1" sz="2400">
                <a:solidFill>
                  <a:schemeClr val="tx1"/>
                </a:solidFill>
                <a:latin typeface="Trebuchet MS" pitchFamily="34" charset="0"/>
              </a:defRPr>
            </a:lvl6pPr>
            <a:lvl7pPr marL="2971800" indent="-228600" eaLnBrk="0" fontAlgn="base" hangingPunct="0">
              <a:spcBef>
                <a:spcPct val="20000"/>
              </a:spcBef>
              <a:spcAft>
                <a:spcPct val="0"/>
              </a:spcAft>
              <a:buClr>
                <a:srgbClr val="FF9933"/>
              </a:buClr>
              <a:buChar char="•"/>
              <a:defRPr kumimoji="1" sz="2400">
                <a:solidFill>
                  <a:schemeClr val="tx1"/>
                </a:solidFill>
                <a:latin typeface="Trebuchet MS" pitchFamily="34" charset="0"/>
              </a:defRPr>
            </a:lvl7pPr>
            <a:lvl8pPr marL="3429000" indent="-228600" eaLnBrk="0" fontAlgn="base" hangingPunct="0">
              <a:spcBef>
                <a:spcPct val="20000"/>
              </a:spcBef>
              <a:spcAft>
                <a:spcPct val="0"/>
              </a:spcAft>
              <a:buClr>
                <a:srgbClr val="FF9933"/>
              </a:buClr>
              <a:buChar char="•"/>
              <a:defRPr kumimoji="1" sz="2400">
                <a:solidFill>
                  <a:schemeClr val="tx1"/>
                </a:solidFill>
                <a:latin typeface="Trebuchet MS" pitchFamily="34" charset="0"/>
              </a:defRPr>
            </a:lvl8pPr>
            <a:lvl9pPr marL="3886200" indent="-228600" eaLnBrk="0" fontAlgn="base" hangingPunct="0">
              <a:spcBef>
                <a:spcPct val="20000"/>
              </a:spcBef>
              <a:spcAft>
                <a:spcPct val="0"/>
              </a:spcAft>
              <a:buClr>
                <a:srgbClr val="FF9933"/>
              </a:buClr>
              <a:buChar char="•"/>
              <a:defRPr kumimoji="1" sz="2400">
                <a:solidFill>
                  <a:schemeClr val="tx1"/>
                </a:solidFill>
                <a:latin typeface="Trebuchet MS" pitchFamily="34" charset="0"/>
              </a:defRPr>
            </a:lvl9pPr>
          </a:lstStyle>
          <a:p>
            <a:pPr algn="r">
              <a:spcBef>
                <a:spcPct val="50000"/>
              </a:spcBef>
              <a:buClr>
                <a:srgbClr val="FF9933"/>
              </a:buClr>
              <a:defRPr/>
            </a:pPr>
            <a:r>
              <a:rPr lang="en-US" sz="2200" dirty="0" smtClean="0">
                <a:latin typeface="Tahoma" pitchFamily="34" charset="0"/>
              </a:rPr>
              <a:t>Office of Traffic, Safety and Technology</a:t>
            </a:r>
          </a:p>
        </p:txBody>
      </p:sp>
      <p:sp>
        <p:nvSpPr>
          <p:cNvPr id="9" name="Rectangle 131"/>
          <p:cNvSpPr>
            <a:spLocks noChangeArrowheads="1"/>
          </p:cNvSpPr>
          <p:nvPr userDrawn="1"/>
        </p:nvSpPr>
        <p:spPr bwMode="auto">
          <a:xfrm>
            <a:off x="749300" y="0"/>
            <a:ext cx="130175" cy="6858000"/>
          </a:xfrm>
          <a:prstGeom prst="rect">
            <a:avLst/>
          </a:prstGeom>
          <a:gradFill rotWithShape="1">
            <a:gsLst>
              <a:gs pos="0">
                <a:schemeClr val="tx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2400">
                <a:solidFill>
                  <a:schemeClr val="tx1"/>
                </a:solidFill>
                <a:latin typeface="Trebuchet MS" panose="020B0603020202020204" pitchFamily="34" charset="0"/>
              </a:defRPr>
            </a:lvl1pPr>
            <a:lvl2pPr marL="742950" indent="-285750">
              <a:defRPr kumimoji="1" sz="2400">
                <a:solidFill>
                  <a:schemeClr val="tx1"/>
                </a:solidFill>
                <a:latin typeface="Trebuchet MS" panose="020B0603020202020204" pitchFamily="34" charset="0"/>
              </a:defRPr>
            </a:lvl2pPr>
            <a:lvl3pPr marL="1143000" indent="-228600">
              <a:defRPr kumimoji="1" sz="2400">
                <a:solidFill>
                  <a:schemeClr val="tx1"/>
                </a:solidFill>
                <a:latin typeface="Trebuchet MS" panose="020B0603020202020204" pitchFamily="34" charset="0"/>
              </a:defRPr>
            </a:lvl3pPr>
            <a:lvl4pPr marL="1600200" indent="-228600">
              <a:defRPr kumimoji="1" sz="2400">
                <a:solidFill>
                  <a:schemeClr val="tx1"/>
                </a:solidFill>
                <a:latin typeface="Trebuchet MS" panose="020B0603020202020204" pitchFamily="34" charset="0"/>
              </a:defRPr>
            </a:lvl4pPr>
            <a:lvl5pPr marL="2057400" indent="-228600">
              <a:defRPr kumimoji="1" sz="2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20000"/>
              </a:spcBef>
              <a:buClr>
                <a:srgbClr val="FF9933"/>
              </a:buClr>
              <a:buFontTx/>
              <a:buChar char="•"/>
              <a:defRPr/>
            </a:pPr>
            <a:endParaRPr lang="en-US" altLang="en-US" smtClean="0"/>
          </a:p>
        </p:txBody>
      </p:sp>
      <p:pic>
        <p:nvPicPr>
          <p:cNvPr id="10" name="Picture 1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213" y="5632450"/>
            <a:ext cx="118903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96" name="Rectangle 124"/>
          <p:cNvSpPr>
            <a:spLocks noGrp="1" noChangeArrowheads="1"/>
          </p:cNvSpPr>
          <p:nvPr>
            <p:ph type="ctrTitle" sz="quarter"/>
          </p:nvPr>
        </p:nvSpPr>
        <p:spPr>
          <a:xfrm>
            <a:off x="1909763" y="1381125"/>
            <a:ext cx="6403975" cy="2333625"/>
          </a:xfrm>
        </p:spPr>
        <p:txBody>
          <a:bodyPr/>
          <a:lstStyle>
            <a:lvl1pPr>
              <a:defRPr/>
            </a:lvl1pPr>
          </a:lstStyle>
          <a:p>
            <a:r>
              <a:rPr lang="en-US"/>
              <a:t>Click to edit Master title style</a:t>
            </a:r>
          </a:p>
        </p:txBody>
      </p:sp>
      <p:sp>
        <p:nvSpPr>
          <p:cNvPr id="3198" name="Rectangle 126"/>
          <p:cNvSpPr>
            <a:spLocks noGrp="1" noChangeArrowheads="1"/>
          </p:cNvSpPr>
          <p:nvPr>
            <p:ph type="subTitle" sz="quarter" idx="1"/>
          </p:nvPr>
        </p:nvSpPr>
        <p:spPr>
          <a:xfrm>
            <a:off x="1903413" y="4095750"/>
            <a:ext cx="6400800" cy="1752600"/>
          </a:xfrm>
        </p:spPr>
        <p:txBody>
          <a:bodyPr/>
          <a:lstStyle>
            <a:lvl1pPr marL="0" indent="0">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9000753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6424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2163" y="165100"/>
            <a:ext cx="2001837" cy="6442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36650" y="165100"/>
            <a:ext cx="5853113" cy="6442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8208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650" y="165100"/>
            <a:ext cx="80073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9350" y="1524000"/>
            <a:ext cx="3921125" cy="5083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2875" y="1524000"/>
            <a:ext cx="3921125" cy="5083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397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650" y="165100"/>
            <a:ext cx="80073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9350" y="1524000"/>
            <a:ext cx="3921125" cy="5083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2875" y="1524000"/>
            <a:ext cx="3921125" cy="2465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22875" y="4141788"/>
            <a:ext cx="3921125" cy="2465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2671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149350" y="1741714"/>
            <a:ext cx="7994650" cy="486546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83974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8739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9350" y="1524000"/>
            <a:ext cx="3921125" cy="5083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2875" y="1524000"/>
            <a:ext cx="3921125" cy="5083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4263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4481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5630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9017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16005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41154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2"/>
          <p:cNvGrpSpPr>
            <a:grpSpLocks/>
          </p:cNvGrpSpPr>
          <p:nvPr userDrawn="1"/>
        </p:nvGrpSpPr>
        <p:grpSpPr bwMode="auto">
          <a:xfrm>
            <a:off x="0" y="0"/>
            <a:ext cx="9144000" cy="6613525"/>
            <a:chOff x="0" y="0"/>
            <a:chExt cx="5760" cy="3595"/>
          </a:xfrm>
        </p:grpSpPr>
        <p:sp>
          <p:nvSpPr>
            <p:cNvPr id="2" name="Rectangle 73"/>
            <p:cNvSpPr>
              <a:spLocks noChangeArrowheads="1"/>
            </p:cNvSpPr>
            <p:nvPr userDrawn="1"/>
          </p:nvSpPr>
          <p:spPr bwMode="auto">
            <a:xfrm>
              <a:off x="482" y="0"/>
              <a:ext cx="5278" cy="960"/>
            </a:xfrm>
            <a:prstGeom prst="rect">
              <a:avLst/>
            </a:prstGeom>
            <a:gradFill rotWithShape="1">
              <a:gsLst>
                <a:gs pos="0">
                  <a:schemeClr val="bg1"/>
                </a:gs>
                <a:gs pos="100000">
                  <a:srgbClr val="3399FF"/>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2400">
                  <a:solidFill>
                    <a:schemeClr val="tx1"/>
                  </a:solidFill>
                  <a:latin typeface="Trebuchet MS" panose="020B0603020202020204" pitchFamily="34" charset="0"/>
                </a:defRPr>
              </a:lvl1pPr>
              <a:lvl2pPr marL="742950" indent="-285750">
                <a:defRPr kumimoji="1" sz="2400">
                  <a:solidFill>
                    <a:schemeClr val="tx1"/>
                  </a:solidFill>
                  <a:latin typeface="Trebuchet MS" panose="020B0603020202020204" pitchFamily="34" charset="0"/>
                </a:defRPr>
              </a:lvl2pPr>
              <a:lvl3pPr marL="1143000" indent="-228600">
                <a:defRPr kumimoji="1" sz="2400">
                  <a:solidFill>
                    <a:schemeClr val="tx1"/>
                  </a:solidFill>
                  <a:latin typeface="Trebuchet MS" panose="020B0603020202020204" pitchFamily="34" charset="0"/>
                </a:defRPr>
              </a:lvl3pPr>
              <a:lvl4pPr marL="1600200" indent="-228600">
                <a:defRPr kumimoji="1" sz="2400">
                  <a:solidFill>
                    <a:schemeClr val="tx1"/>
                  </a:solidFill>
                  <a:latin typeface="Trebuchet MS" panose="020B0603020202020204" pitchFamily="34" charset="0"/>
                </a:defRPr>
              </a:lvl4pPr>
              <a:lvl5pPr marL="2057400" indent="-228600">
                <a:defRPr kumimoji="1" sz="2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20000"/>
                </a:spcBef>
                <a:buClr>
                  <a:srgbClr val="FF9933"/>
                </a:buClr>
                <a:buFontTx/>
                <a:buChar char="•"/>
                <a:defRPr/>
              </a:pPr>
              <a:endParaRPr lang="en-US" altLang="en-US" smtClean="0"/>
            </a:p>
          </p:txBody>
        </p:sp>
        <p:sp>
          <p:nvSpPr>
            <p:cNvPr id="1031" name="Rectangle 74"/>
            <p:cNvSpPr>
              <a:spLocks noChangeArrowheads="1"/>
            </p:cNvSpPr>
            <p:nvPr userDrawn="1"/>
          </p:nvSpPr>
          <p:spPr bwMode="auto">
            <a:xfrm>
              <a:off x="0" y="0"/>
              <a:ext cx="482" cy="3504"/>
            </a:xfrm>
            <a:prstGeom prst="rect">
              <a:avLst/>
            </a:prstGeom>
            <a:gradFill rotWithShape="1">
              <a:gsLst>
                <a:gs pos="0">
                  <a:srgbClr val="00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2400">
                  <a:solidFill>
                    <a:schemeClr val="tx1"/>
                  </a:solidFill>
                  <a:latin typeface="Trebuchet MS" panose="020B0603020202020204" pitchFamily="34" charset="0"/>
                </a:defRPr>
              </a:lvl1pPr>
              <a:lvl2pPr marL="742950" indent="-285750">
                <a:defRPr kumimoji="1" sz="2400">
                  <a:solidFill>
                    <a:schemeClr val="tx1"/>
                  </a:solidFill>
                  <a:latin typeface="Trebuchet MS" panose="020B0603020202020204" pitchFamily="34" charset="0"/>
                </a:defRPr>
              </a:lvl2pPr>
              <a:lvl3pPr marL="1143000" indent="-228600">
                <a:defRPr kumimoji="1" sz="2400">
                  <a:solidFill>
                    <a:schemeClr val="tx1"/>
                  </a:solidFill>
                  <a:latin typeface="Trebuchet MS" panose="020B0603020202020204" pitchFamily="34" charset="0"/>
                </a:defRPr>
              </a:lvl3pPr>
              <a:lvl4pPr marL="1600200" indent="-228600">
                <a:defRPr kumimoji="1" sz="2400">
                  <a:solidFill>
                    <a:schemeClr val="tx1"/>
                  </a:solidFill>
                  <a:latin typeface="Trebuchet MS" panose="020B0603020202020204" pitchFamily="34" charset="0"/>
                </a:defRPr>
              </a:lvl4pPr>
              <a:lvl5pPr marL="2057400" indent="-228600">
                <a:defRPr kumimoji="1" sz="2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20000"/>
                </a:spcBef>
                <a:buClr>
                  <a:srgbClr val="FF9933"/>
                </a:buClr>
                <a:buFontTx/>
                <a:buChar char="•"/>
                <a:defRPr/>
              </a:pPr>
              <a:endParaRPr lang="en-US" altLang="en-US" smtClean="0"/>
            </a:p>
          </p:txBody>
        </p:sp>
        <p:sp>
          <p:nvSpPr>
            <p:cNvPr id="1032" name="Rectangle 75"/>
            <p:cNvSpPr>
              <a:spLocks noChangeArrowheads="1"/>
            </p:cNvSpPr>
            <p:nvPr userDrawn="1"/>
          </p:nvSpPr>
          <p:spPr bwMode="auto">
            <a:xfrm>
              <a:off x="456" y="0"/>
              <a:ext cx="98" cy="3464"/>
            </a:xfrm>
            <a:prstGeom prst="rect">
              <a:avLst/>
            </a:prstGeom>
            <a:gradFill rotWithShape="1">
              <a:gsLst>
                <a:gs pos="0">
                  <a:schemeClr val="tx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2400">
                  <a:solidFill>
                    <a:schemeClr val="tx1"/>
                  </a:solidFill>
                  <a:latin typeface="Trebuchet MS" panose="020B0603020202020204" pitchFamily="34" charset="0"/>
                </a:defRPr>
              </a:lvl1pPr>
              <a:lvl2pPr marL="742950" indent="-285750">
                <a:defRPr kumimoji="1" sz="2400">
                  <a:solidFill>
                    <a:schemeClr val="tx1"/>
                  </a:solidFill>
                  <a:latin typeface="Trebuchet MS" panose="020B0603020202020204" pitchFamily="34" charset="0"/>
                </a:defRPr>
              </a:lvl2pPr>
              <a:lvl3pPr marL="1143000" indent="-228600">
                <a:defRPr kumimoji="1" sz="2400">
                  <a:solidFill>
                    <a:schemeClr val="tx1"/>
                  </a:solidFill>
                  <a:latin typeface="Trebuchet MS" panose="020B0603020202020204" pitchFamily="34" charset="0"/>
                </a:defRPr>
              </a:lvl3pPr>
              <a:lvl4pPr marL="1600200" indent="-228600">
                <a:defRPr kumimoji="1" sz="2400">
                  <a:solidFill>
                    <a:schemeClr val="tx1"/>
                  </a:solidFill>
                  <a:latin typeface="Trebuchet MS" panose="020B0603020202020204" pitchFamily="34" charset="0"/>
                </a:defRPr>
              </a:lvl4pPr>
              <a:lvl5pPr marL="2057400" indent="-228600">
                <a:defRPr kumimoji="1" sz="2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20000"/>
                </a:spcBef>
                <a:buClr>
                  <a:srgbClr val="FF9933"/>
                </a:buClr>
                <a:buFontTx/>
                <a:buChar char="•"/>
                <a:defRPr/>
              </a:pPr>
              <a:endParaRPr lang="en-US" altLang="en-US" smtClean="0"/>
            </a:p>
          </p:txBody>
        </p:sp>
        <p:sp>
          <p:nvSpPr>
            <p:cNvPr id="1034" name="Rectangle 77"/>
            <p:cNvSpPr>
              <a:spLocks noChangeArrowheads="1"/>
            </p:cNvSpPr>
            <p:nvPr userDrawn="1"/>
          </p:nvSpPr>
          <p:spPr bwMode="auto">
            <a:xfrm>
              <a:off x="624" y="872"/>
              <a:ext cx="5136" cy="87"/>
            </a:xfrm>
            <a:prstGeom prst="rect">
              <a:avLst/>
            </a:prstGeom>
            <a:gradFill rotWithShape="1">
              <a:gsLst>
                <a:gs pos="0">
                  <a:schemeClr val="bg1"/>
                </a:gs>
                <a:gs pos="100000">
                  <a:schemeClr val="tx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2400">
                  <a:solidFill>
                    <a:schemeClr val="tx1"/>
                  </a:solidFill>
                  <a:latin typeface="Trebuchet MS" panose="020B0603020202020204" pitchFamily="34" charset="0"/>
                </a:defRPr>
              </a:lvl1pPr>
              <a:lvl2pPr marL="742950" indent="-285750">
                <a:defRPr kumimoji="1" sz="2400">
                  <a:solidFill>
                    <a:schemeClr val="tx1"/>
                  </a:solidFill>
                  <a:latin typeface="Trebuchet MS" panose="020B0603020202020204" pitchFamily="34" charset="0"/>
                </a:defRPr>
              </a:lvl2pPr>
              <a:lvl3pPr marL="1143000" indent="-228600">
                <a:defRPr kumimoji="1" sz="2400">
                  <a:solidFill>
                    <a:schemeClr val="tx1"/>
                  </a:solidFill>
                  <a:latin typeface="Trebuchet MS" panose="020B0603020202020204" pitchFamily="34" charset="0"/>
                </a:defRPr>
              </a:lvl3pPr>
              <a:lvl4pPr marL="1600200" indent="-228600">
                <a:defRPr kumimoji="1" sz="2400">
                  <a:solidFill>
                    <a:schemeClr val="tx1"/>
                  </a:solidFill>
                  <a:latin typeface="Trebuchet MS" panose="020B0603020202020204" pitchFamily="34" charset="0"/>
                </a:defRPr>
              </a:lvl4pPr>
              <a:lvl5pPr marL="2057400" indent="-228600">
                <a:defRPr kumimoji="1" sz="2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spcBef>
                  <a:spcPct val="20000"/>
                </a:spcBef>
                <a:buClr>
                  <a:srgbClr val="FF9933"/>
                </a:buClr>
                <a:buFontTx/>
                <a:buChar char="•"/>
                <a:defRPr/>
              </a:pPr>
              <a:endParaRPr lang="en-US" altLang="en-US" smtClean="0"/>
            </a:p>
          </p:txBody>
        </p:sp>
        <p:sp>
          <p:nvSpPr>
            <p:cNvPr id="1035" name="Text Box 78"/>
            <p:cNvSpPr txBox="1">
              <a:spLocks noChangeArrowheads="1"/>
            </p:cNvSpPr>
            <p:nvPr userDrawn="1"/>
          </p:nvSpPr>
          <p:spPr bwMode="auto">
            <a:xfrm rot="-5400000">
              <a:off x="-1519" y="1721"/>
              <a:ext cx="3475"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kumimoji="1" sz="2400">
                  <a:solidFill>
                    <a:schemeClr val="tx1"/>
                  </a:solidFill>
                  <a:latin typeface="Trebuchet MS" pitchFamily="34" charset="0"/>
                </a:defRPr>
              </a:lvl1pPr>
              <a:lvl2pPr marL="742950" indent="-285750">
                <a:defRPr kumimoji="1" sz="2400">
                  <a:solidFill>
                    <a:schemeClr val="tx1"/>
                  </a:solidFill>
                  <a:latin typeface="Trebuchet MS" pitchFamily="34" charset="0"/>
                </a:defRPr>
              </a:lvl2pPr>
              <a:lvl3pPr marL="1143000" indent="-228600">
                <a:defRPr kumimoji="1" sz="2400">
                  <a:solidFill>
                    <a:schemeClr val="tx1"/>
                  </a:solidFill>
                  <a:latin typeface="Trebuchet MS" pitchFamily="34" charset="0"/>
                </a:defRPr>
              </a:lvl3pPr>
              <a:lvl4pPr marL="1600200" indent="-228600">
                <a:defRPr kumimoji="1" sz="2400">
                  <a:solidFill>
                    <a:schemeClr val="tx1"/>
                  </a:solidFill>
                  <a:latin typeface="Trebuchet MS" pitchFamily="34" charset="0"/>
                </a:defRPr>
              </a:lvl4pPr>
              <a:lvl5pPr marL="2057400" indent="-228600">
                <a:defRPr kumimoji="1" sz="2400">
                  <a:solidFill>
                    <a:schemeClr val="tx1"/>
                  </a:solidFill>
                  <a:latin typeface="Trebuchet MS" pitchFamily="34" charset="0"/>
                </a:defRPr>
              </a:lvl5pPr>
              <a:lvl6pPr marL="2514600" indent="-228600" eaLnBrk="0" fontAlgn="base" hangingPunct="0">
                <a:spcBef>
                  <a:spcPct val="20000"/>
                </a:spcBef>
                <a:spcAft>
                  <a:spcPct val="0"/>
                </a:spcAft>
                <a:buClr>
                  <a:srgbClr val="FF9933"/>
                </a:buClr>
                <a:buChar char="•"/>
                <a:defRPr kumimoji="1" sz="2400">
                  <a:solidFill>
                    <a:schemeClr val="tx1"/>
                  </a:solidFill>
                  <a:latin typeface="Trebuchet MS" pitchFamily="34" charset="0"/>
                </a:defRPr>
              </a:lvl6pPr>
              <a:lvl7pPr marL="2971800" indent="-228600" eaLnBrk="0" fontAlgn="base" hangingPunct="0">
                <a:spcBef>
                  <a:spcPct val="20000"/>
                </a:spcBef>
                <a:spcAft>
                  <a:spcPct val="0"/>
                </a:spcAft>
                <a:buClr>
                  <a:srgbClr val="FF9933"/>
                </a:buClr>
                <a:buChar char="•"/>
                <a:defRPr kumimoji="1" sz="2400">
                  <a:solidFill>
                    <a:schemeClr val="tx1"/>
                  </a:solidFill>
                  <a:latin typeface="Trebuchet MS" pitchFamily="34" charset="0"/>
                </a:defRPr>
              </a:lvl7pPr>
              <a:lvl8pPr marL="3429000" indent="-228600" eaLnBrk="0" fontAlgn="base" hangingPunct="0">
                <a:spcBef>
                  <a:spcPct val="20000"/>
                </a:spcBef>
                <a:spcAft>
                  <a:spcPct val="0"/>
                </a:spcAft>
                <a:buClr>
                  <a:srgbClr val="FF9933"/>
                </a:buClr>
                <a:buChar char="•"/>
                <a:defRPr kumimoji="1" sz="2400">
                  <a:solidFill>
                    <a:schemeClr val="tx1"/>
                  </a:solidFill>
                  <a:latin typeface="Trebuchet MS" pitchFamily="34" charset="0"/>
                </a:defRPr>
              </a:lvl8pPr>
              <a:lvl9pPr marL="3886200" indent="-228600" eaLnBrk="0" fontAlgn="base" hangingPunct="0">
                <a:spcBef>
                  <a:spcPct val="20000"/>
                </a:spcBef>
                <a:spcAft>
                  <a:spcPct val="0"/>
                </a:spcAft>
                <a:buClr>
                  <a:srgbClr val="FF9933"/>
                </a:buClr>
                <a:buChar char="•"/>
                <a:defRPr kumimoji="1" sz="2400">
                  <a:solidFill>
                    <a:schemeClr val="tx1"/>
                  </a:solidFill>
                  <a:latin typeface="Trebuchet MS" pitchFamily="34" charset="0"/>
                </a:defRPr>
              </a:lvl9pPr>
            </a:lstStyle>
            <a:p>
              <a:pPr algn="r">
                <a:spcBef>
                  <a:spcPct val="50000"/>
                </a:spcBef>
                <a:buClr>
                  <a:srgbClr val="FF9933"/>
                </a:buClr>
                <a:defRPr/>
              </a:pPr>
              <a:r>
                <a:rPr lang="en-US" sz="2200" dirty="0" smtClean="0">
                  <a:latin typeface="Tahoma" pitchFamily="34" charset="0"/>
                </a:rPr>
                <a:t>Office of Traffic, Safety and Technology</a:t>
              </a:r>
            </a:p>
          </p:txBody>
        </p:sp>
      </p:grpSp>
      <p:sp>
        <p:nvSpPr>
          <p:cNvPr id="1027" name="Rectangle 79"/>
          <p:cNvSpPr>
            <a:spLocks noGrp="1" noChangeArrowheads="1"/>
          </p:cNvSpPr>
          <p:nvPr>
            <p:ph type="title"/>
          </p:nvPr>
        </p:nvSpPr>
        <p:spPr bwMode="auto">
          <a:xfrm>
            <a:off x="1136650" y="165100"/>
            <a:ext cx="8007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104" name="Rectangle 80"/>
          <p:cNvSpPr>
            <a:spLocks noGrp="1" noChangeArrowheads="1"/>
          </p:cNvSpPr>
          <p:nvPr>
            <p:ph type="body" idx="1"/>
          </p:nvPr>
        </p:nvSpPr>
        <p:spPr bwMode="auto">
          <a:xfrm>
            <a:off x="1149350" y="1524000"/>
            <a:ext cx="7994650"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81"/>
          <p:cNvSpPr>
            <a:spLocks noChangeArrowheads="1"/>
          </p:cNvSpPr>
          <p:nvPr/>
        </p:nvSpPr>
        <p:spPr bwMode="auto">
          <a:xfrm>
            <a:off x="8067675" y="6613525"/>
            <a:ext cx="1076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2400">
                <a:solidFill>
                  <a:schemeClr val="tx1"/>
                </a:solidFill>
                <a:latin typeface="Trebuchet MS" panose="020B0603020202020204" pitchFamily="34" charset="0"/>
              </a:defRPr>
            </a:lvl1pPr>
            <a:lvl2pPr marL="742950" indent="-285750">
              <a:defRPr kumimoji="1" sz="2400">
                <a:solidFill>
                  <a:schemeClr val="tx1"/>
                </a:solidFill>
                <a:latin typeface="Trebuchet MS" panose="020B0603020202020204" pitchFamily="34" charset="0"/>
              </a:defRPr>
            </a:lvl2pPr>
            <a:lvl3pPr marL="1143000" indent="-228600">
              <a:defRPr kumimoji="1" sz="2400">
                <a:solidFill>
                  <a:schemeClr val="tx1"/>
                </a:solidFill>
                <a:latin typeface="Trebuchet MS" panose="020B0603020202020204" pitchFamily="34" charset="0"/>
              </a:defRPr>
            </a:lvl3pPr>
            <a:lvl4pPr marL="1600200" indent="-228600">
              <a:defRPr kumimoji="1" sz="2400">
                <a:solidFill>
                  <a:schemeClr val="tx1"/>
                </a:solidFill>
                <a:latin typeface="Trebuchet MS" panose="020B0603020202020204" pitchFamily="34" charset="0"/>
              </a:defRPr>
            </a:lvl4pPr>
            <a:lvl5pPr marL="2057400" indent="-228600">
              <a:defRPr kumimoji="1" sz="2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FF9933"/>
              </a:buClr>
              <a:buChar char="•"/>
              <a:defRPr kumimoji="1" sz="2400">
                <a:solidFill>
                  <a:schemeClr val="tx1"/>
                </a:solidFill>
                <a:latin typeface="Trebuchet MS" panose="020B0603020202020204" pitchFamily="34" charset="0"/>
              </a:defRPr>
            </a:lvl9pPr>
          </a:lstStyle>
          <a:p>
            <a:pPr algn="r">
              <a:defRPr/>
            </a:pPr>
            <a:fld id="{50202464-CBB2-446B-9A51-CD0FB8D1AAAB}" type="slidenum">
              <a:rPr lang="en-US" altLang="en-US" sz="1200" smtClean="0">
                <a:latin typeface="Tahoma" panose="020B0604030504040204" pitchFamily="34" charset="0"/>
              </a:rPr>
              <a:pPr algn="r">
                <a:defRPr/>
              </a:pPr>
              <a:t>‹#›</a:t>
            </a:fld>
            <a:endParaRPr lang="en-US" altLang="en-US" sz="1200" smtClean="0">
              <a:latin typeface="Tahoma" panose="020B0604030504040204" pitchFamily="34" charset="0"/>
            </a:endParaRPr>
          </a:p>
        </p:txBody>
      </p:sp>
      <p:pic>
        <p:nvPicPr>
          <p:cNvPr id="1030" name="Picture 1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9213" y="5632450"/>
            <a:ext cx="118903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1"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4" grpId="0" autoUpdateAnimBg="0">
        <p:tmplLst>
          <p:tmpl>
            <p:tnLst>
              <p:par>
                <p:cTn presetID="1" presetClass="entr" presetSubtype="0" fill="hold" nodeType="afterEffect">
                  <p:stCondLst>
                    <p:cond delay="0"/>
                  </p:stCondLst>
                  <p:childTnLst>
                    <p:set>
                      <p:cBhvr>
                        <p:cTn dur="1" fill="hold">
                          <p:stCondLst>
                            <p:cond delay="499"/>
                          </p:stCondLst>
                        </p:cTn>
                        <p:tgtEl>
                          <p:spTgt spid="1104"/>
                        </p:tgtEl>
                        <p:attrNameLst>
                          <p:attrName>style.visibility</p:attrName>
                        </p:attrNameLst>
                      </p:cBhvr>
                      <p:to>
                        <p:strVal val="visible"/>
                      </p:to>
                    </p:set>
                  </p:childTnLst>
                </p:cTn>
              </p:par>
            </p:tnLst>
          </p:tmpl>
        </p:tmplLst>
      </p:bldP>
    </p:bldLst>
  </p:timing>
  <p:txStyles>
    <p:titleStyle>
      <a:lvl1pPr algn="l" rtl="0" eaLnBrk="0" fontAlgn="base" hangingPunct="0">
        <a:spcBef>
          <a:spcPct val="0"/>
        </a:spcBef>
        <a:spcAft>
          <a:spcPct val="0"/>
        </a:spcAft>
        <a:defRPr kumimoji="1" sz="4000" b="1">
          <a:solidFill>
            <a:srgbClr val="003366"/>
          </a:solidFill>
          <a:latin typeface="+mj-lt"/>
          <a:ea typeface="+mj-ea"/>
          <a:cs typeface="+mj-cs"/>
        </a:defRPr>
      </a:lvl1pPr>
      <a:lvl2pPr algn="l" rtl="0" eaLnBrk="0" fontAlgn="base" hangingPunct="0">
        <a:spcBef>
          <a:spcPct val="0"/>
        </a:spcBef>
        <a:spcAft>
          <a:spcPct val="0"/>
        </a:spcAft>
        <a:defRPr kumimoji="1" sz="4000" b="1">
          <a:solidFill>
            <a:srgbClr val="003366"/>
          </a:solidFill>
          <a:latin typeface="Tahoma" pitchFamily="34" charset="0"/>
        </a:defRPr>
      </a:lvl2pPr>
      <a:lvl3pPr algn="l" rtl="0" eaLnBrk="0" fontAlgn="base" hangingPunct="0">
        <a:spcBef>
          <a:spcPct val="0"/>
        </a:spcBef>
        <a:spcAft>
          <a:spcPct val="0"/>
        </a:spcAft>
        <a:defRPr kumimoji="1" sz="4000" b="1">
          <a:solidFill>
            <a:srgbClr val="003366"/>
          </a:solidFill>
          <a:latin typeface="Tahoma" pitchFamily="34" charset="0"/>
        </a:defRPr>
      </a:lvl3pPr>
      <a:lvl4pPr algn="l" rtl="0" eaLnBrk="0" fontAlgn="base" hangingPunct="0">
        <a:spcBef>
          <a:spcPct val="0"/>
        </a:spcBef>
        <a:spcAft>
          <a:spcPct val="0"/>
        </a:spcAft>
        <a:defRPr kumimoji="1" sz="4000" b="1">
          <a:solidFill>
            <a:srgbClr val="003366"/>
          </a:solidFill>
          <a:latin typeface="Tahoma" pitchFamily="34" charset="0"/>
        </a:defRPr>
      </a:lvl4pPr>
      <a:lvl5pPr algn="l" rtl="0" eaLnBrk="0" fontAlgn="base" hangingPunct="0">
        <a:spcBef>
          <a:spcPct val="0"/>
        </a:spcBef>
        <a:spcAft>
          <a:spcPct val="0"/>
        </a:spcAft>
        <a:defRPr kumimoji="1" sz="4000" b="1">
          <a:solidFill>
            <a:srgbClr val="003366"/>
          </a:solidFill>
          <a:latin typeface="Tahoma" pitchFamily="34" charset="0"/>
        </a:defRPr>
      </a:lvl5pPr>
      <a:lvl6pPr marL="457200" algn="l" rtl="0" eaLnBrk="0" fontAlgn="base" hangingPunct="0">
        <a:spcBef>
          <a:spcPct val="0"/>
        </a:spcBef>
        <a:spcAft>
          <a:spcPct val="0"/>
        </a:spcAft>
        <a:defRPr kumimoji="1" sz="4000" b="1">
          <a:solidFill>
            <a:srgbClr val="003366"/>
          </a:solidFill>
          <a:latin typeface="Tahoma" pitchFamily="34" charset="0"/>
        </a:defRPr>
      </a:lvl6pPr>
      <a:lvl7pPr marL="914400" algn="l" rtl="0" eaLnBrk="0" fontAlgn="base" hangingPunct="0">
        <a:spcBef>
          <a:spcPct val="0"/>
        </a:spcBef>
        <a:spcAft>
          <a:spcPct val="0"/>
        </a:spcAft>
        <a:defRPr kumimoji="1" sz="4000" b="1">
          <a:solidFill>
            <a:srgbClr val="003366"/>
          </a:solidFill>
          <a:latin typeface="Tahoma" pitchFamily="34" charset="0"/>
        </a:defRPr>
      </a:lvl7pPr>
      <a:lvl8pPr marL="1371600" algn="l" rtl="0" eaLnBrk="0" fontAlgn="base" hangingPunct="0">
        <a:spcBef>
          <a:spcPct val="0"/>
        </a:spcBef>
        <a:spcAft>
          <a:spcPct val="0"/>
        </a:spcAft>
        <a:defRPr kumimoji="1" sz="4000" b="1">
          <a:solidFill>
            <a:srgbClr val="003366"/>
          </a:solidFill>
          <a:latin typeface="Tahoma" pitchFamily="34" charset="0"/>
        </a:defRPr>
      </a:lvl8pPr>
      <a:lvl9pPr marL="1828800" algn="l" rtl="0" eaLnBrk="0" fontAlgn="base" hangingPunct="0">
        <a:spcBef>
          <a:spcPct val="0"/>
        </a:spcBef>
        <a:spcAft>
          <a:spcPct val="0"/>
        </a:spcAft>
        <a:defRPr kumimoji="1" sz="4000" b="1">
          <a:solidFill>
            <a:srgbClr val="003366"/>
          </a:solidFill>
          <a:latin typeface="Tahoma" pitchFamily="34" charset="0"/>
        </a:defRPr>
      </a:lvl9pPr>
    </p:titleStyle>
    <p:bodyStyle>
      <a:lvl1pPr marL="342900" indent="-342900" algn="l" rtl="0" eaLnBrk="0" fontAlgn="base" hangingPunct="0">
        <a:spcBef>
          <a:spcPct val="20000"/>
        </a:spcBef>
        <a:spcAft>
          <a:spcPct val="0"/>
        </a:spcAft>
        <a:buClr>
          <a:srgbClr val="003366"/>
        </a:buClr>
        <a:buFont typeface="Wingdings" panose="05000000000000000000" pitchFamily="2" charset="2"/>
        <a:buChar char="Ø"/>
        <a:defRPr kumimoji="1" sz="3200" b="1">
          <a:solidFill>
            <a:srgbClr val="003366"/>
          </a:solidFill>
          <a:latin typeface="+mn-lt"/>
          <a:ea typeface="+mn-ea"/>
          <a:cs typeface="+mn-cs"/>
        </a:defRPr>
      </a:lvl1pPr>
      <a:lvl2pPr marL="742950" indent="-285750" algn="l" rtl="0" eaLnBrk="0" fontAlgn="base" hangingPunct="0">
        <a:spcBef>
          <a:spcPct val="20000"/>
        </a:spcBef>
        <a:spcAft>
          <a:spcPct val="0"/>
        </a:spcAft>
        <a:buClr>
          <a:srgbClr val="003366"/>
        </a:buClr>
        <a:buChar char="–"/>
        <a:defRPr kumimoji="1" sz="2800">
          <a:solidFill>
            <a:srgbClr val="003366"/>
          </a:solidFill>
          <a:latin typeface="+mn-lt"/>
        </a:defRPr>
      </a:lvl2pPr>
      <a:lvl3pPr marL="1143000" indent="-228600" algn="l" rtl="0" eaLnBrk="0" fontAlgn="base" hangingPunct="0">
        <a:spcBef>
          <a:spcPct val="20000"/>
        </a:spcBef>
        <a:spcAft>
          <a:spcPct val="0"/>
        </a:spcAft>
        <a:buClr>
          <a:srgbClr val="003366"/>
        </a:buClr>
        <a:buChar char="•"/>
        <a:defRPr kumimoji="1" sz="2400">
          <a:solidFill>
            <a:srgbClr val="003366"/>
          </a:solidFill>
          <a:latin typeface="+mn-lt"/>
        </a:defRPr>
      </a:lvl3pPr>
      <a:lvl4pPr marL="1600200" indent="-228600" algn="l" rtl="0" eaLnBrk="0" fontAlgn="base" hangingPunct="0">
        <a:spcBef>
          <a:spcPct val="20000"/>
        </a:spcBef>
        <a:spcAft>
          <a:spcPct val="0"/>
        </a:spcAft>
        <a:buClr>
          <a:srgbClr val="003366"/>
        </a:buClr>
        <a:buChar char="–"/>
        <a:defRPr kumimoji="1" sz="2000">
          <a:solidFill>
            <a:srgbClr val="003366"/>
          </a:solidFill>
          <a:latin typeface="+mn-lt"/>
        </a:defRPr>
      </a:lvl4pPr>
      <a:lvl5pPr marL="2057400" indent="-228600" algn="l" rtl="0" eaLnBrk="0" fontAlgn="base" hangingPunct="0">
        <a:spcBef>
          <a:spcPct val="20000"/>
        </a:spcBef>
        <a:spcAft>
          <a:spcPct val="0"/>
        </a:spcAft>
        <a:buClr>
          <a:srgbClr val="003366"/>
        </a:buClr>
        <a:buChar char="•"/>
        <a:defRPr kumimoji="1" sz="2000">
          <a:solidFill>
            <a:srgbClr val="003366"/>
          </a:solidFill>
          <a:latin typeface="+mn-lt"/>
        </a:defRPr>
      </a:lvl5pPr>
      <a:lvl6pPr marL="2514600" indent="-228600" algn="l" rtl="0" eaLnBrk="0" fontAlgn="base" hangingPunct="0">
        <a:spcBef>
          <a:spcPct val="20000"/>
        </a:spcBef>
        <a:spcAft>
          <a:spcPct val="0"/>
        </a:spcAft>
        <a:buClr>
          <a:srgbClr val="003366"/>
        </a:buClr>
        <a:buChar char="•"/>
        <a:defRPr kumimoji="1" sz="2000">
          <a:solidFill>
            <a:srgbClr val="003366"/>
          </a:solidFill>
          <a:latin typeface="+mn-lt"/>
        </a:defRPr>
      </a:lvl6pPr>
      <a:lvl7pPr marL="2971800" indent="-228600" algn="l" rtl="0" eaLnBrk="0" fontAlgn="base" hangingPunct="0">
        <a:spcBef>
          <a:spcPct val="20000"/>
        </a:spcBef>
        <a:spcAft>
          <a:spcPct val="0"/>
        </a:spcAft>
        <a:buClr>
          <a:srgbClr val="003366"/>
        </a:buClr>
        <a:buChar char="•"/>
        <a:defRPr kumimoji="1" sz="2000">
          <a:solidFill>
            <a:srgbClr val="003366"/>
          </a:solidFill>
          <a:latin typeface="+mn-lt"/>
        </a:defRPr>
      </a:lvl7pPr>
      <a:lvl8pPr marL="3429000" indent="-228600" algn="l" rtl="0" eaLnBrk="0" fontAlgn="base" hangingPunct="0">
        <a:spcBef>
          <a:spcPct val="20000"/>
        </a:spcBef>
        <a:spcAft>
          <a:spcPct val="0"/>
        </a:spcAft>
        <a:buClr>
          <a:srgbClr val="003366"/>
        </a:buClr>
        <a:buChar char="•"/>
        <a:defRPr kumimoji="1" sz="2000">
          <a:solidFill>
            <a:srgbClr val="003366"/>
          </a:solidFill>
          <a:latin typeface="+mn-lt"/>
        </a:defRPr>
      </a:lvl8pPr>
      <a:lvl9pPr marL="3886200" indent="-228600" algn="l" rtl="0" eaLnBrk="0" fontAlgn="base" hangingPunct="0">
        <a:spcBef>
          <a:spcPct val="20000"/>
        </a:spcBef>
        <a:spcAft>
          <a:spcPct val="0"/>
        </a:spcAft>
        <a:buClr>
          <a:srgbClr val="003366"/>
        </a:buClr>
        <a:buChar char="•"/>
        <a:defRPr kumimoji="1" sz="20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7.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1.wmf"/><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 Id="rId9" Type="http://schemas.openxmlformats.org/officeDocument/2006/relationships/image" Target="../media/image28.wmf"/></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0.wmf"/></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 Id="rId9" Type="http://schemas.openxmlformats.org/officeDocument/2006/relationships/image" Target="../media/image22.wmf"/></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7.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40.wmf"/><Relationship Id="rId11" Type="http://schemas.openxmlformats.org/officeDocument/2006/relationships/image" Target="../media/image33.wmf"/><Relationship Id="rId5" Type="http://schemas.openxmlformats.org/officeDocument/2006/relationships/image" Target="../media/image39.wmf"/><Relationship Id="rId10" Type="http://schemas.openxmlformats.org/officeDocument/2006/relationships/image" Target="../media/image29.wmf"/><Relationship Id="rId4" Type="http://schemas.openxmlformats.org/officeDocument/2006/relationships/image" Target="../media/image38.png"/><Relationship Id="rId9" Type="http://schemas.openxmlformats.org/officeDocument/2006/relationships/image" Target="../media/image10.wmf"/></Relationships>
</file>

<file path=ppt/slides/_rels/slide1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46.wmf"/><Relationship Id="rId5" Type="http://schemas.openxmlformats.org/officeDocument/2006/relationships/oleObject" Target="../embeddings/oleObject4.bin"/><Relationship Id="rId4" Type="http://schemas.openxmlformats.org/officeDocument/2006/relationships/image" Target="../media/image47.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19.png"/><Relationship Id="rId7" Type="http://schemas.openxmlformats.org/officeDocument/2006/relationships/image" Target="../media/image31.wm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wmf"/><Relationship Id="rId4" Type="http://schemas.openxmlformats.org/officeDocument/2006/relationships/image" Target="../media/image27.png"/><Relationship Id="rId9" Type="http://schemas.openxmlformats.org/officeDocument/2006/relationships/image" Target="../media/image51.w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8.emf"/><Relationship Id="rId7" Type="http://schemas.openxmlformats.org/officeDocument/2006/relationships/image" Target="../media/image62.emf"/><Relationship Id="rId2" Type="http://schemas.openxmlformats.org/officeDocument/2006/relationships/image" Target="../media/image54.emf"/><Relationship Id="rId1" Type="http://schemas.openxmlformats.org/officeDocument/2006/relationships/slideLayout" Target="../slideLayouts/slideLayout2.xml"/><Relationship Id="rId6" Type="http://schemas.openxmlformats.org/officeDocument/2006/relationships/image" Target="../media/image61.emf"/><Relationship Id="rId5" Type="http://schemas.openxmlformats.org/officeDocument/2006/relationships/image" Target="../media/image60.emf"/><Relationship Id="rId4" Type="http://schemas.openxmlformats.org/officeDocument/2006/relationships/image" Target="../media/image59.emf"/></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7.emf"/></Relationships>
</file>

<file path=ppt/slides/_rels/slide44.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50.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75.emf"/></Relationships>
</file>

<file path=ppt/slides/_rels/slide5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77.wmf"/></Relationships>
</file>

<file path=ppt/slides/_rels/slide54.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79.wmf"/></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13.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5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85.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6.wmf"/><Relationship Id="rId4" Type="http://schemas.openxmlformats.org/officeDocument/2006/relationships/oleObject" Target="../embeddings/oleObject5.bin"/></Relationships>
</file>

<file path=ppt/slides/_rels/slide5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5.xml"/><Relationship Id="rId1" Type="http://schemas.openxmlformats.org/officeDocument/2006/relationships/slideLayout" Target="../slideLayouts/slideLayout13.xml"/><Relationship Id="rId4" Type="http://schemas.openxmlformats.org/officeDocument/2006/relationships/image" Target="../media/image88.emf"/></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2.emf"/><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image" Target="../media/image89.e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notesSlide" Target="../notesSlides/notesSlide62.xml"/><Relationship Id="rId1" Type="http://schemas.openxmlformats.org/officeDocument/2006/relationships/slideLayout" Target="../slideLayouts/slideLayout13.xml"/><Relationship Id="rId5" Type="http://schemas.openxmlformats.org/officeDocument/2006/relationships/image" Target="../media/image94.png"/><Relationship Id="rId4" Type="http://schemas.openxmlformats.org/officeDocument/2006/relationships/image" Target="../media/image93.png"/></Relationships>
</file>

<file path=ppt/slides/_rels/slide67.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96.wmf"/></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97.wmf"/><Relationship Id="rId4" Type="http://schemas.openxmlformats.org/officeDocument/2006/relationships/oleObject" Target="../embeddings/oleObject6.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98.w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4.wmf"/><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2.xml"/><Relationship Id="rId1" Type="http://schemas.openxmlformats.org/officeDocument/2006/relationships/vmlDrawing" Target="../drawings/vmlDrawing8.vml"/><Relationship Id="rId5" Type="http://schemas.openxmlformats.org/officeDocument/2006/relationships/image" Target="../media/image102.wmf"/><Relationship Id="rId4" Type="http://schemas.openxmlformats.org/officeDocument/2006/relationships/oleObject" Target="../embeddings/oleObject8.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103.wmf"/><Relationship Id="rId4" Type="http://schemas.openxmlformats.org/officeDocument/2006/relationships/oleObject" Target="../embeddings/oleObject9.bin"/></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04.wmf"/><Relationship Id="rId4" Type="http://schemas.openxmlformats.org/officeDocument/2006/relationships/oleObject" Target="../embeddings/oleObject10.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05.wmf"/><Relationship Id="rId4" Type="http://schemas.openxmlformats.org/officeDocument/2006/relationships/oleObject" Target="../embeddings/oleObject11.bin"/></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oleObject" Target="../embeddings/oleObject1.bin"/></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08.wmf"/><Relationship Id="rId4" Type="http://schemas.openxmlformats.org/officeDocument/2006/relationships/oleObject" Target="../embeddings/oleObject12.bin"/></Relationships>
</file>

<file path=ppt/slides/_rels/slide94.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p:txBody>
          <a:bodyPr/>
          <a:lstStyle/>
          <a:p>
            <a:pPr algn="r"/>
            <a:r>
              <a:rPr lang="en-US" altLang="en-US" smtClean="0"/>
              <a:t>Guide Sign Design</a:t>
            </a:r>
          </a:p>
        </p:txBody>
      </p:sp>
      <p:sp>
        <p:nvSpPr>
          <p:cNvPr id="5123" name="Rectangle 5"/>
          <p:cNvSpPr>
            <a:spLocks noGrp="1" noChangeArrowheads="1"/>
          </p:cNvSpPr>
          <p:nvPr>
            <p:ph type="subTitle" idx="1"/>
          </p:nvPr>
        </p:nvSpPr>
        <p:spPr>
          <a:xfrm>
            <a:off x="1881188" y="4095750"/>
            <a:ext cx="6400800" cy="2400300"/>
          </a:xfrm>
        </p:spPr>
        <p:txBody>
          <a:bodyPr/>
          <a:lstStyle/>
          <a:p>
            <a:endParaRPr lang="en-US" altLang="en-US" sz="2800" smtClean="0"/>
          </a:p>
          <a:p>
            <a:r>
              <a:rPr lang="en-US" altLang="en-US" sz="2800" smtClean="0"/>
              <a:t>June 17-18, 2015</a:t>
            </a:r>
          </a:p>
          <a:p>
            <a:r>
              <a:rPr lang="en-US" altLang="en-US" sz="2800" smtClean="0"/>
              <a:t>Shoreview, MN</a:t>
            </a:r>
          </a:p>
        </p:txBody>
      </p:sp>
      <p:pic>
        <p:nvPicPr>
          <p:cNvPr id="512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663" y="4197350"/>
            <a:ext cx="2916237"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1500188" y="1766455"/>
            <a:ext cx="7600950" cy="4472420"/>
          </a:xfrm>
          <a:noFill/>
        </p:spPr>
        <p:txBody>
          <a:bodyPr/>
          <a:lstStyle/>
          <a:p>
            <a:r>
              <a:rPr lang="en-US" altLang="en-US" dirty="0" smtClean="0"/>
              <a:t>Radii, Borders, &amp; Margins</a:t>
            </a:r>
          </a:p>
          <a:p>
            <a:pPr lvl="1"/>
            <a:r>
              <a:rPr lang="en-US" altLang="en-US" b="1" dirty="0" smtClean="0"/>
              <a:t>Exhibit 3-1</a:t>
            </a:r>
            <a:r>
              <a:rPr lang="en-US" altLang="en-US" dirty="0" smtClean="0"/>
              <a:t>: Standard Corner Radii, Margin, &amp; Border Width for </a:t>
            </a:r>
            <a:r>
              <a:rPr lang="en-US" altLang="en-US" u="sng" dirty="0" smtClean="0"/>
              <a:t>Non-Guide Signs</a:t>
            </a:r>
          </a:p>
        </p:txBody>
      </p:sp>
      <p:graphicFrame>
        <p:nvGraphicFramePr>
          <p:cNvPr id="49156" name="Object 4"/>
          <p:cNvGraphicFramePr>
            <a:graphicFrameLocks noChangeAspect="1"/>
          </p:cNvGraphicFramePr>
          <p:nvPr>
            <p:extLst>
              <p:ext uri="{D42A27DB-BD31-4B8C-83A1-F6EECF244321}">
                <p14:modId xmlns:p14="http://schemas.microsoft.com/office/powerpoint/2010/main" val="1796594705"/>
              </p:ext>
            </p:extLst>
          </p:nvPr>
        </p:nvGraphicFramePr>
        <p:xfrm>
          <a:off x="2182018" y="3881437"/>
          <a:ext cx="5916613" cy="2135187"/>
        </p:xfrm>
        <a:graphic>
          <a:graphicData uri="http://schemas.openxmlformats.org/presentationml/2006/ole">
            <mc:AlternateContent xmlns:mc="http://schemas.openxmlformats.org/markup-compatibility/2006">
              <mc:Choice xmlns:v="urn:schemas-microsoft-com:vml" Requires="v">
                <p:oleObj spid="_x0000_s23577" name="Document" r:id="rId4" imgW="5629656" imgH="1836420" progId="Word.Document.8">
                  <p:embed/>
                </p:oleObj>
              </mc:Choice>
              <mc:Fallback>
                <p:oleObj name="Document" r:id="rId4" imgW="5629656" imgH="183642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l="8446" r="9746" b="9460"/>
                      <a:stretch>
                        <a:fillRect/>
                      </a:stretch>
                    </p:blipFill>
                    <p:spPr bwMode="auto">
                      <a:xfrm>
                        <a:off x="2182018" y="3881437"/>
                        <a:ext cx="5916613" cy="21351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6" name="Rectangle 6"/>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49155"/>
                                        </p:tgtEl>
                                        <p:attrNameLst>
                                          <p:attrName>style.visibility</p:attrName>
                                        </p:attrNameLst>
                                      </p:cBhvr>
                                      <p:to>
                                        <p:strVal val="visible"/>
                                      </p:to>
                                    </p:set>
                                    <p:anim calcmode="lin" valueType="num">
                                      <p:cBhvr>
                                        <p:cTn id="7" dur="500" fill="hold"/>
                                        <p:tgtEl>
                                          <p:spTgt spid="49155"/>
                                        </p:tgtEl>
                                        <p:attrNameLst>
                                          <p:attrName>ppt_x</p:attrName>
                                        </p:attrNameLst>
                                      </p:cBhvr>
                                      <p:tavLst>
                                        <p:tav tm="0">
                                          <p:val>
                                            <p:strVal val="#ppt_x-#ppt_w/2"/>
                                          </p:val>
                                        </p:tav>
                                        <p:tav tm="100000">
                                          <p:val>
                                            <p:strVal val="#ppt_x"/>
                                          </p:val>
                                        </p:tav>
                                      </p:tavLst>
                                    </p:anim>
                                    <p:anim calcmode="lin" valueType="num">
                                      <p:cBhvr>
                                        <p:cTn id="8" dur="500" fill="hold"/>
                                        <p:tgtEl>
                                          <p:spTgt spid="49155"/>
                                        </p:tgtEl>
                                        <p:attrNameLst>
                                          <p:attrName>ppt_y</p:attrName>
                                        </p:attrNameLst>
                                      </p:cBhvr>
                                      <p:tavLst>
                                        <p:tav tm="0">
                                          <p:val>
                                            <p:strVal val="#ppt_y"/>
                                          </p:val>
                                        </p:tav>
                                        <p:tav tm="100000">
                                          <p:val>
                                            <p:strVal val="#ppt_y"/>
                                          </p:val>
                                        </p:tav>
                                      </p:tavLst>
                                    </p:anim>
                                    <p:anim calcmode="lin" valueType="num">
                                      <p:cBhvr>
                                        <p:cTn id="9" dur="500" fill="hold"/>
                                        <p:tgtEl>
                                          <p:spTgt spid="49155"/>
                                        </p:tgtEl>
                                        <p:attrNameLst>
                                          <p:attrName>ppt_w</p:attrName>
                                        </p:attrNameLst>
                                      </p:cBhvr>
                                      <p:tavLst>
                                        <p:tav tm="0">
                                          <p:val>
                                            <p:fltVal val="0"/>
                                          </p:val>
                                        </p:tav>
                                        <p:tav tm="100000">
                                          <p:val>
                                            <p:strVal val="#ppt_w"/>
                                          </p:val>
                                        </p:tav>
                                      </p:tavLst>
                                    </p:anim>
                                    <p:anim calcmode="lin" valueType="num">
                                      <p:cBhvr>
                                        <p:cTn id="10" dur="500" fill="hold"/>
                                        <p:tgtEl>
                                          <p:spTgt spid="49155"/>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9" presetClass="entr" presetSubtype="0" fill="hold" nodeType="afterEffect">
                                  <p:stCondLst>
                                    <p:cond delay="0"/>
                                  </p:stCondLst>
                                  <p:childTnLst>
                                    <p:set>
                                      <p:cBhvr>
                                        <p:cTn id="13" dur="1" fill="hold">
                                          <p:stCondLst>
                                            <p:cond delay="0"/>
                                          </p:stCondLst>
                                        </p:cTn>
                                        <p:tgtEl>
                                          <p:spTgt spid="49156"/>
                                        </p:tgtEl>
                                        <p:attrNameLst>
                                          <p:attrName>style.visibility</p:attrName>
                                        </p:attrNameLst>
                                      </p:cBhvr>
                                      <p:to>
                                        <p:strVal val="visible"/>
                                      </p:to>
                                    </p:set>
                                    <p:animEffect transition="in" filter="dissolve">
                                      <p:cBhvr>
                                        <p:cTn id="14" dur="5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1500188" y="1700647"/>
            <a:ext cx="7600950" cy="4714875"/>
          </a:xfrm>
          <a:noFill/>
        </p:spPr>
        <p:txBody>
          <a:bodyPr/>
          <a:lstStyle/>
          <a:p>
            <a:r>
              <a:rPr lang="en-US" altLang="en-US" dirty="0" smtClean="0"/>
              <a:t>Radii, Borders, &amp; Margins </a:t>
            </a:r>
          </a:p>
          <a:p>
            <a:pPr lvl="1"/>
            <a:r>
              <a:rPr lang="en-US" altLang="en-US" b="1" dirty="0" smtClean="0"/>
              <a:t>Exhibit 3-2</a:t>
            </a:r>
            <a:r>
              <a:rPr lang="en-US" altLang="en-US" dirty="0" smtClean="0"/>
              <a:t>: Border Width and Radius for </a:t>
            </a:r>
            <a:r>
              <a:rPr lang="en-US" altLang="en-US" u="sng" dirty="0" smtClean="0"/>
              <a:t>Guide Signs</a:t>
            </a:r>
          </a:p>
        </p:txBody>
      </p:sp>
      <p:graphicFrame>
        <p:nvGraphicFramePr>
          <p:cNvPr id="50180" name="Object 4"/>
          <p:cNvGraphicFramePr>
            <a:graphicFrameLocks noChangeAspect="1"/>
          </p:cNvGraphicFramePr>
          <p:nvPr>
            <p:extLst>
              <p:ext uri="{D42A27DB-BD31-4B8C-83A1-F6EECF244321}">
                <p14:modId xmlns:p14="http://schemas.microsoft.com/office/powerpoint/2010/main" val="3470422468"/>
              </p:ext>
            </p:extLst>
          </p:nvPr>
        </p:nvGraphicFramePr>
        <p:xfrm>
          <a:off x="2244725" y="3247594"/>
          <a:ext cx="6359525" cy="1755775"/>
        </p:xfrm>
        <a:graphic>
          <a:graphicData uri="http://schemas.openxmlformats.org/presentationml/2006/ole">
            <mc:AlternateContent xmlns:mc="http://schemas.openxmlformats.org/markup-compatibility/2006">
              <mc:Choice xmlns:v="urn:schemas-microsoft-com:vml" Requires="v">
                <p:oleObj spid="_x0000_s25626" name="Document" r:id="rId4" imgW="5629656" imgH="1382268" progId="Word.Document.8">
                  <p:embed/>
                </p:oleObj>
              </mc:Choice>
              <mc:Fallback>
                <p:oleObj name="Document" r:id="rId4" imgW="5629656" imgH="1382268"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l="12506" r="10883" b="13890"/>
                      <a:stretch>
                        <a:fillRect/>
                      </a:stretch>
                    </p:blipFill>
                    <p:spPr bwMode="auto">
                      <a:xfrm>
                        <a:off x="2244725" y="3247594"/>
                        <a:ext cx="6359525" cy="1755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81" name="Rectangle 5"/>
          <p:cNvSpPr>
            <a:spLocks noChangeArrowheads="1"/>
          </p:cNvSpPr>
          <p:nvPr/>
        </p:nvSpPr>
        <p:spPr bwMode="auto">
          <a:xfrm>
            <a:off x="394856" y="5012317"/>
            <a:ext cx="8536420" cy="1824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371600" indent="-4572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lvl="2">
              <a:buFontTx/>
              <a:buNone/>
            </a:pPr>
            <a:r>
              <a:rPr lang="en-US" altLang="en-US" sz="1800" b="1" u="sng" dirty="0"/>
              <a:t>Exceptions</a:t>
            </a:r>
          </a:p>
          <a:p>
            <a:pPr lvl="2">
              <a:buFontTx/>
              <a:buNone/>
            </a:pPr>
            <a:r>
              <a:rPr lang="en-US" altLang="en-US" sz="1800" dirty="0"/>
              <a:t>1.  A sign having 20” legend shall use a 3” border width and a border radius based on the above table.</a:t>
            </a:r>
          </a:p>
          <a:p>
            <a:pPr lvl="2">
              <a:buFontTx/>
              <a:buNone/>
            </a:pPr>
            <a:r>
              <a:rPr lang="en-US" altLang="en-US" sz="1800" dirty="0"/>
              <a:t>2.  16”-12” or 13.3”-10” legend on Type “A” or Type “OH” signs shall use a 2” border width and a border radius based on the above table.</a:t>
            </a:r>
          </a:p>
        </p:txBody>
      </p:sp>
      <p:sp>
        <p:nvSpPr>
          <p:cNvPr id="25605" name="Rectangle 7"/>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50179"/>
                                        </p:tgtEl>
                                        <p:attrNameLst>
                                          <p:attrName>style.visibility</p:attrName>
                                        </p:attrNameLst>
                                      </p:cBhvr>
                                      <p:to>
                                        <p:strVal val="visible"/>
                                      </p:to>
                                    </p:set>
                                    <p:anim calcmode="lin" valueType="num">
                                      <p:cBhvr>
                                        <p:cTn id="7" dur="500" fill="hold"/>
                                        <p:tgtEl>
                                          <p:spTgt spid="50179"/>
                                        </p:tgtEl>
                                        <p:attrNameLst>
                                          <p:attrName>ppt_x</p:attrName>
                                        </p:attrNameLst>
                                      </p:cBhvr>
                                      <p:tavLst>
                                        <p:tav tm="0">
                                          <p:val>
                                            <p:strVal val="#ppt_x-#ppt_w/2"/>
                                          </p:val>
                                        </p:tav>
                                        <p:tav tm="100000">
                                          <p:val>
                                            <p:strVal val="#ppt_x"/>
                                          </p:val>
                                        </p:tav>
                                      </p:tavLst>
                                    </p:anim>
                                    <p:anim calcmode="lin" valueType="num">
                                      <p:cBhvr>
                                        <p:cTn id="8" dur="500" fill="hold"/>
                                        <p:tgtEl>
                                          <p:spTgt spid="50179"/>
                                        </p:tgtEl>
                                        <p:attrNameLst>
                                          <p:attrName>ppt_y</p:attrName>
                                        </p:attrNameLst>
                                      </p:cBhvr>
                                      <p:tavLst>
                                        <p:tav tm="0">
                                          <p:val>
                                            <p:strVal val="#ppt_y"/>
                                          </p:val>
                                        </p:tav>
                                        <p:tav tm="100000">
                                          <p:val>
                                            <p:strVal val="#ppt_y"/>
                                          </p:val>
                                        </p:tav>
                                      </p:tavLst>
                                    </p:anim>
                                    <p:anim calcmode="lin" valueType="num">
                                      <p:cBhvr>
                                        <p:cTn id="9" dur="500" fill="hold"/>
                                        <p:tgtEl>
                                          <p:spTgt spid="50179"/>
                                        </p:tgtEl>
                                        <p:attrNameLst>
                                          <p:attrName>ppt_w</p:attrName>
                                        </p:attrNameLst>
                                      </p:cBhvr>
                                      <p:tavLst>
                                        <p:tav tm="0">
                                          <p:val>
                                            <p:fltVal val="0"/>
                                          </p:val>
                                        </p:tav>
                                        <p:tav tm="100000">
                                          <p:val>
                                            <p:strVal val="#ppt_w"/>
                                          </p:val>
                                        </p:tav>
                                      </p:tavLst>
                                    </p:anim>
                                    <p:anim calcmode="lin" valueType="num">
                                      <p:cBhvr>
                                        <p:cTn id="10" dur="500" fill="hold"/>
                                        <p:tgtEl>
                                          <p:spTgt spid="50179"/>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9" presetClass="entr" presetSubtype="0" fill="hold" nodeType="afterEffect">
                                  <p:stCondLst>
                                    <p:cond delay="0"/>
                                  </p:stCondLst>
                                  <p:childTnLst>
                                    <p:set>
                                      <p:cBhvr>
                                        <p:cTn id="13" dur="1" fill="hold">
                                          <p:stCondLst>
                                            <p:cond delay="0"/>
                                          </p:stCondLst>
                                        </p:cTn>
                                        <p:tgtEl>
                                          <p:spTgt spid="50180"/>
                                        </p:tgtEl>
                                        <p:attrNameLst>
                                          <p:attrName>style.visibility</p:attrName>
                                        </p:attrNameLst>
                                      </p:cBhvr>
                                      <p:to>
                                        <p:strVal val="visible"/>
                                      </p:to>
                                    </p:set>
                                    <p:animEffect transition="in" filter="dissolve">
                                      <p:cBhvr>
                                        <p:cTn id="14" dur="500"/>
                                        <p:tgtEl>
                                          <p:spTgt spid="50180"/>
                                        </p:tgtEl>
                                      </p:cBhvr>
                                    </p:animEffect>
                                  </p:childTnLst>
                                </p:cTn>
                              </p:par>
                            </p:childTnLst>
                          </p:cTn>
                        </p:par>
                        <p:par>
                          <p:cTn id="15" fill="hold" nodeType="afterGroup">
                            <p:stCondLst>
                              <p:cond delay="1000"/>
                            </p:stCondLst>
                            <p:childTnLst>
                              <p:par>
                                <p:cTn id="16" presetID="17" presetClass="entr" presetSubtype="8" fill="hold" grpId="0" nodeType="afterEffect">
                                  <p:stCondLst>
                                    <p:cond delay="0"/>
                                  </p:stCondLst>
                                  <p:childTnLst>
                                    <p:set>
                                      <p:cBhvr>
                                        <p:cTn id="17" dur="1" fill="hold">
                                          <p:stCondLst>
                                            <p:cond delay="0"/>
                                          </p:stCondLst>
                                        </p:cTn>
                                        <p:tgtEl>
                                          <p:spTgt spid="50181"/>
                                        </p:tgtEl>
                                        <p:attrNameLst>
                                          <p:attrName>style.visibility</p:attrName>
                                        </p:attrNameLst>
                                      </p:cBhvr>
                                      <p:to>
                                        <p:strVal val="visible"/>
                                      </p:to>
                                    </p:set>
                                    <p:anim calcmode="lin" valueType="num">
                                      <p:cBhvr>
                                        <p:cTn id="18" dur="500" fill="hold"/>
                                        <p:tgtEl>
                                          <p:spTgt spid="50181"/>
                                        </p:tgtEl>
                                        <p:attrNameLst>
                                          <p:attrName>ppt_x</p:attrName>
                                        </p:attrNameLst>
                                      </p:cBhvr>
                                      <p:tavLst>
                                        <p:tav tm="0">
                                          <p:val>
                                            <p:strVal val="#ppt_x-#ppt_w/2"/>
                                          </p:val>
                                        </p:tav>
                                        <p:tav tm="100000">
                                          <p:val>
                                            <p:strVal val="#ppt_x"/>
                                          </p:val>
                                        </p:tav>
                                      </p:tavLst>
                                    </p:anim>
                                    <p:anim calcmode="lin" valueType="num">
                                      <p:cBhvr>
                                        <p:cTn id="19" dur="500" fill="hold"/>
                                        <p:tgtEl>
                                          <p:spTgt spid="50181"/>
                                        </p:tgtEl>
                                        <p:attrNameLst>
                                          <p:attrName>ppt_y</p:attrName>
                                        </p:attrNameLst>
                                      </p:cBhvr>
                                      <p:tavLst>
                                        <p:tav tm="0">
                                          <p:val>
                                            <p:strVal val="#ppt_y"/>
                                          </p:val>
                                        </p:tav>
                                        <p:tav tm="100000">
                                          <p:val>
                                            <p:strVal val="#ppt_y"/>
                                          </p:val>
                                        </p:tav>
                                      </p:tavLst>
                                    </p:anim>
                                    <p:anim calcmode="lin" valueType="num">
                                      <p:cBhvr>
                                        <p:cTn id="20" dur="500" fill="hold"/>
                                        <p:tgtEl>
                                          <p:spTgt spid="50181"/>
                                        </p:tgtEl>
                                        <p:attrNameLst>
                                          <p:attrName>ppt_w</p:attrName>
                                        </p:attrNameLst>
                                      </p:cBhvr>
                                      <p:tavLst>
                                        <p:tav tm="0">
                                          <p:val>
                                            <p:fltVal val="0"/>
                                          </p:val>
                                        </p:tav>
                                        <p:tav tm="100000">
                                          <p:val>
                                            <p:strVal val="#ppt_w"/>
                                          </p:val>
                                        </p:tav>
                                      </p:tavLst>
                                    </p:anim>
                                    <p:anim calcmode="lin" valueType="num">
                                      <p:cBhvr>
                                        <p:cTn id="21" dur="500" fill="hold"/>
                                        <p:tgtEl>
                                          <p:spTgt spid="5018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utoUpdateAnimBg="0"/>
      <p:bldP spid="5018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p:cNvSpPr>
            <a:spLocks noGrp="1" noChangeArrowheads="1"/>
          </p:cNvSpPr>
          <p:nvPr>
            <p:ph type="body" sz="half" idx="1"/>
          </p:nvPr>
        </p:nvSpPr>
        <p:spPr>
          <a:xfrm>
            <a:off x="1500188" y="1524000"/>
            <a:ext cx="7391400" cy="4714875"/>
          </a:xfrm>
          <a:noFill/>
        </p:spPr>
        <p:txBody>
          <a:bodyPr/>
          <a:lstStyle/>
          <a:p>
            <a:r>
              <a:rPr lang="en-US" altLang="en-US" smtClean="0"/>
              <a:t>Colors</a:t>
            </a:r>
          </a:p>
          <a:p>
            <a:pPr lvl="1"/>
            <a:r>
              <a:rPr lang="en-US" altLang="en-US" sz="1800" b="1" smtClean="0"/>
              <a:t>Black</a:t>
            </a:r>
            <a:r>
              <a:rPr lang="en-US" altLang="en-US" sz="1800" smtClean="0"/>
              <a:t>: Used as legend color for signs with orange, white or yellow backgrounds.  Black also is used as the background color for some regulatory signs.</a:t>
            </a:r>
          </a:p>
          <a:p>
            <a:pPr lvl="2"/>
            <a:endParaRPr lang="en-US" altLang="en-US" sz="1600" b="1" smtClean="0"/>
          </a:p>
          <a:p>
            <a:pPr lvl="2"/>
            <a:r>
              <a:rPr lang="en-US" altLang="en-US" sz="1600" b="1" smtClean="0"/>
              <a:t>Legend</a:t>
            </a:r>
          </a:p>
          <a:p>
            <a:pPr lvl="3"/>
            <a:endParaRPr lang="en-US" altLang="en-US" sz="1400" b="1" smtClean="0"/>
          </a:p>
          <a:p>
            <a:pPr lvl="3"/>
            <a:endParaRPr lang="en-US" altLang="en-US" sz="1400" b="1" smtClean="0"/>
          </a:p>
          <a:p>
            <a:pPr lvl="3"/>
            <a:endParaRPr lang="en-US" altLang="en-US" sz="1400" b="1" smtClean="0"/>
          </a:p>
          <a:p>
            <a:pPr lvl="3"/>
            <a:endParaRPr lang="en-US" altLang="en-US" sz="1400" b="1" smtClean="0"/>
          </a:p>
          <a:p>
            <a:pPr lvl="3"/>
            <a:endParaRPr lang="en-US" altLang="en-US" sz="1400" b="1" smtClean="0"/>
          </a:p>
          <a:p>
            <a:pPr lvl="3"/>
            <a:endParaRPr lang="en-US" altLang="en-US" sz="1400" b="1" smtClean="0"/>
          </a:p>
          <a:p>
            <a:pPr lvl="2"/>
            <a:r>
              <a:rPr lang="en-US" altLang="en-US" sz="1600" b="1" smtClean="0"/>
              <a:t>Background</a:t>
            </a:r>
          </a:p>
        </p:txBody>
      </p:sp>
      <p:pic>
        <p:nvPicPr>
          <p:cNvPr id="27651" name="Picture 10"/>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2740025" y="3609975"/>
            <a:ext cx="1108075" cy="1338263"/>
          </a:xfrm>
          <a:noFill/>
        </p:spPr>
      </p:pic>
      <p:sp>
        <p:nvSpPr>
          <p:cNvPr id="27652" name="Rectangle 13"/>
          <p:cNvSpPr>
            <a:spLocks noGrp="1" noChangeArrowheads="1"/>
          </p:cNvSpPr>
          <p:nvPr>
            <p:ph type="title"/>
          </p:nvPr>
        </p:nvSpPr>
        <p:spPr>
          <a:noFill/>
        </p:spPr>
        <p:txBody>
          <a:bodyPr/>
          <a:lstStyle/>
          <a:p>
            <a:r>
              <a:rPr lang="en-US" altLang="en-US" smtClean="0"/>
              <a:t>Sign Components</a:t>
            </a:r>
          </a:p>
        </p:txBody>
      </p:sp>
      <p:pic>
        <p:nvPicPr>
          <p:cNvPr id="27653"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5413" y="3400425"/>
            <a:ext cx="1681162"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9113" y="3476625"/>
            <a:ext cx="1611312"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67250" y="5391150"/>
            <a:ext cx="1227138"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87650" y="5711825"/>
            <a:ext cx="1719263"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62813" y="3902075"/>
            <a:ext cx="1719262"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51203"/>
                                        </p:tgtEl>
                                        <p:attrNameLst>
                                          <p:attrName>style.visibility</p:attrName>
                                        </p:attrNameLst>
                                      </p:cBhvr>
                                      <p:to>
                                        <p:strVal val="visible"/>
                                      </p:to>
                                    </p:set>
                                    <p:anim calcmode="lin" valueType="num">
                                      <p:cBhvr>
                                        <p:cTn id="7" dur="500" fill="hold"/>
                                        <p:tgtEl>
                                          <p:spTgt spid="51203"/>
                                        </p:tgtEl>
                                        <p:attrNameLst>
                                          <p:attrName>ppt_x</p:attrName>
                                        </p:attrNameLst>
                                      </p:cBhvr>
                                      <p:tavLst>
                                        <p:tav tm="0">
                                          <p:val>
                                            <p:strVal val="#ppt_x-#ppt_w/2"/>
                                          </p:val>
                                        </p:tav>
                                        <p:tav tm="100000">
                                          <p:val>
                                            <p:strVal val="#ppt_x"/>
                                          </p:val>
                                        </p:tav>
                                      </p:tavLst>
                                    </p:anim>
                                    <p:anim calcmode="lin" valueType="num">
                                      <p:cBhvr>
                                        <p:cTn id="8" dur="500" fill="hold"/>
                                        <p:tgtEl>
                                          <p:spTgt spid="51203"/>
                                        </p:tgtEl>
                                        <p:attrNameLst>
                                          <p:attrName>ppt_y</p:attrName>
                                        </p:attrNameLst>
                                      </p:cBhvr>
                                      <p:tavLst>
                                        <p:tav tm="0">
                                          <p:val>
                                            <p:strVal val="#ppt_y"/>
                                          </p:val>
                                        </p:tav>
                                        <p:tav tm="100000">
                                          <p:val>
                                            <p:strVal val="#ppt_y"/>
                                          </p:val>
                                        </p:tav>
                                      </p:tavLst>
                                    </p:anim>
                                    <p:anim calcmode="lin" valueType="num">
                                      <p:cBhvr>
                                        <p:cTn id="9" dur="500" fill="hold"/>
                                        <p:tgtEl>
                                          <p:spTgt spid="51203"/>
                                        </p:tgtEl>
                                        <p:attrNameLst>
                                          <p:attrName>ppt_w</p:attrName>
                                        </p:attrNameLst>
                                      </p:cBhvr>
                                      <p:tavLst>
                                        <p:tav tm="0">
                                          <p:val>
                                            <p:fltVal val="0"/>
                                          </p:val>
                                        </p:tav>
                                        <p:tav tm="100000">
                                          <p:val>
                                            <p:strVal val="#ppt_w"/>
                                          </p:val>
                                        </p:tav>
                                      </p:tavLst>
                                    </p:anim>
                                    <p:anim calcmode="lin" valueType="num">
                                      <p:cBhvr>
                                        <p:cTn id="10" dur="500" fill="hold"/>
                                        <p:tgtEl>
                                          <p:spTgt spid="512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9" name="Rectangle 3"/>
          <p:cNvSpPr>
            <a:spLocks noGrp="1" noChangeArrowheads="1"/>
          </p:cNvSpPr>
          <p:nvPr>
            <p:ph type="body" sz="half" idx="1"/>
          </p:nvPr>
        </p:nvSpPr>
        <p:spPr>
          <a:xfrm>
            <a:off x="1500188" y="1524000"/>
            <a:ext cx="7515225" cy="4714875"/>
          </a:xfrm>
          <a:noFill/>
        </p:spPr>
        <p:txBody>
          <a:bodyPr/>
          <a:lstStyle/>
          <a:p>
            <a:r>
              <a:rPr lang="en-US" altLang="en-US" smtClean="0"/>
              <a:t>Colors</a:t>
            </a:r>
          </a:p>
          <a:p>
            <a:pPr lvl="1"/>
            <a:r>
              <a:rPr lang="en-US" altLang="en-US" sz="1800" b="1" smtClean="0"/>
              <a:t>Blue</a:t>
            </a:r>
            <a:r>
              <a:rPr lang="en-US" altLang="en-US" sz="1800" smtClean="0"/>
              <a:t>: Indicates services available to road users.  It is used as the background color in motorist information signs, interstate, Minnesota, and county route markers, and auxiliary markers.  Blue is not used as a legend color except on Adopt-a-Highway signing.</a:t>
            </a:r>
          </a:p>
          <a:p>
            <a:pPr lvl="2"/>
            <a:endParaRPr lang="en-US" altLang="en-US" sz="1600" b="1" smtClean="0"/>
          </a:p>
          <a:p>
            <a:pPr lvl="2"/>
            <a:r>
              <a:rPr lang="en-US" altLang="en-US" sz="1600" b="1" smtClean="0"/>
              <a:t>Background</a:t>
            </a:r>
          </a:p>
          <a:p>
            <a:pPr lvl="3"/>
            <a:endParaRPr lang="en-US" altLang="en-US" sz="1400" smtClean="0"/>
          </a:p>
          <a:p>
            <a:pPr lvl="3"/>
            <a:endParaRPr lang="en-US" altLang="en-US" sz="1400" smtClean="0"/>
          </a:p>
          <a:p>
            <a:pPr lvl="3"/>
            <a:endParaRPr lang="en-US" altLang="en-US" sz="1400" smtClean="0"/>
          </a:p>
          <a:p>
            <a:pPr lvl="3"/>
            <a:endParaRPr lang="en-US" altLang="en-US" sz="1400" smtClean="0"/>
          </a:p>
          <a:p>
            <a:pPr lvl="3"/>
            <a:endParaRPr lang="en-US" altLang="en-US" sz="1400" smtClean="0"/>
          </a:p>
          <a:p>
            <a:pPr lvl="3">
              <a:buFontTx/>
              <a:buNone/>
            </a:pPr>
            <a:endParaRPr lang="en-US" altLang="en-US" sz="1400" smtClean="0"/>
          </a:p>
          <a:p>
            <a:pPr lvl="2"/>
            <a:r>
              <a:rPr lang="en-US" altLang="en-US" sz="1600" b="1" smtClean="0"/>
              <a:t>Legend</a:t>
            </a:r>
          </a:p>
        </p:txBody>
      </p:sp>
      <p:sp>
        <p:nvSpPr>
          <p:cNvPr id="29699" name="Rectangle 9"/>
          <p:cNvSpPr>
            <a:spLocks noGrp="1" noChangeArrowheads="1"/>
          </p:cNvSpPr>
          <p:nvPr>
            <p:ph type="title"/>
          </p:nvPr>
        </p:nvSpPr>
        <p:spPr>
          <a:noFill/>
        </p:spPr>
        <p:txBody>
          <a:bodyPr/>
          <a:lstStyle/>
          <a:p>
            <a:r>
              <a:rPr lang="en-US" altLang="en-US" smtClean="0"/>
              <a:t>Sign Components</a:t>
            </a:r>
          </a:p>
        </p:txBody>
      </p:sp>
      <p:pic>
        <p:nvPicPr>
          <p:cNvPr id="29700"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2875" y="4298950"/>
            <a:ext cx="12446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7325" y="4295775"/>
            <a:ext cx="118745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81613" y="4276725"/>
            <a:ext cx="1131887"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35425" y="3676650"/>
            <a:ext cx="10541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92513" y="5637213"/>
            <a:ext cx="1071562"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19863" y="3670300"/>
            <a:ext cx="2303462"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1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89488" y="5645150"/>
            <a:ext cx="1655762"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78179"/>
                                        </p:tgtEl>
                                        <p:attrNameLst>
                                          <p:attrName>style.visibility</p:attrName>
                                        </p:attrNameLst>
                                      </p:cBhvr>
                                      <p:to>
                                        <p:strVal val="visible"/>
                                      </p:to>
                                    </p:set>
                                    <p:anim calcmode="lin" valueType="num">
                                      <p:cBhvr>
                                        <p:cTn id="7" dur="500" fill="hold"/>
                                        <p:tgtEl>
                                          <p:spTgt spid="178179"/>
                                        </p:tgtEl>
                                        <p:attrNameLst>
                                          <p:attrName>ppt_x</p:attrName>
                                        </p:attrNameLst>
                                      </p:cBhvr>
                                      <p:tavLst>
                                        <p:tav tm="0">
                                          <p:val>
                                            <p:strVal val="#ppt_x-#ppt_w/2"/>
                                          </p:val>
                                        </p:tav>
                                        <p:tav tm="100000">
                                          <p:val>
                                            <p:strVal val="#ppt_x"/>
                                          </p:val>
                                        </p:tav>
                                      </p:tavLst>
                                    </p:anim>
                                    <p:anim calcmode="lin" valueType="num">
                                      <p:cBhvr>
                                        <p:cTn id="8" dur="500" fill="hold"/>
                                        <p:tgtEl>
                                          <p:spTgt spid="178179"/>
                                        </p:tgtEl>
                                        <p:attrNameLst>
                                          <p:attrName>ppt_y</p:attrName>
                                        </p:attrNameLst>
                                      </p:cBhvr>
                                      <p:tavLst>
                                        <p:tav tm="0">
                                          <p:val>
                                            <p:strVal val="#ppt_y"/>
                                          </p:val>
                                        </p:tav>
                                        <p:tav tm="100000">
                                          <p:val>
                                            <p:strVal val="#ppt_y"/>
                                          </p:val>
                                        </p:tav>
                                      </p:tavLst>
                                    </p:anim>
                                    <p:anim calcmode="lin" valueType="num">
                                      <p:cBhvr>
                                        <p:cTn id="9" dur="500" fill="hold"/>
                                        <p:tgtEl>
                                          <p:spTgt spid="178179"/>
                                        </p:tgtEl>
                                        <p:attrNameLst>
                                          <p:attrName>ppt_w</p:attrName>
                                        </p:attrNameLst>
                                      </p:cBhvr>
                                      <p:tavLst>
                                        <p:tav tm="0">
                                          <p:val>
                                            <p:fltVal val="0"/>
                                          </p:val>
                                        </p:tav>
                                        <p:tav tm="100000">
                                          <p:val>
                                            <p:strVal val="#ppt_w"/>
                                          </p:val>
                                        </p:tav>
                                      </p:tavLst>
                                    </p:anim>
                                    <p:anim calcmode="lin" valueType="num">
                                      <p:cBhvr>
                                        <p:cTn id="10" dur="500" fill="hold"/>
                                        <p:tgtEl>
                                          <p:spTgt spid="17817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3" name="Rectangle 3"/>
          <p:cNvSpPr>
            <a:spLocks noGrp="1" noChangeArrowheads="1"/>
          </p:cNvSpPr>
          <p:nvPr>
            <p:ph type="body" sz="half" idx="1"/>
          </p:nvPr>
        </p:nvSpPr>
        <p:spPr>
          <a:xfrm>
            <a:off x="1500188" y="1524000"/>
            <a:ext cx="7524750" cy="4714875"/>
          </a:xfrm>
          <a:noFill/>
        </p:spPr>
        <p:txBody>
          <a:bodyPr/>
          <a:lstStyle/>
          <a:p>
            <a:r>
              <a:rPr lang="en-US" altLang="en-US" smtClean="0"/>
              <a:t>Colors</a:t>
            </a:r>
          </a:p>
          <a:p>
            <a:pPr lvl="1"/>
            <a:r>
              <a:rPr lang="en-US" altLang="en-US" sz="1800" b="1" smtClean="0"/>
              <a:t>Brown</a:t>
            </a:r>
            <a:r>
              <a:rPr lang="en-US" altLang="en-US" sz="1800" smtClean="0"/>
              <a:t>: Indicates recreational and cultural facilities.  It is used only as the background color in recreational and cultural interest signs.  It is not used as a legend color.</a:t>
            </a:r>
          </a:p>
          <a:p>
            <a:pPr lvl="2"/>
            <a:endParaRPr lang="en-US" altLang="en-US" sz="1600" b="1" smtClean="0"/>
          </a:p>
          <a:p>
            <a:pPr lvl="2"/>
            <a:r>
              <a:rPr lang="en-US" altLang="en-US" sz="1600" b="1" smtClean="0"/>
              <a:t>Background</a:t>
            </a:r>
          </a:p>
          <a:p>
            <a:pPr lvl="3"/>
            <a:endParaRPr lang="en-US" altLang="en-US" sz="1400" smtClean="0"/>
          </a:p>
          <a:p>
            <a:pPr lvl="3"/>
            <a:endParaRPr lang="en-US" altLang="en-US" sz="1400" smtClean="0"/>
          </a:p>
          <a:p>
            <a:pPr lvl="3"/>
            <a:endParaRPr lang="en-US" altLang="en-US" sz="1400" smtClean="0"/>
          </a:p>
          <a:p>
            <a:pPr lvl="3"/>
            <a:endParaRPr lang="en-US" altLang="en-US" sz="1400" smtClean="0"/>
          </a:p>
          <a:p>
            <a:pPr lvl="3"/>
            <a:endParaRPr lang="en-US" altLang="en-US" sz="1400" smtClean="0"/>
          </a:p>
          <a:p>
            <a:pPr lvl="3"/>
            <a:endParaRPr lang="en-US" altLang="en-US" sz="1400" smtClean="0"/>
          </a:p>
          <a:p>
            <a:pPr lvl="3"/>
            <a:endParaRPr lang="en-US" altLang="en-US" sz="1400" smtClean="0"/>
          </a:p>
          <a:p>
            <a:pPr lvl="3"/>
            <a:endParaRPr lang="en-US" altLang="en-US" sz="1400" smtClean="0"/>
          </a:p>
          <a:p>
            <a:pPr lvl="3"/>
            <a:endParaRPr lang="en-US" altLang="en-US" sz="1400" smtClean="0"/>
          </a:p>
          <a:p>
            <a:pPr lvl="2"/>
            <a:r>
              <a:rPr lang="en-US" altLang="en-US" sz="1600" b="1" smtClean="0"/>
              <a:t>Legend</a:t>
            </a:r>
          </a:p>
          <a:p>
            <a:pPr lvl="3"/>
            <a:endParaRPr lang="en-US" altLang="en-US" sz="1400" b="1" smtClean="0"/>
          </a:p>
          <a:p>
            <a:pPr lvl="3"/>
            <a:r>
              <a:rPr lang="en-US" altLang="en-US" sz="1400" smtClean="0"/>
              <a:t>None</a:t>
            </a:r>
          </a:p>
        </p:txBody>
      </p:sp>
      <p:pic>
        <p:nvPicPr>
          <p:cNvPr id="31747"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2771775" y="3697288"/>
            <a:ext cx="3752850" cy="1901825"/>
          </a:xfrm>
          <a:noFill/>
        </p:spPr>
      </p:pic>
      <p:sp>
        <p:nvSpPr>
          <p:cNvPr id="31748" name="Rectangle 7"/>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79203"/>
                                        </p:tgtEl>
                                        <p:attrNameLst>
                                          <p:attrName>style.visibility</p:attrName>
                                        </p:attrNameLst>
                                      </p:cBhvr>
                                      <p:to>
                                        <p:strVal val="visible"/>
                                      </p:to>
                                    </p:set>
                                    <p:anim calcmode="lin" valueType="num">
                                      <p:cBhvr>
                                        <p:cTn id="7" dur="500" fill="hold"/>
                                        <p:tgtEl>
                                          <p:spTgt spid="179203"/>
                                        </p:tgtEl>
                                        <p:attrNameLst>
                                          <p:attrName>ppt_x</p:attrName>
                                        </p:attrNameLst>
                                      </p:cBhvr>
                                      <p:tavLst>
                                        <p:tav tm="0">
                                          <p:val>
                                            <p:strVal val="#ppt_x-#ppt_w/2"/>
                                          </p:val>
                                        </p:tav>
                                        <p:tav tm="100000">
                                          <p:val>
                                            <p:strVal val="#ppt_x"/>
                                          </p:val>
                                        </p:tav>
                                      </p:tavLst>
                                    </p:anim>
                                    <p:anim calcmode="lin" valueType="num">
                                      <p:cBhvr>
                                        <p:cTn id="8" dur="500" fill="hold"/>
                                        <p:tgtEl>
                                          <p:spTgt spid="179203"/>
                                        </p:tgtEl>
                                        <p:attrNameLst>
                                          <p:attrName>ppt_y</p:attrName>
                                        </p:attrNameLst>
                                      </p:cBhvr>
                                      <p:tavLst>
                                        <p:tav tm="0">
                                          <p:val>
                                            <p:strVal val="#ppt_y"/>
                                          </p:val>
                                        </p:tav>
                                        <p:tav tm="100000">
                                          <p:val>
                                            <p:strVal val="#ppt_y"/>
                                          </p:val>
                                        </p:tav>
                                      </p:tavLst>
                                    </p:anim>
                                    <p:anim calcmode="lin" valueType="num">
                                      <p:cBhvr>
                                        <p:cTn id="9" dur="500" fill="hold"/>
                                        <p:tgtEl>
                                          <p:spTgt spid="179203"/>
                                        </p:tgtEl>
                                        <p:attrNameLst>
                                          <p:attrName>ppt_w</p:attrName>
                                        </p:attrNameLst>
                                      </p:cBhvr>
                                      <p:tavLst>
                                        <p:tav tm="0">
                                          <p:val>
                                            <p:fltVal val="0"/>
                                          </p:val>
                                        </p:tav>
                                        <p:tav tm="100000">
                                          <p:val>
                                            <p:strVal val="#ppt_w"/>
                                          </p:val>
                                        </p:tav>
                                      </p:tavLst>
                                    </p:anim>
                                    <p:anim calcmode="lin" valueType="num">
                                      <p:cBhvr>
                                        <p:cTn id="10" dur="500" fill="hold"/>
                                        <p:tgtEl>
                                          <p:spTgt spid="1792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7" name="Rectangle 3"/>
          <p:cNvSpPr>
            <a:spLocks noGrp="1" noChangeArrowheads="1"/>
          </p:cNvSpPr>
          <p:nvPr>
            <p:ph type="body" sz="half" idx="1"/>
          </p:nvPr>
        </p:nvSpPr>
        <p:spPr>
          <a:xfrm>
            <a:off x="1500188" y="1524000"/>
            <a:ext cx="7643812" cy="4714875"/>
          </a:xfrm>
          <a:noFill/>
        </p:spPr>
        <p:txBody>
          <a:bodyPr/>
          <a:lstStyle/>
          <a:p>
            <a:r>
              <a:rPr lang="en-US" altLang="en-US" smtClean="0"/>
              <a:t>Colors</a:t>
            </a:r>
          </a:p>
          <a:p>
            <a:pPr lvl="1"/>
            <a:r>
              <a:rPr lang="en-US" altLang="en-US" sz="1800" b="1" smtClean="0"/>
              <a:t>Green</a:t>
            </a:r>
            <a:r>
              <a:rPr lang="en-US" altLang="en-US" sz="1800" smtClean="0"/>
              <a:t>: Indicates movement permitted or gives directional guidance.  It is used as the background color in guide signs and as the legend color in permissive parking signs. </a:t>
            </a:r>
          </a:p>
          <a:p>
            <a:pPr lvl="2"/>
            <a:endParaRPr lang="en-US" altLang="en-US" sz="1600" smtClean="0"/>
          </a:p>
          <a:p>
            <a:pPr lvl="2"/>
            <a:r>
              <a:rPr lang="en-US" altLang="en-US" sz="1600" b="1" smtClean="0"/>
              <a:t>Background</a:t>
            </a:r>
          </a:p>
          <a:p>
            <a:pPr lvl="2"/>
            <a:endParaRPr lang="en-US" altLang="en-US" sz="1600" smtClean="0"/>
          </a:p>
          <a:p>
            <a:pPr lvl="2"/>
            <a:endParaRPr lang="en-US" altLang="en-US" sz="1600" smtClean="0"/>
          </a:p>
          <a:p>
            <a:pPr lvl="2"/>
            <a:endParaRPr lang="en-US" altLang="en-US" sz="1600" smtClean="0"/>
          </a:p>
          <a:p>
            <a:pPr lvl="2"/>
            <a:endParaRPr lang="en-US" altLang="en-US" sz="1600" smtClean="0"/>
          </a:p>
          <a:p>
            <a:pPr lvl="2"/>
            <a:endParaRPr lang="en-US" altLang="en-US" sz="1600" smtClean="0"/>
          </a:p>
          <a:p>
            <a:pPr lvl="2"/>
            <a:endParaRPr lang="en-US" altLang="en-US" sz="1600" b="1" smtClean="0"/>
          </a:p>
          <a:p>
            <a:pPr lvl="2"/>
            <a:r>
              <a:rPr lang="en-US" altLang="en-US" sz="1600" b="1" smtClean="0"/>
              <a:t>Legend</a:t>
            </a:r>
          </a:p>
          <a:p>
            <a:pPr lvl="3"/>
            <a:endParaRPr lang="en-US" altLang="en-US" sz="1400" smtClean="0"/>
          </a:p>
        </p:txBody>
      </p:sp>
      <p:sp>
        <p:nvSpPr>
          <p:cNvPr id="33795" name="Rectangle 8"/>
          <p:cNvSpPr>
            <a:spLocks noGrp="1" noChangeArrowheads="1"/>
          </p:cNvSpPr>
          <p:nvPr>
            <p:ph type="title"/>
          </p:nvPr>
        </p:nvSpPr>
        <p:spPr>
          <a:noFill/>
        </p:spPr>
        <p:txBody>
          <a:bodyPr/>
          <a:lstStyle/>
          <a:p>
            <a:r>
              <a:rPr lang="en-US" altLang="en-US" smtClean="0"/>
              <a:t>Sign Components</a:t>
            </a:r>
          </a:p>
        </p:txBody>
      </p:sp>
      <p:pic>
        <p:nvPicPr>
          <p:cNvPr id="33796"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8125" y="2959100"/>
            <a:ext cx="2757488"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6550" y="5492750"/>
            <a:ext cx="836613"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80227"/>
                                        </p:tgtEl>
                                        <p:attrNameLst>
                                          <p:attrName>style.visibility</p:attrName>
                                        </p:attrNameLst>
                                      </p:cBhvr>
                                      <p:to>
                                        <p:strVal val="visible"/>
                                      </p:to>
                                    </p:set>
                                    <p:anim calcmode="lin" valueType="num">
                                      <p:cBhvr>
                                        <p:cTn id="7" dur="500" fill="hold"/>
                                        <p:tgtEl>
                                          <p:spTgt spid="180227"/>
                                        </p:tgtEl>
                                        <p:attrNameLst>
                                          <p:attrName>ppt_x</p:attrName>
                                        </p:attrNameLst>
                                      </p:cBhvr>
                                      <p:tavLst>
                                        <p:tav tm="0">
                                          <p:val>
                                            <p:strVal val="#ppt_x-#ppt_w/2"/>
                                          </p:val>
                                        </p:tav>
                                        <p:tav tm="100000">
                                          <p:val>
                                            <p:strVal val="#ppt_x"/>
                                          </p:val>
                                        </p:tav>
                                      </p:tavLst>
                                    </p:anim>
                                    <p:anim calcmode="lin" valueType="num">
                                      <p:cBhvr>
                                        <p:cTn id="8" dur="500" fill="hold"/>
                                        <p:tgtEl>
                                          <p:spTgt spid="180227"/>
                                        </p:tgtEl>
                                        <p:attrNameLst>
                                          <p:attrName>ppt_y</p:attrName>
                                        </p:attrNameLst>
                                      </p:cBhvr>
                                      <p:tavLst>
                                        <p:tav tm="0">
                                          <p:val>
                                            <p:strVal val="#ppt_y"/>
                                          </p:val>
                                        </p:tav>
                                        <p:tav tm="100000">
                                          <p:val>
                                            <p:strVal val="#ppt_y"/>
                                          </p:val>
                                        </p:tav>
                                      </p:tavLst>
                                    </p:anim>
                                    <p:anim calcmode="lin" valueType="num">
                                      <p:cBhvr>
                                        <p:cTn id="9" dur="500" fill="hold"/>
                                        <p:tgtEl>
                                          <p:spTgt spid="180227"/>
                                        </p:tgtEl>
                                        <p:attrNameLst>
                                          <p:attrName>ppt_w</p:attrName>
                                        </p:attrNameLst>
                                      </p:cBhvr>
                                      <p:tavLst>
                                        <p:tav tm="0">
                                          <p:val>
                                            <p:fltVal val="0"/>
                                          </p:val>
                                        </p:tav>
                                        <p:tav tm="100000">
                                          <p:val>
                                            <p:strVal val="#ppt_w"/>
                                          </p:val>
                                        </p:tav>
                                      </p:tavLst>
                                    </p:anim>
                                    <p:anim calcmode="lin" valueType="num">
                                      <p:cBhvr>
                                        <p:cTn id="10" dur="500" fill="hold"/>
                                        <p:tgtEl>
                                          <p:spTgt spid="1802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3"/>
          <p:cNvSpPr>
            <a:spLocks noGrp="1" noChangeArrowheads="1"/>
          </p:cNvSpPr>
          <p:nvPr>
            <p:ph type="body" sz="half" idx="1"/>
          </p:nvPr>
        </p:nvSpPr>
        <p:spPr>
          <a:xfrm>
            <a:off x="1500188" y="1524000"/>
            <a:ext cx="7643812" cy="4714875"/>
          </a:xfrm>
          <a:noFill/>
        </p:spPr>
        <p:txBody>
          <a:bodyPr/>
          <a:lstStyle/>
          <a:p>
            <a:pPr>
              <a:lnSpc>
                <a:spcPct val="80000"/>
              </a:lnSpc>
            </a:pPr>
            <a:r>
              <a:rPr lang="en-US" altLang="en-US" smtClean="0"/>
              <a:t>Colors</a:t>
            </a:r>
          </a:p>
          <a:p>
            <a:pPr lvl="1">
              <a:lnSpc>
                <a:spcPct val="80000"/>
              </a:lnSpc>
            </a:pPr>
            <a:r>
              <a:rPr lang="en-US" altLang="en-US" sz="1800" b="1" smtClean="0"/>
              <a:t>Orange</a:t>
            </a:r>
            <a:r>
              <a:rPr lang="en-US" altLang="en-US" sz="1800" smtClean="0"/>
              <a:t>: Warns of temporary traffic conditions with a higher than normal potential hazard level.  It is used as the background color in temporary traffic control signs and is most commonly seen in construction zones.  It is not used as a legend color.</a:t>
            </a:r>
          </a:p>
          <a:p>
            <a:pPr lvl="3">
              <a:lnSpc>
                <a:spcPct val="80000"/>
              </a:lnSpc>
            </a:pPr>
            <a:endParaRPr lang="en-US" altLang="en-US" sz="1400" smtClean="0"/>
          </a:p>
          <a:p>
            <a:pPr lvl="2">
              <a:lnSpc>
                <a:spcPct val="80000"/>
              </a:lnSpc>
            </a:pPr>
            <a:r>
              <a:rPr lang="en-US" altLang="en-US" sz="1600" b="1" smtClean="0"/>
              <a:t>Background</a:t>
            </a:r>
            <a:r>
              <a:rPr lang="en-US" altLang="en-US" sz="1600" smtClean="0"/>
              <a:t> </a:t>
            </a:r>
          </a:p>
        </p:txBody>
      </p:sp>
      <p:sp>
        <p:nvSpPr>
          <p:cNvPr id="35843" name="Rectangle 7"/>
          <p:cNvSpPr>
            <a:spLocks noGrp="1" noChangeArrowheads="1"/>
          </p:cNvSpPr>
          <p:nvPr>
            <p:ph type="title"/>
          </p:nvPr>
        </p:nvSpPr>
        <p:spPr>
          <a:noFill/>
        </p:spPr>
        <p:txBody>
          <a:bodyPr/>
          <a:lstStyle/>
          <a:p>
            <a:r>
              <a:rPr lang="en-US" altLang="en-US" smtClean="0"/>
              <a:t>Sign Components</a:t>
            </a:r>
          </a:p>
        </p:txBody>
      </p:sp>
      <p:pic>
        <p:nvPicPr>
          <p:cNvPr id="3584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1613" y="3438525"/>
            <a:ext cx="3082925"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52227"/>
                                        </p:tgtEl>
                                        <p:attrNameLst>
                                          <p:attrName>style.visibility</p:attrName>
                                        </p:attrNameLst>
                                      </p:cBhvr>
                                      <p:to>
                                        <p:strVal val="visible"/>
                                      </p:to>
                                    </p:set>
                                    <p:anim calcmode="lin" valueType="num">
                                      <p:cBhvr>
                                        <p:cTn id="7" dur="500" fill="hold"/>
                                        <p:tgtEl>
                                          <p:spTgt spid="52227"/>
                                        </p:tgtEl>
                                        <p:attrNameLst>
                                          <p:attrName>ppt_x</p:attrName>
                                        </p:attrNameLst>
                                      </p:cBhvr>
                                      <p:tavLst>
                                        <p:tav tm="0">
                                          <p:val>
                                            <p:strVal val="#ppt_x-#ppt_w/2"/>
                                          </p:val>
                                        </p:tav>
                                        <p:tav tm="100000">
                                          <p:val>
                                            <p:strVal val="#ppt_x"/>
                                          </p:val>
                                        </p:tav>
                                      </p:tavLst>
                                    </p:anim>
                                    <p:anim calcmode="lin" valueType="num">
                                      <p:cBhvr>
                                        <p:cTn id="8" dur="500" fill="hold"/>
                                        <p:tgtEl>
                                          <p:spTgt spid="52227"/>
                                        </p:tgtEl>
                                        <p:attrNameLst>
                                          <p:attrName>ppt_y</p:attrName>
                                        </p:attrNameLst>
                                      </p:cBhvr>
                                      <p:tavLst>
                                        <p:tav tm="0">
                                          <p:val>
                                            <p:strVal val="#ppt_y"/>
                                          </p:val>
                                        </p:tav>
                                        <p:tav tm="100000">
                                          <p:val>
                                            <p:strVal val="#ppt_y"/>
                                          </p:val>
                                        </p:tav>
                                      </p:tavLst>
                                    </p:anim>
                                    <p:anim calcmode="lin" valueType="num">
                                      <p:cBhvr>
                                        <p:cTn id="9" dur="500" fill="hold"/>
                                        <p:tgtEl>
                                          <p:spTgt spid="52227"/>
                                        </p:tgtEl>
                                        <p:attrNameLst>
                                          <p:attrName>ppt_w</p:attrName>
                                        </p:attrNameLst>
                                      </p:cBhvr>
                                      <p:tavLst>
                                        <p:tav tm="0">
                                          <p:val>
                                            <p:fltVal val="0"/>
                                          </p:val>
                                        </p:tav>
                                        <p:tav tm="100000">
                                          <p:val>
                                            <p:strVal val="#ppt_w"/>
                                          </p:val>
                                        </p:tav>
                                      </p:tavLst>
                                    </p:anim>
                                    <p:anim calcmode="lin" valueType="num">
                                      <p:cBhvr>
                                        <p:cTn id="10" dur="500" fill="hold"/>
                                        <p:tgtEl>
                                          <p:spTgt spid="522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1" name="Rectangle 3"/>
          <p:cNvSpPr>
            <a:spLocks noGrp="1" noChangeArrowheads="1"/>
          </p:cNvSpPr>
          <p:nvPr>
            <p:ph type="body" sz="half" idx="1"/>
          </p:nvPr>
        </p:nvSpPr>
        <p:spPr>
          <a:xfrm>
            <a:off x="1500188" y="1524000"/>
            <a:ext cx="7643812" cy="4714875"/>
          </a:xfrm>
          <a:noFill/>
        </p:spPr>
        <p:txBody>
          <a:bodyPr/>
          <a:lstStyle/>
          <a:p>
            <a:pPr>
              <a:lnSpc>
                <a:spcPct val="80000"/>
              </a:lnSpc>
            </a:pPr>
            <a:r>
              <a:rPr lang="en-US" altLang="en-US" smtClean="0"/>
              <a:t>Colors</a:t>
            </a:r>
          </a:p>
          <a:p>
            <a:pPr lvl="1">
              <a:lnSpc>
                <a:spcPct val="80000"/>
              </a:lnSpc>
            </a:pPr>
            <a:r>
              <a:rPr lang="en-US" altLang="en-US" sz="1800" b="1" smtClean="0"/>
              <a:t>Red</a:t>
            </a:r>
            <a:r>
              <a:rPr lang="en-US" altLang="en-US" sz="1800" smtClean="0"/>
              <a:t>: Indicates right-of-way control, prohibition or exclusion.  It is used as the background color for STOP, DO NOT ENTER, WRONG WAY, and interstate route marker signs and as the legend color for YIELD, parking prohibition and prohibitory (circular with slash) signs.</a:t>
            </a:r>
          </a:p>
          <a:p>
            <a:pPr lvl="3">
              <a:lnSpc>
                <a:spcPct val="80000"/>
              </a:lnSpc>
            </a:pPr>
            <a:endParaRPr lang="en-US" altLang="en-US" sz="1400" smtClean="0"/>
          </a:p>
          <a:p>
            <a:pPr lvl="2">
              <a:lnSpc>
                <a:spcPct val="80000"/>
              </a:lnSpc>
            </a:pPr>
            <a:r>
              <a:rPr lang="en-US" altLang="en-US" sz="1600" b="1" smtClean="0"/>
              <a:t>Background</a:t>
            </a:r>
          </a:p>
          <a:p>
            <a:pPr lvl="3">
              <a:lnSpc>
                <a:spcPct val="80000"/>
              </a:lnSpc>
            </a:pPr>
            <a:endParaRPr lang="en-US" altLang="en-US" sz="1400" smtClean="0"/>
          </a:p>
          <a:p>
            <a:pPr lvl="3">
              <a:lnSpc>
                <a:spcPct val="80000"/>
              </a:lnSpc>
            </a:pPr>
            <a:endParaRPr lang="en-US" altLang="en-US" sz="1400" smtClean="0"/>
          </a:p>
          <a:p>
            <a:pPr lvl="3">
              <a:lnSpc>
                <a:spcPct val="80000"/>
              </a:lnSpc>
            </a:pPr>
            <a:endParaRPr lang="en-US" altLang="en-US" sz="1400" smtClean="0"/>
          </a:p>
          <a:p>
            <a:pPr lvl="3">
              <a:lnSpc>
                <a:spcPct val="80000"/>
              </a:lnSpc>
            </a:pPr>
            <a:endParaRPr lang="en-US" altLang="en-US" sz="1400" smtClean="0"/>
          </a:p>
          <a:p>
            <a:pPr lvl="3">
              <a:lnSpc>
                <a:spcPct val="80000"/>
              </a:lnSpc>
            </a:pPr>
            <a:endParaRPr lang="en-US" altLang="en-US" sz="1400" smtClean="0"/>
          </a:p>
          <a:p>
            <a:pPr lvl="3">
              <a:lnSpc>
                <a:spcPct val="80000"/>
              </a:lnSpc>
            </a:pPr>
            <a:endParaRPr lang="en-US" altLang="en-US" sz="1400" smtClean="0"/>
          </a:p>
          <a:p>
            <a:pPr lvl="2">
              <a:lnSpc>
                <a:spcPct val="80000"/>
              </a:lnSpc>
            </a:pPr>
            <a:endParaRPr lang="en-US" altLang="en-US" sz="1600" b="1" smtClean="0"/>
          </a:p>
          <a:p>
            <a:pPr lvl="2">
              <a:lnSpc>
                <a:spcPct val="80000"/>
              </a:lnSpc>
            </a:pPr>
            <a:r>
              <a:rPr lang="en-US" altLang="en-US" sz="1600" b="1" smtClean="0"/>
              <a:t>Legend</a:t>
            </a:r>
          </a:p>
          <a:p>
            <a:pPr lvl="3">
              <a:lnSpc>
                <a:spcPct val="80000"/>
              </a:lnSpc>
            </a:pPr>
            <a:endParaRPr lang="en-US" altLang="en-US" sz="1400" smtClean="0"/>
          </a:p>
        </p:txBody>
      </p:sp>
      <p:sp>
        <p:nvSpPr>
          <p:cNvPr id="37891" name="Rectangle 7"/>
          <p:cNvSpPr>
            <a:spLocks noGrp="1" noChangeArrowheads="1"/>
          </p:cNvSpPr>
          <p:nvPr>
            <p:ph type="title"/>
          </p:nvPr>
        </p:nvSpPr>
        <p:spPr>
          <a:noFill/>
        </p:spPr>
        <p:txBody>
          <a:bodyPr/>
          <a:lstStyle/>
          <a:p>
            <a:r>
              <a:rPr lang="en-US" altLang="en-US" smtClean="0"/>
              <a:t>Sign Components</a:t>
            </a:r>
          </a:p>
        </p:txBody>
      </p:sp>
      <p:pic>
        <p:nvPicPr>
          <p:cNvPr id="3789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0675" y="5443538"/>
            <a:ext cx="881063"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4338" y="5618163"/>
            <a:ext cx="9890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7163" y="3671888"/>
            <a:ext cx="119380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9213" y="3635375"/>
            <a:ext cx="1325562"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13350" y="3643313"/>
            <a:ext cx="1154113"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34150" y="3792538"/>
            <a:ext cx="1112838"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1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80338" y="3651250"/>
            <a:ext cx="1011237"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738" y="5467350"/>
            <a:ext cx="1325562"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81251"/>
                                        </p:tgtEl>
                                        <p:attrNameLst>
                                          <p:attrName>style.visibility</p:attrName>
                                        </p:attrNameLst>
                                      </p:cBhvr>
                                      <p:to>
                                        <p:strVal val="visible"/>
                                      </p:to>
                                    </p:set>
                                    <p:anim calcmode="lin" valueType="num">
                                      <p:cBhvr>
                                        <p:cTn id="7" dur="500" fill="hold"/>
                                        <p:tgtEl>
                                          <p:spTgt spid="181251"/>
                                        </p:tgtEl>
                                        <p:attrNameLst>
                                          <p:attrName>ppt_x</p:attrName>
                                        </p:attrNameLst>
                                      </p:cBhvr>
                                      <p:tavLst>
                                        <p:tav tm="0">
                                          <p:val>
                                            <p:strVal val="#ppt_x-#ppt_w/2"/>
                                          </p:val>
                                        </p:tav>
                                        <p:tav tm="100000">
                                          <p:val>
                                            <p:strVal val="#ppt_x"/>
                                          </p:val>
                                        </p:tav>
                                      </p:tavLst>
                                    </p:anim>
                                    <p:anim calcmode="lin" valueType="num">
                                      <p:cBhvr>
                                        <p:cTn id="8" dur="500" fill="hold"/>
                                        <p:tgtEl>
                                          <p:spTgt spid="181251"/>
                                        </p:tgtEl>
                                        <p:attrNameLst>
                                          <p:attrName>ppt_y</p:attrName>
                                        </p:attrNameLst>
                                      </p:cBhvr>
                                      <p:tavLst>
                                        <p:tav tm="0">
                                          <p:val>
                                            <p:strVal val="#ppt_y"/>
                                          </p:val>
                                        </p:tav>
                                        <p:tav tm="100000">
                                          <p:val>
                                            <p:strVal val="#ppt_y"/>
                                          </p:val>
                                        </p:tav>
                                      </p:tavLst>
                                    </p:anim>
                                    <p:anim calcmode="lin" valueType="num">
                                      <p:cBhvr>
                                        <p:cTn id="9" dur="500" fill="hold"/>
                                        <p:tgtEl>
                                          <p:spTgt spid="181251"/>
                                        </p:tgtEl>
                                        <p:attrNameLst>
                                          <p:attrName>ppt_w</p:attrName>
                                        </p:attrNameLst>
                                      </p:cBhvr>
                                      <p:tavLst>
                                        <p:tav tm="0">
                                          <p:val>
                                            <p:fltVal val="0"/>
                                          </p:val>
                                        </p:tav>
                                        <p:tav tm="100000">
                                          <p:val>
                                            <p:strVal val="#ppt_w"/>
                                          </p:val>
                                        </p:tav>
                                      </p:tavLst>
                                    </p:anim>
                                    <p:anim calcmode="lin" valueType="num">
                                      <p:cBhvr>
                                        <p:cTn id="10" dur="500" fill="hold"/>
                                        <p:tgtEl>
                                          <p:spTgt spid="1812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5" name="Rectangle 3"/>
          <p:cNvSpPr>
            <a:spLocks noGrp="1" noChangeArrowheads="1"/>
          </p:cNvSpPr>
          <p:nvPr>
            <p:ph type="body" sz="half" idx="1"/>
          </p:nvPr>
        </p:nvSpPr>
        <p:spPr>
          <a:xfrm>
            <a:off x="1500188" y="1524000"/>
            <a:ext cx="7643812" cy="4714875"/>
          </a:xfrm>
          <a:noFill/>
        </p:spPr>
        <p:txBody>
          <a:bodyPr/>
          <a:lstStyle/>
          <a:p>
            <a:pPr>
              <a:lnSpc>
                <a:spcPct val="80000"/>
              </a:lnSpc>
            </a:pPr>
            <a:r>
              <a:rPr lang="en-US" altLang="en-US" smtClean="0"/>
              <a:t>Colors</a:t>
            </a:r>
          </a:p>
          <a:p>
            <a:pPr lvl="1">
              <a:lnSpc>
                <a:spcPct val="80000"/>
              </a:lnSpc>
            </a:pPr>
            <a:r>
              <a:rPr lang="en-US" altLang="en-US" sz="1800" b="1" smtClean="0"/>
              <a:t>White</a:t>
            </a:r>
            <a:r>
              <a:rPr lang="en-US" altLang="en-US" sz="1800" smtClean="0"/>
              <a:t>: White either indicates a law, regulation or legal requirement in effect at or near the sign or provides directional guidance.  It is used as the background color for regulatory signs, route markers and route marker auxiliaries.  It also is used as the legend color for signs with a black, blue, brown, green or red background. </a:t>
            </a:r>
          </a:p>
          <a:p>
            <a:pPr lvl="2">
              <a:lnSpc>
                <a:spcPct val="80000"/>
              </a:lnSpc>
            </a:pPr>
            <a:endParaRPr lang="en-US" altLang="en-US" sz="1600" smtClean="0"/>
          </a:p>
          <a:p>
            <a:pPr lvl="2">
              <a:lnSpc>
                <a:spcPct val="80000"/>
              </a:lnSpc>
            </a:pPr>
            <a:r>
              <a:rPr lang="en-US" altLang="en-US" sz="1600" b="1" smtClean="0"/>
              <a:t>Background</a:t>
            </a:r>
          </a:p>
          <a:p>
            <a:pPr lvl="3">
              <a:lnSpc>
                <a:spcPct val="80000"/>
              </a:lnSpc>
            </a:pPr>
            <a:endParaRPr lang="en-US" altLang="en-US" sz="1400" smtClean="0"/>
          </a:p>
          <a:p>
            <a:pPr lvl="3">
              <a:lnSpc>
                <a:spcPct val="80000"/>
              </a:lnSpc>
            </a:pPr>
            <a:endParaRPr lang="en-US" altLang="en-US" sz="1400" smtClean="0"/>
          </a:p>
          <a:p>
            <a:pPr lvl="3">
              <a:lnSpc>
                <a:spcPct val="80000"/>
              </a:lnSpc>
            </a:pPr>
            <a:endParaRPr lang="en-US" altLang="en-US" sz="1400" smtClean="0"/>
          </a:p>
          <a:p>
            <a:pPr lvl="2">
              <a:lnSpc>
                <a:spcPct val="80000"/>
              </a:lnSpc>
            </a:pPr>
            <a:endParaRPr lang="en-US" altLang="en-US" sz="1600" b="1" smtClean="0"/>
          </a:p>
          <a:p>
            <a:pPr lvl="2">
              <a:lnSpc>
                <a:spcPct val="80000"/>
              </a:lnSpc>
            </a:pPr>
            <a:r>
              <a:rPr lang="en-US" altLang="en-US" sz="1600" b="1" smtClean="0"/>
              <a:t>Legend</a:t>
            </a:r>
          </a:p>
        </p:txBody>
      </p:sp>
      <p:sp>
        <p:nvSpPr>
          <p:cNvPr id="39939" name="Rectangle 7"/>
          <p:cNvSpPr>
            <a:spLocks noGrp="1" noChangeArrowheads="1"/>
          </p:cNvSpPr>
          <p:nvPr>
            <p:ph type="title"/>
          </p:nvPr>
        </p:nvSpPr>
        <p:spPr>
          <a:noFill/>
        </p:spPr>
        <p:txBody>
          <a:bodyPr/>
          <a:lstStyle/>
          <a:p>
            <a:r>
              <a:rPr lang="en-US" altLang="en-US" smtClean="0"/>
              <a:t>Sign Components</a:t>
            </a:r>
          </a:p>
        </p:txBody>
      </p:sp>
      <p:pic>
        <p:nvPicPr>
          <p:cNvPr id="3994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2438" y="3270250"/>
            <a:ext cx="11430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9600" y="3271838"/>
            <a:ext cx="1149350"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8188" y="3275013"/>
            <a:ext cx="1319212"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5263" y="4010025"/>
            <a:ext cx="1255712"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2450" y="5830888"/>
            <a:ext cx="7318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7488" y="5208588"/>
            <a:ext cx="1455737"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15"/>
          <p:cNvPicPr>
            <a:picLocks noGrp="1" noChangeAspect="1" noChangeArrowheads="1"/>
          </p:cNvPicPr>
          <p:nvPr>
            <p:ph sz="half" idx="2"/>
          </p:nvPr>
        </p:nvPicPr>
        <p:blipFill>
          <a:blip r:embed="rId9" cstate="print">
            <a:extLst>
              <a:ext uri="{28A0092B-C50C-407E-A947-70E740481C1C}">
                <a14:useLocalDpi xmlns:a14="http://schemas.microsoft.com/office/drawing/2010/main" val="0"/>
              </a:ext>
            </a:extLst>
          </a:blip>
          <a:srcRect/>
          <a:stretch>
            <a:fillRect/>
          </a:stretch>
        </p:blipFill>
        <p:spPr>
          <a:xfrm>
            <a:off x="4402138" y="4830763"/>
            <a:ext cx="1703387" cy="863600"/>
          </a:xfrm>
          <a:noFill/>
        </p:spPr>
      </p:pic>
      <p:pic>
        <p:nvPicPr>
          <p:cNvPr id="39947" name="Picture 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72225" y="4941888"/>
            <a:ext cx="1660525"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68913" y="5776913"/>
            <a:ext cx="89852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82275"/>
                                        </p:tgtEl>
                                        <p:attrNameLst>
                                          <p:attrName>style.visibility</p:attrName>
                                        </p:attrNameLst>
                                      </p:cBhvr>
                                      <p:to>
                                        <p:strVal val="visible"/>
                                      </p:to>
                                    </p:set>
                                    <p:anim calcmode="lin" valueType="num">
                                      <p:cBhvr>
                                        <p:cTn id="7" dur="500" fill="hold"/>
                                        <p:tgtEl>
                                          <p:spTgt spid="182275"/>
                                        </p:tgtEl>
                                        <p:attrNameLst>
                                          <p:attrName>ppt_x</p:attrName>
                                        </p:attrNameLst>
                                      </p:cBhvr>
                                      <p:tavLst>
                                        <p:tav tm="0">
                                          <p:val>
                                            <p:strVal val="#ppt_x-#ppt_w/2"/>
                                          </p:val>
                                        </p:tav>
                                        <p:tav tm="100000">
                                          <p:val>
                                            <p:strVal val="#ppt_x"/>
                                          </p:val>
                                        </p:tav>
                                      </p:tavLst>
                                    </p:anim>
                                    <p:anim calcmode="lin" valueType="num">
                                      <p:cBhvr>
                                        <p:cTn id="8" dur="500" fill="hold"/>
                                        <p:tgtEl>
                                          <p:spTgt spid="182275"/>
                                        </p:tgtEl>
                                        <p:attrNameLst>
                                          <p:attrName>ppt_y</p:attrName>
                                        </p:attrNameLst>
                                      </p:cBhvr>
                                      <p:tavLst>
                                        <p:tav tm="0">
                                          <p:val>
                                            <p:strVal val="#ppt_y"/>
                                          </p:val>
                                        </p:tav>
                                        <p:tav tm="100000">
                                          <p:val>
                                            <p:strVal val="#ppt_y"/>
                                          </p:val>
                                        </p:tav>
                                      </p:tavLst>
                                    </p:anim>
                                    <p:anim calcmode="lin" valueType="num">
                                      <p:cBhvr>
                                        <p:cTn id="9" dur="500" fill="hold"/>
                                        <p:tgtEl>
                                          <p:spTgt spid="182275"/>
                                        </p:tgtEl>
                                        <p:attrNameLst>
                                          <p:attrName>ppt_w</p:attrName>
                                        </p:attrNameLst>
                                      </p:cBhvr>
                                      <p:tavLst>
                                        <p:tav tm="0">
                                          <p:val>
                                            <p:fltVal val="0"/>
                                          </p:val>
                                        </p:tav>
                                        <p:tav tm="100000">
                                          <p:val>
                                            <p:strVal val="#ppt_w"/>
                                          </p:val>
                                        </p:tav>
                                      </p:tavLst>
                                    </p:anim>
                                    <p:anim calcmode="lin" valueType="num">
                                      <p:cBhvr>
                                        <p:cTn id="10" dur="500" fill="hold"/>
                                        <p:tgtEl>
                                          <p:spTgt spid="1822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9" name="Rectangle 3"/>
          <p:cNvSpPr>
            <a:spLocks noGrp="1" noChangeArrowheads="1"/>
          </p:cNvSpPr>
          <p:nvPr>
            <p:ph type="body" sz="half" idx="1"/>
          </p:nvPr>
        </p:nvSpPr>
        <p:spPr>
          <a:xfrm>
            <a:off x="1500188" y="1524000"/>
            <a:ext cx="7643812" cy="4714875"/>
          </a:xfrm>
          <a:noFill/>
        </p:spPr>
        <p:txBody>
          <a:bodyPr/>
          <a:lstStyle/>
          <a:p>
            <a:pPr>
              <a:lnSpc>
                <a:spcPct val="80000"/>
              </a:lnSpc>
            </a:pPr>
            <a:r>
              <a:rPr lang="en-US" altLang="en-US" smtClean="0"/>
              <a:t>Colors</a:t>
            </a:r>
          </a:p>
          <a:p>
            <a:pPr lvl="1">
              <a:lnSpc>
                <a:spcPct val="80000"/>
              </a:lnSpc>
            </a:pPr>
            <a:r>
              <a:rPr lang="en-US" altLang="en-US" sz="1800" b="1" smtClean="0"/>
              <a:t>Yellow</a:t>
            </a:r>
            <a:r>
              <a:rPr lang="en-US" altLang="en-US" sz="1800" smtClean="0"/>
              <a:t>: Warns of a potential hazard.  It is used as the background color for warning signs and as the legend color for county route marker signs. </a:t>
            </a:r>
          </a:p>
          <a:p>
            <a:pPr lvl="3">
              <a:lnSpc>
                <a:spcPct val="80000"/>
              </a:lnSpc>
            </a:pPr>
            <a:endParaRPr lang="en-US" altLang="en-US" sz="1400" smtClean="0"/>
          </a:p>
          <a:p>
            <a:pPr lvl="2">
              <a:lnSpc>
                <a:spcPct val="80000"/>
              </a:lnSpc>
            </a:pPr>
            <a:r>
              <a:rPr lang="en-US" altLang="en-US" sz="1600" b="1" smtClean="0"/>
              <a:t>Background</a:t>
            </a:r>
            <a:r>
              <a:rPr lang="en-US" altLang="en-US" sz="1600" smtClean="0"/>
              <a:t/>
            </a:r>
            <a:br>
              <a:rPr lang="en-US" altLang="en-US" sz="1600" smtClean="0"/>
            </a:br>
            <a:endParaRPr lang="en-US" altLang="en-US" sz="1600" smtClean="0"/>
          </a:p>
          <a:p>
            <a:pPr lvl="2">
              <a:lnSpc>
                <a:spcPct val="80000"/>
              </a:lnSpc>
            </a:pPr>
            <a:endParaRPr lang="en-US" altLang="en-US" sz="1600" smtClean="0"/>
          </a:p>
          <a:p>
            <a:pPr lvl="2">
              <a:lnSpc>
                <a:spcPct val="80000"/>
              </a:lnSpc>
            </a:pPr>
            <a:endParaRPr lang="en-US" altLang="en-US" sz="1600" smtClean="0"/>
          </a:p>
          <a:p>
            <a:pPr lvl="2">
              <a:lnSpc>
                <a:spcPct val="80000"/>
              </a:lnSpc>
            </a:pPr>
            <a:endParaRPr lang="en-US" altLang="en-US" sz="1600" smtClean="0"/>
          </a:p>
          <a:p>
            <a:pPr lvl="2">
              <a:lnSpc>
                <a:spcPct val="80000"/>
              </a:lnSpc>
            </a:pPr>
            <a:endParaRPr lang="en-US" altLang="en-US" sz="1600" smtClean="0"/>
          </a:p>
          <a:p>
            <a:pPr lvl="2">
              <a:lnSpc>
                <a:spcPct val="80000"/>
              </a:lnSpc>
            </a:pPr>
            <a:endParaRPr lang="en-US" altLang="en-US" sz="1600" smtClean="0"/>
          </a:p>
          <a:p>
            <a:pPr lvl="2">
              <a:lnSpc>
                <a:spcPct val="80000"/>
              </a:lnSpc>
            </a:pPr>
            <a:endParaRPr lang="en-US" altLang="en-US" sz="1600" smtClean="0"/>
          </a:p>
          <a:p>
            <a:pPr lvl="2">
              <a:lnSpc>
                <a:spcPct val="80000"/>
              </a:lnSpc>
            </a:pPr>
            <a:endParaRPr lang="en-US" altLang="en-US" sz="1600" b="1" smtClean="0"/>
          </a:p>
          <a:p>
            <a:pPr lvl="2">
              <a:lnSpc>
                <a:spcPct val="80000"/>
              </a:lnSpc>
            </a:pPr>
            <a:endParaRPr lang="en-US" altLang="en-US" sz="1600" b="1" smtClean="0"/>
          </a:p>
          <a:p>
            <a:pPr lvl="2">
              <a:lnSpc>
                <a:spcPct val="80000"/>
              </a:lnSpc>
            </a:pPr>
            <a:r>
              <a:rPr lang="en-US" altLang="en-US" sz="1600" b="1" smtClean="0"/>
              <a:t>Legend</a:t>
            </a:r>
          </a:p>
          <a:p>
            <a:pPr lvl="2">
              <a:lnSpc>
                <a:spcPct val="80000"/>
              </a:lnSpc>
            </a:pPr>
            <a:endParaRPr lang="en-US" altLang="en-US" sz="1600" b="1" smtClean="0"/>
          </a:p>
          <a:p>
            <a:pPr lvl="3">
              <a:lnSpc>
                <a:spcPct val="80000"/>
              </a:lnSpc>
              <a:buFontTx/>
              <a:buNone/>
            </a:pPr>
            <a:endParaRPr lang="en-US" altLang="en-US" sz="1400" smtClean="0"/>
          </a:p>
        </p:txBody>
      </p:sp>
      <p:pic>
        <p:nvPicPr>
          <p:cNvPr id="41987"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094163" y="2790825"/>
            <a:ext cx="1924050" cy="1924050"/>
          </a:xfrm>
          <a:noFill/>
        </p:spPr>
      </p:pic>
      <p:sp>
        <p:nvSpPr>
          <p:cNvPr id="41988" name="Rectangle 7"/>
          <p:cNvSpPr>
            <a:spLocks noGrp="1" noChangeArrowheads="1"/>
          </p:cNvSpPr>
          <p:nvPr>
            <p:ph type="title"/>
          </p:nvPr>
        </p:nvSpPr>
        <p:spPr>
          <a:noFill/>
        </p:spPr>
        <p:txBody>
          <a:bodyPr/>
          <a:lstStyle/>
          <a:p>
            <a:r>
              <a:rPr lang="en-US" altLang="en-US" smtClean="0"/>
              <a:t>Sign Components</a:t>
            </a:r>
          </a:p>
        </p:txBody>
      </p:sp>
      <p:pic>
        <p:nvPicPr>
          <p:cNvPr id="4198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l="28098" t="21286" r="26820" b="18561"/>
          <a:stretch>
            <a:fillRect/>
          </a:stretch>
        </p:blipFill>
        <p:spPr bwMode="auto">
          <a:xfrm>
            <a:off x="4060825" y="4887913"/>
            <a:ext cx="1968500"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83299"/>
                                        </p:tgtEl>
                                        <p:attrNameLst>
                                          <p:attrName>style.visibility</p:attrName>
                                        </p:attrNameLst>
                                      </p:cBhvr>
                                      <p:to>
                                        <p:strVal val="visible"/>
                                      </p:to>
                                    </p:set>
                                    <p:anim calcmode="lin" valueType="num">
                                      <p:cBhvr>
                                        <p:cTn id="7" dur="500" fill="hold"/>
                                        <p:tgtEl>
                                          <p:spTgt spid="183299"/>
                                        </p:tgtEl>
                                        <p:attrNameLst>
                                          <p:attrName>ppt_x</p:attrName>
                                        </p:attrNameLst>
                                      </p:cBhvr>
                                      <p:tavLst>
                                        <p:tav tm="0">
                                          <p:val>
                                            <p:strVal val="#ppt_x-#ppt_w/2"/>
                                          </p:val>
                                        </p:tav>
                                        <p:tav tm="100000">
                                          <p:val>
                                            <p:strVal val="#ppt_x"/>
                                          </p:val>
                                        </p:tav>
                                      </p:tavLst>
                                    </p:anim>
                                    <p:anim calcmode="lin" valueType="num">
                                      <p:cBhvr>
                                        <p:cTn id="8" dur="500" fill="hold"/>
                                        <p:tgtEl>
                                          <p:spTgt spid="183299"/>
                                        </p:tgtEl>
                                        <p:attrNameLst>
                                          <p:attrName>ppt_y</p:attrName>
                                        </p:attrNameLst>
                                      </p:cBhvr>
                                      <p:tavLst>
                                        <p:tav tm="0">
                                          <p:val>
                                            <p:strVal val="#ppt_y"/>
                                          </p:val>
                                        </p:tav>
                                        <p:tav tm="100000">
                                          <p:val>
                                            <p:strVal val="#ppt_y"/>
                                          </p:val>
                                        </p:tav>
                                      </p:tavLst>
                                    </p:anim>
                                    <p:anim calcmode="lin" valueType="num">
                                      <p:cBhvr>
                                        <p:cTn id="9" dur="500" fill="hold"/>
                                        <p:tgtEl>
                                          <p:spTgt spid="183299"/>
                                        </p:tgtEl>
                                        <p:attrNameLst>
                                          <p:attrName>ppt_w</p:attrName>
                                        </p:attrNameLst>
                                      </p:cBhvr>
                                      <p:tavLst>
                                        <p:tav tm="0">
                                          <p:val>
                                            <p:fltVal val="0"/>
                                          </p:val>
                                        </p:tav>
                                        <p:tav tm="100000">
                                          <p:val>
                                            <p:strVal val="#ppt_w"/>
                                          </p:val>
                                        </p:tav>
                                      </p:tavLst>
                                    </p:anim>
                                    <p:anim calcmode="lin" valueType="num">
                                      <p:cBhvr>
                                        <p:cTn id="10" dur="500" fill="hold"/>
                                        <p:tgtEl>
                                          <p:spTgt spid="1832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500188" y="1524000"/>
            <a:ext cx="7600950" cy="4714875"/>
          </a:xfrm>
          <a:noFill/>
        </p:spPr>
        <p:txBody>
          <a:bodyPr/>
          <a:lstStyle/>
          <a:p>
            <a:pPr algn="just">
              <a:lnSpc>
                <a:spcPct val="80000"/>
              </a:lnSpc>
              <a:spcAft>
                <a:spcPts val="600"/>
              </a:spcAft>
            </a:pPr>
            <a:r>
              <a:rPr lang="en-US" altLang="en-US" sz="2800" smtClean="0"/>
              <a:t>Topics</a:t>
            </a:r>
          </a:p>
          <a:p>
            <a:pPr lvl="1" algn="just">
              <a:lnSpc>
                <a:spcPct val="80000"/>
              </a:lnSpc>
              <a:spcAft>
                <a:spcPts val="600"/>
              </a:spcAft>
            </a:pPr>
            <a:r>
              <a:rPr lang="en-US" altLang="en-US" sz="2400" smtClean="0"/>
              <a:t>Panels </a:t>
            </a:r>
            <a:r>
              <a:rPr lang="en-US" altLang="en-US" sz="2400" smtClean="0">
                <a:sym typeface="Wingdings" panose="05000000000000000000" pitchFamily="2" charset="2"/>
              </a:rPr>
              <a:t></a:t>
            </a:r>
            <a:r>
              <a:rPr lang="en-US" altLang="en-US" sz="2400" smtClean="0"/>
              <a:t> Sizes, Radii, Borders, Margins</a:t>
            </a:r>
          </a:p>
          <a:p>
            <a:pPr lvl="1" algn="just">
              <a:lnSpc>
                <a:spcPct val="80000"/>
              </a:lnSpc>
              <a:spcAft>
                <a:spcPts val="600"/>
              </a:spcAft>
            </a:pPr>
            <a:r>
              <a:rPr lang="en-US" altLang="en-US" sz="2400" smtClean="0"/>
              <a:t>Colors</a:t>
            </a:r>
          </a:p>
          <a:p>
            <a:pPr lvl="1" algn="just">
              <a:lnSpc>
                <a:spcPct val="80000"/>
              </a:lnSpc>
              <a:spcAft>
                <a:spcPts val="600"/>
              </a:spcAft>
            </a:pPr>
            <a:r>
              <a:rPr lang="en-US" altLang="en-US" sz="2400" smtClean="0"/>
              <a:t>Fonts </a:t>
            </a:r>
            <a:r>
              <a:rPr lang="en-US" altLang="en-US" sz="2400" smtClean="0">
                <a:sym typeface="Wingdings" panose="05000000000000000000" pitchFamily="2" charset="2"/>
              </a:rPr>
              <a:t> Styles, </a:t>
            </a:r>
            <a:r>
              <a:rPr lang="en-US" altLang="en-US" sz="2400" smtClean="0"/>
              <a:t>Sizes, and Spacings</a:t>
            </a:r>
          </a:p>
          <a:p>
            <a:pPr lvl="1" algn="just">
              <a:lnSpc>
                <a:spcPct val="80000"/>
              </a:lnSpc>
              <a:spcAft>
                <a:spcPts val="600"/>
              </a:spcAft>
            </a:pPr>
            <a:r>
              <a:rPr lang="en-US" altLang="en-US" sz="2400" smtClean="0"/>
              <a:t>Horizontal and Vertical Spacing</a:t>
            </a:r>
          </a:p>
          <a:p>
            <a:pPr lvl="1" algn="just">
              <a:lnSpc>
                <a:spcPct val="80000"/>
              </a:lnSpc>
              <a:spcAft>
                <a:spcPts val="600"/>
              </a:spcAft>
            </a:pPr>
            <a:r>
              <a:rPr lang="en-US" altLang="en-US" sz="2400" smtClean="0"/>
              <a:t>Horizontal and Vertical Lines</a:t>
            </a:r>
          </a:p>
          <a:p>
            <a:pPr lvl="1" algn="just">
              <a:lnSpc>
                <a:spcPct val="80000"/>
              </a:lnSpc>
              <a:spcAft>
                <a:spcPts val="600"/>
              </a:spcAft>
            </a:pPr>
            <a:r>
              <a:rPr lang="en-US" altLang="en-US" sz="2400" smtClean="0"/>
              <a:t>Route Markers</a:t>
            </a:r>
          </a:p>
          <a:p>
            <a:pPr lvl="1" algn="just">
              <a:lnSpc>
                <a:spcPct val="80000"/>
              </a:lnSpc>
              <a:spcAft>
                <a:spcPts val="600"/>
              </a:spcAft>
            </a:pPr>
            <a:r>
              <a:rPr lang="en-US" altLang="en-US" sz="2400" smtClean="0"/>
              <a:t>Arrows</a:t>
            </a:r>
          </a:p>
          <a:p>
            <a:pPr lvl="1" algn="just">
              <a:lnSpc>
                <a:spcPct val="80000"/>
              </a:lnSpc>
              <a:spcAft>
                <a:spcPts val="600"/>
              </a:spcAft>
            </a:pPr>
            <a:r>
              <a:rPr lang="en-US" altLang="en-US" sz="2400" smtClean="0"/>
              <a:t>Fractions</a:t>
            </a:r>
          </a:p>
          <a:p>
            <a:pPr lvl="1" algn="just">
              <a:lnSpc>
                <a:spcPct val="80000"/>
              </a:lnSpc>
              <a:spcAft>
                <a:spcPts val="600"/>
              </a:spcAft>
            </a:pPr>
            <a:r>
              <a:rPr lang="en-US" altLang="en-US" sz="2400" smtClean="0"/>
              <a:t>Abbreviations</a:t>
            </a:r>
          </a:p>
        </p:txBody>
      </p:sp>
      <p:sp>
        <p:nvSpPr>
          <p:cNvPr id="7171" name="Rectangle 5"/>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ppt_x</p:attrName>
                                        </p:attrNameLst>
                                      </p:cBhvr>
                                      <p:tavLst>
                                        <p:tav tm="0">
                                          <p:val>
                                            <p:strVal val="#ppt_x-#ppt_w/2"/>
                                          </p:val>
                                        </p:tav>
                                        <p:tav tm="100000">
                                          <p:val>
                                            <p:strVal val="#ppt_x"/>
                                          </p:val>
                                        </p:tav>
                                      </p:tavLst>
                                    </p:anim>
                                    <p:anim calcmode="lin" valueType="num">
                                      <p:cBhvr>
                                        <p:cTn id="8" dur="500" fill="hold"/>
                                        <p:tgtEl>
                                          <p:spTgt spid="5123"/>
                                        </p:tgtEl>
                                        <p:attrNameLst>
                                          <p:attrName>ppt_y</p:attrName>
                                        </p:attrNameLst>
                                      </p:cBhvr>
                                      <p:tavLst>
                                        <p:tav tm="0">
                                          <p:val>
                                            <p:strVal val="#ppt_y"/>
                                          </p:val>
                                        </p:tav>
                                        <p:tav tm="100000">
                                          <p:val>
                                            <p:strVal val="#ppt_y"/>
                                          </p:val>
                                        </p:tav>
                                      </p:tavLst>
                                    </p:anim>
                                    <p:anim calcmode="lin" valueType="num">
                                      <p:cBhvr>
                                        <p:cTn id="9" dur="500" fill="hold"/>
                                        <p:tgtEl>
                                          <p:spTgt spid="5123"/>
                                        </p:tgtEl>
                                        <p:attrNameLst>
                                          <p:attrName>ppt_w</p:attrName>
                                        </p:attrNameLst>
                                      </p:cBhvr>
                                      <p:tavLst>
                                        <p:tav tm="0">
                                          <p:val>
                                            <p:fltVal val="0"/>
                                          </p:val>
                                        </p:tav>
                                        <p:tav tm="100000">
                                          <p:val>
                                            <p:strVal val="#ppt_w"/>
                                          </p:val>
                                        </p:tav>
                                      </p:tavLst>
                                    </p:anim>
                                    <p:anim calcmode="lin" valueType="num">
                                      <p:cBhvr>
                                        <p:cTn id="10" dur="500" fill="hold"/>
                                        <p:tgtEl>
                                          <p:spTgt spid="51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3" name="Rectangle 3"/>
          <p:cNvSpPr>
            <a:spLocks noGrp="1" noChangeArrowheads="1"/>
          </p:cNvSpPr>
          <p:nvPr>
            <p:ph type="body" sz="half" idx="1"/>
          </p:nvPr>
        </p:nvSpPr>
        <p:spPr>
          <a:xfrm>
            <a:off x="1500188" y="1524000"/>
            <a:ext cx="7643812" cy="4714875"/>
          </a:xfrm>
          <a:noFill/>
        </p:spPr>
        <p:txBody>
          <a:bodyPr/>
          <a:lstStyle/>
          <a:p>
            <a:pPr>
              <a:lnSpc>
                <a:spcPct val="80000"/>
              </a:lnSpc>
            </a:pPr>
            <a:r>
              <a:rPr lang="en-US" altLang="en-US" smtClean="0"/>
              <a:t>Colors</a:t>
            </a:r>
            <a:endParaRPr lang="en-US" altLang="en-US" sz="1800" smtClean="0"/>
          </a:p>
          <a:p>
            <a:pPr lvl="1">
              <a:lnSpc>
                <a:spcPct val="80000"/>
              </a:lnSpc>
            </a:pPr>
            <a:r>
              <a:rPr lang="en-US" altLang="en-US" sz="1800" b="1" smtClean="0"/>
              <a:t>Fluorescent Yellow-Green</a:t>
            </a:r>
            <a:r>
              <a:rPr lang="en-US" altLang="en-US" sz="1800" smtClean="0"/>
              <a:t>: Designated for use as background color for warning signs and their supplemental plaques associated with pedestrians, bicyclists, playgrounds and schools. SCHOOL plaque is also included.</a:t>
            </a:r>
          </a:p>
        </p:txBody>
      </p:sp>
      <p:pic>
        <p:nvPicPr>
          <p:cNvPr id="44035"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600450" y="3122613"/>
            <a:ext cx="2705100" cy="2640012"/>
          </a:xfrm>
          <a:noFill/>
        </p:spPr>
      </p:pic>
      <p:sp>
        <p:nvSpPr>
          <p:cNvPr id="44036" name="Rectangle 7"/>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84323"/>
                                        </p:tgtEl>
                                        <p:attrNameLst>
                                          <p:attrName>style.visibility</p:attrName>
                                        </p:attrNameLst>
                                      </p:cBhvr>
                                      <p:to>
                                        <p:strVal val="visible"/>
                                      </p:to>
                                    </p:set>
                                    <p:anim calcmode="lin" valueType="num">
                                      <p:cBhvr>
                                        <p:cTn id="7" dur="500" fill="hold"/>
                                        <p:tgtEl>
                                          <p:spTgt spid="184323"/>
                                        </p:tgtEl>
                                        <p:attrNameLst>
                                          <p:attrName>ppt_x</p:attrName>
                                        </p:attrNameLst>
                                      </p:cBhvr>
                                      <p:tavLst>
                                        <p:tav tm="0">
                                          <p:val>
                                            <p:strVal val="#ppt_x-#ppt_w/2"/>
                                          </p:val>
                                        </p:tav>
                                        <p:tav tm="100000">
                                          <p:val>
                                            <p:strVal val="#ppt_x"/>
                                          </p:val>
                                        </p:tav>
                                      </p:tavLst>
                                    </p:anim>
                                    <p:anim calcmode="lin" valueType="num">
                                      <p:cBhvr>
                                        <p:cTn id="8" dur="500" fill="hold"/>
                                        <p:tgtEl>
                                          <p:spTgt spid="184323"/>
                                        </p:tgtEl>
                                        <p:attrNameLst>
                                          <p:attrName>ppt_y</p:attrName>
                                        </p:attrNameLst>
                                      </p:cBhvr>
                                      <p:tavLst>
                                        <p:tav tm="0">
                                          <p:val>
                                            <p:strVal val="#ppt_y"/>
                                          </p:val>
                                        </p:tav>
                                        <p:tav tm="100000">
                                          <p:val>
                                            <p:strVal val="#ppt_y"/>
                                          </p:val>
                                        </p:tav>
                                      </p:tavLst>
                                    </p:anim>
                                    <p:anim calcmode="lin" valueType="num">
                                      <p:cBhvr>
                                        <p:cTn id="9" dur="500" fill="hold"/>
                                        <p:tgtEl>
                                          <p:spTgt spid="184323"/>
                                        </p:tgtEl>
                                        <p:attrNameLst>
                                          <p:attrName>ppt_w</p:attrName>
                                        </p:attrNameLst>
                                      </p:cBhvr>
                                      <p:tavLst>
                                        <p:tav tm="0">
                                          <p:val>
                                            <p:fltVal val="0"/>
                                          </p:val>
                                        </p:tav>
                                        <p:tav tm="100000">
                                          <p:val>
                                            <p:strVal val="#ppt_w"/>
                                          </p:val>
                                        </p:tav>
                                      </p:tavLst>
                                    </p:anim>
                                    <p:anim calcmode="lin" valueType="num">
                                      <p:cBhvr>
                                        <p:cTn id="10" dur="500" fill="hold"/>
                                        <p:tgtEl>
                                          <p:spTgt spid="1843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3" name="Rectangle 3"/>
          <p:cNvSpPr>
            <a:spLocks noGrp="1" noChangeArrowheads="1"/>
          </p:cNvSpPr>
          <p:nvPr>
            <p:ph type="body" sz="half" idx="1"/>
          </p:nvPr>
        </p:nvSpPr>
        <p:spPr>
          <a:xfrm>
            <a:off x="1500188" y="1524000"/>
            <a:ext cx="7643812" cy="4714875"/>
          </a:xfrm>
          <a:noFill/>
        </p:spPr>
        <p:txBody>
          <a:bodyPr/>
          <a:lstStyle/>
          <a:p>
            <a:pPr>
              <a:lnSpc>
                <a:spcPct val="80000"/>
              </a:lnSpc>
            </a:pPr>
            <a:r>
              <a:rPr lang="en-US" altLang="en-US" smtClean="0"/>
              <a:t>Colors</a:t>
            </a:r>
            <a:endParaRPr lang="en-US" altLang="en-US" sz="1800" smtClean="0"/>
          </a:p>
          <a:p>
            <a:pPr lvl="1">
              <a:lnSpc>
                <a:spcPct val="80000"/>
              </a:lnSpc>
            </a:pPr>
            <a:r>
              <a:rPr lang="en-US" altLang="en-US" sz="1800" b="1" smtClean="0"/>
              <a:t>Fluorescent Pink</a:t>
            </a:r>
            <a:r>
              <a:rPr lang="en-US" altLang="en-US" sz="1800" smtClean="0"/>
              <a:t>: Incident Management</a:t>
            </a:r>
            <a:br>
              <a:rPr lang="en-US" altLang="en-US" sz="1800" smtClean="0"/>
            </a:br>
            <a:endParaRPr lang="en-US" altLang="en-US" sz="1800" smtClean="0"/>
          </a:p>
          <a:p>
            <a:pPr lvl="1">
              <a:lnSpc>
                <a:spcPct val="80000"/>
              </a:lnSpc>
            </a:pPr>
            <a:endParaRPr lang="en-US" altLang="en-US" sz="1800" b="1" smtClean="0"/>
          </a:p>
          <a:p>
            <a:pPr lvl="1">
              <a:lnSpc>
                <a:spcPct val="80000"/>
              </a:lnSpc>
            </a:pPr>
            <a:endParaRPr lang="en-US" altLang="en-US" sz="1800" b="1" smtClean="0"/>
          </a:p>
          <a:p>
            <a:pPr lvl="1">
              <a:lnSpc>
                <a:spcPct val="80000"/>
              </a:lnSpc>
            </a:pPr>
            <a:endParaRPr lang="en-US" altLang="en-US" sz="1800" b="1" smtClean="0"/>
          </a:p>
          <a:p>
            <a:pPr lvl="1">
              <a:lnSpc>
                <a:spcPct val="80000"/>
              </a:lnSpc>
            </a:pPr>
            <a:endParaRPr lang="en-US" altLang="en-US" sz="1800" b="1" smtClean="0"/>
          </a:p>
          <a:p>
            <a:pPr lvl="1">
              <a:lnSpc>
                <a:spcPct val="80000"/>
              </a:lnSpc>
            </a:pPr>
            <a:endParaRPr lang="en-US" altLang="en-US" sz="1800" b="1" smtClean="0"/>
          </a:p>
          <a:p>
            <a:pPr lvl="1">
              <a:lnSpc>
                <a:spcPct val="80000"/>
              </a:lnSpc>
            </a:pPr>
            <a:r>
              <a:rPr lang="en-US" altLang="en-US" sz="1800" b="1" smtClean="0"/>
              <a:t>Purple</a:t>
            </a:r>
            <a:r>
              <a:rPr lang="en-US" altLang="en-US" sz="1800" smtClean="0"/>
              <a:t>: Electronic Toll Accounts (ETC) such as Minnesota’s MnPASS lanes.</a:t>
            </a:r>
          </a:p>
        </p:txBody>
      </p:sp>
      <p:sp>
        <p:nvSpPr>
          <p:cNvPr id="46083" name="Rectangle 7"/>
          <p:cNvSpPr>
            <a:spLocks noGrp="1" noChangeArrowheads="1"/>
          </p:cNvSpPr>
          <p:nvPr>
            <p:ph type="title"/>
          </p:nvPr>
        </p:nvSpPr>
        <p:spPr>
          <a:noFill/>
        </p:spPr>
        <p:txBody>
          <a:bodyPr/>
          <a:lstStyle/>
          <a:p>
            <a:r>
              <a:rPr lang="en-US" altLang="en-US" smtClean="0"/>
              <a:t>Sign Components</a:t>
            </a:r>
          </a:p>
        </p:txBody>
      </p:sp>
      <p:pic>
        <p:nvPicPr>
          <p:cNvPr id="460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838" y="4519613"/>
            <a:ext cx="7016750" cy="1881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5" name="Picture 4" descr="http://www.plasticade.com/images/uploads/traffic-safety/Pink_Accident_Ahead1.jpg"/>
          <p:cNvPicPr>
            <a:picLocks noChangeAspect="1" noChangeArrowheads="1"/>
          </p:cNvPicPr>
          <p:nvPr/>
        </p:nvPicPr>
        <p:blipFill>
          <a:blip r:embed="rId4">
            <a:extLst>
              <a:ext uri="{28A0092B-C50C-407E-A947-70E740481C1C}">
                <a14:useLocalDpi xmlns:a14="http://schemas.microsoft.com/office/drawing/2010/main" val="0"/>
              </a:ext>
            </a:extLst>
          </a:blip>
          <a:srcRect t="11818" b="12909"/>
          <a:stretch>
            <a:fillRect/>
          </a:stretch>
        </p:blipFill>
        <p:spPr bwMode="auto">
          <a:xfrm>
            <a:off x="7004050" y="1512888"/>
            <a:ext cx="1874838"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84323"/>
                                        </p:tgtEl>
                                        <p:attrNameLst>
                                          <p:attrName>style.visibility</p:attrName>
                                        </p:attrNameLst>
                                      </p:cBhvr>
                                      <p:to>
                                        <p:strVal val="visible"/>
                                      </p:to>
                                    </p:set>
                                    <p:anim calcmode="lin" valueType="num">
                                      <p:cBhvr>
                                        <p:cTn id="7" dur="500" fill="hold"/>
                                        <p:tgtEl>
                                          <p:spTgt spid="184323"/>
                                        </p:tgtEl>
                                        <p:attrNameLst>
                                          <p:attrName>ppt_x</p:attrName>
                                        </p:attrNameLst>
                                      </p:cBhvr>
                                      <p:tavLst>
                                        <p:tav tm="0">
                                          <p:val>
                                            <p:strVal val="#ppt_x-#ppt_w/2"/>
                                          </p:val>
                                        </p:tav>
                                        <p:tav tm="100000">
                                          <p:val>
                                            <p:strVal val="#ppt_x"/>
                                          </p:val>
                                        </p:tav>
                                      </p:tavLst>
                                    </p:anim>
                                    <p:anim calcmode="lin" valueType="num">
                                      <p:cBhvr>
                                        <p:cTn id="8" dur="500" fill="hold"/>
                                        <p:tgtEl>
                                          <p:spTgt spid="184323"/>
                                        </p:tgtEl>
                                        <p:attrNameLst>
                                          <p:attrName>ppt_y</p:attrName>
                                        </p:attrNameLst>
                                      </p:cBhvr>
                                      <p:tavLst>
                                        <p:tav tm="0">
                                          <p:val>
                                            <p:strVal val="#ppt_y"/>
                                          </p:val>
                                        </p:tav>
                                        <p:tav tm="100000">
                                          <p:val>
                                            <p:strVal val="#ppt_y"/>
                                          </p:val>
                                        </p:tav>
                                      </p:tavLst>
                                    </p:anim>
                                    <p:anim calcmode="lin" valueType="num">
                                      <p:cBhvr>
                                        <p:cTn id="9" dur="500" fill="hold"/>
                                        <p:tgtEl>
                                          <p:spTgt spid="184323"/>
                                        </p:tgtEl>
                                        <p:attrNameLst>
                                          <p:attrName>ppt_w</p:attrName>
                                        </p:attrNameLst>
                                      </p:cBhvr>
                                      <p:tavLst>
                                        <p:tav tm="0">
                                          <p:val>
                                            <p:fltVal val="0"/>
                                          </p:val>
                                        </p:tav>
                                        <p:tav tm="100000">
                                          <p:val>
                                            <p:strVal val="#ppt_w"/>
                                          </p:val>
                                        </p:tav>
                                      </p:tavLst>
                                    </p:anim>
                                    <p:anim calcmode="lin" valueType="num">
                                      <p:cBhvr>
                                        <p:cTn id="10" dur="500" fill="hold"/>
                                        <p:tgtEl>
                                          <p:spTgt spid="1843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smtClean="0"/>
              <a:t>Sign Components</a:t>
            </a:r>
          </a:p>
        </p:txBody>
      </p:sp>
      <p:sp>
        <p:nvSpPr>
          <p:cNvPr id="48131" name="Rectangle 3"/>
          <p:cNvSpPr>
            <a:spLocks noGrp="1" noChangeArrowheads="1"/>
          </p:cNvSpPr>
          <p:nvPr>
            <p:ph type="body" idx="1"/>
          </p:nvPr>
        </p:nvSpPr>
        <p:spPr>
          <a:xfrm>
            <a:off x="1149350" y="1731820"/>
            <a:ext cx="7994650" cy="5083175"/>
          </a:xfrm>
        </p:spPr>
        <p:txBody>
          <a:bodyPr/>
          <a:lstStyle/>
          <a:p>
            <a:pPr>
              <a:lnSpc>
                <a:spcPct val="90000"/>
              </a:lnSpc>
            </a:pPr>
            <a:r>
              <a:rPr lang="en-US" altLang="en-US" dirty="0" smtClean="0"/>
              <a:t>Word Messages</a:t>
            </a:r>
            <a:endParaRPr lang="en-US" altLang="en-US" dirty="0" smtClean="0">
              <a:sym typeface="Wingdings" panose="05000000000000000000" pitchFamily="2" charset="2"/>
            </a:endParaRPr>
          </a:p>
          <a:p>
            <a:pPr lvl="1">
              <a:lnSpc>
                <a:spcPct val="90000"/>
              </a:lnSpc>
            </a:pPr>
            <a:r>
              <a:rPr lang="en-US" altLang="en-US" dirty="0" smtClean="0"/>
              <a:t>Except as provided in Section 2A.6 of the MN MUTCD, all word messages shall use standard wording and letters as shown in this Manual, the MnDOT “Standard Signs Manual”, and the Federal "Standard Highway Signs and Markings" book</a:t>
            </a:r>
          </a:p>
          <a:p>
            <a:pPr lvl="1">
              <a:lnSpc>
                <a:spcPct val="90000"/>
              </a:lnSpc>
            </a:pPr>
            <a:r>
              <a:rPr lang="en-US" altLang="en-US" dirty="0" smtClean="0"/>
              <a:t>Word messages should be as brief as possible </a:t>
            </a:r>
          </a:p>
          <a:p>
            <a:pPr lvl="1">
              <a:lnSpc>
                <a:spcPct val="90000"/>
              </a:lnSpc>
            </a:pPr>
            <a:r>
              <a:rPr lang="en-US" altLang="en-US" dirty="0" smtClean="0"/>
              <a:t>Lettering should be large enough to provide the necessary legibility distance </a:t>
            </a:r>
          </a:p>
          <a:p>
            <a:pPr>
              <a:lnSpc>
                <a:spcPct val="90000"/>
              </a:lnSpc>
            </a:pPr>
            <a:endParaRPr lang="en-US" alt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smtClean="0"/>
              <a:t>Sign Components</a:t>
            </a:r>
          </a:p>
        </p:txBody>
      </p:sp>
      <p:sp>
        <p:nvSpPr>
          <p:cNvPr id="50179" name="Rectangle 3"/>
          <p:cNvSpPr>
            <a:spLocks noGrp="1" noChangeArrowheads="1"/>
          </p:cNvSpPr>
          <p:nvPr>
            <p:ph type="body" idx="1"/>
          </p:nvPr>
        </p:nvSpPr>
        <p:spPr>
          <a:xfrm>
            <a:off x="1149350" y="1898076"/>
            <a:ext cx="7994650" cy="5083175"/>
          </a:xfrm>
        </p:spPr>
        <p:txBody>
          <a:bodyPr/>
          <a:lstStyle/>
          <a:p>
            <a:pPr>
              <a:lnSpc>
                <a:spcPct val="90000"/>
              </a:lnSpc>
            </a:pPr>
            <a:r>
              <a:rPr lang="en-US" altLang="en-US" dirty="0" smtClean="0"/>
              <a:t>Word Messages</a:t>
            </a:r>
          </a:p>
          <a:p>
            <a:pPr lvl="1">
              <a:lnSpc>
                <a:spcPct val="90000"/>
              </a:lnSpc>
            </a:pPr>
            <a:r>
              <a:rPr lang="en-US" altLang="en-US" dirty="0" smtClean="0"/>
              <a:t>Abbreviations should be kept to a minimum</a:t>
            </a:r>
          </a:p>
          <a:p>
            <a:pPr lvl="1">
              <a:lnSpc>
                <a:spcPct val="90000"/>
              </a:lnSpc>
            </a:pPr>
            <a:r>
              <a:rPr lang="en-US" altLang="en-US" dirty="0" smtClean="0"/>
              <a:t>Word messages should not contain </a:t>
            </a:r>
          </a:p>
          <a:p>
            <a:pPr lvl="2">
              <a:lnSpc>
                <a:spcPct val="90000"/>
              </a:lnSpc>
            </a:pPr>
            <a:r>
              <a:rPr lang="en-US" altLang="en-US" dirty="0" smtClean="0"/>
              <a:t>Periods</a:t>
            </a:r>
          </a:p>
          <a:p>
            <a:pPr lvl="2">
              <a:lnSpc>
                <a:spcPct val="90000"/>
              </a:lnSpc>
            </a:pPr>
            <a:r>
              <a:rPr lang="en-US" altLang="en-US" dirty="0" smtClean="0"/>
              <a:t>Apostrophes</a:t>
            </a:r>
          </a:p>
          <a:p>
            <a:pPr lvl="2">
              <a:lnSpc>
                <a:spcPct val="90000"/>
              </a:lnSpc>
            </a:pPr>
            <a:r>
              <a:rPr lang="en-US" altLang="en-US" dirty="0" smtClean="0"/>
              <a:t>question marks</a:t>
            </a:r>
          </a:p>
          <a:p>
            <a:pPr lvl="2">
              <a:lnSpc>
                <a:spcPct val="90000"/>
              </a:lnSpc>
            </a:pPr>
            <a:r>
              <a:rPr lang="en-US" altLang="en-US" dirty="0" smtClean="0"/>
              <a:t>other punctuation or characters that are not letters, numerals, or hyphens unless necessary to avoid confusion</a:t>
            </a:r>
            <a:endParaRPr lang="en-US" altLang="en-US" dirty="0" smtClean="0">
              <a:sym typeface="Wingdings" panose="05000000000000000000" pitchFamily="2" charset="2"/>
            </a:endParaRPr>
          </a:p>
          <a:p>
            <a:pPr lvl="1">
              <a:lnSpc>
                <a:spcPct val="90000"/>
              </a:lnSpc>
            </a:pPr>
            <a:endParaRPr lang="en-US" alt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smtClean="0"/>
              <a:t>Sign Components</a:t>
            </a:r>
          </a:p>
        </p:txBody>
      </p:sp>
      <p:sp>
        <p:nvSpPr>
          <p:cNvPr id="52227" name="Rectangle 3"/>
          <p:cNvSpPr>
            <a:spLocks noGrp="1" noChangeArrowheads="1"/>
          </p:cNvSpPr>
          <p:nvPr>
            <p:ph type="body" idx="1"/>
          </p:nvPr>
        </p:nvSpPr>
        <p:spPr>
          <a:xfrm>
            <a:off x="1159741" y="1898076"/>
            <a:ext cx="7994650" cy="5083175"/>
          </a:xfrm>
        </p:spPr>
        <p:txBody>
          <a:bodyPr/>
          <a:lstStyle/>
          <a:p>
            <a:pPr>
              <a:lnSpc>
                <a:spcPct val="90000"/>
              </a:lnSpc>
            </a:pPr>
            <a:r>
              <a:rPr lang="en-US" altLang="en-US" dirty="0" smtClean="0"/>
              <a:t>Word Messages</a:t>
            </a:r>
          </a:p>
          <a:p>
            <a:pPr lvl="1">
              <a:lnSpc>
                <a:spcPct val="90000"/>
              </a:lnSpc>
            </a:pPr>
            <a:r>
              <a:rPr lang="en-US" altLang="en-US" dirty="0" smtClean="0"/>
              <a:t>The solidus (slanted line or forward slash) is intended to be used for fractions only </a:t>
            </a:r>
          </a:p>
          <a:p>
            <a:pPr lvl="1">
              <a:lnSpc>
                <a:spcPct val="90000"/>
              </a:lnSpc>
            </a:pPr>
            <a:r>
              <a:rPr lang="en-US" altLang="en-US" dirty="0" smtClean="0"/>
              <a:t>Should not be used to separate words on the same line of legend</a:t>
            </a:r>
          </a:p>
          <a:p>
            <a:pPr lvl="1">
              <a:lnSpc>
                <a:spcPct val="90000"/>
              </a:lnSpc>
            </a:pPr>
            <a:r>
              <a:rPr lang="en-US" altLang="en-US" dirty="0" smtClean="0"/>
              <a:t>A hyphen should be used for this purpose, such as "TRUCKS - BUSES</a:t>
            </a:r>
            <a:endParaRPr lang="en-US" altLang="en-US" dirty="0" smtClean="0">
              <a:sym typeface="Wingdings" panose="05000000000000000000" pitchFamily="2" charset="2"/>
            </a:endParaRPr>
          </a:p>
          <a:p>
            <a:pPr lvl="1">
              <a:lnSpc>
                <a:spcPct val="90000"/>
              </a:lnSpc>
            </a:pPr>
            <a:endParaRPr lang="en-US" alt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smtClean="0"/>
              <a:t>Sign Components</a:t>
            </a:r>
          </a:p>
        </p:txBody>
      </p:sp>
      <p:sp>
        <p:nvSpPr>
          <p:cNvPr id="54275" name="Rectangle 3"/>
          <p:cNvSpPr>
            <a:spLocks noGrp="1" noChangeArrowheads="1"/>
          </p:cNvSpPr>
          <p:nvPr>
            <p:ph type="body" idx="1"/>
          </p:nvPr>
        </p:nvSpPr>
        <p:spPr>
          <a:xfrm>
            <a:off x="1149350" y="1794166"/>
            <a:ext cx="7994650" cy="5083175"/>
          </a:xfrm>
        </p:spPr>
        <p:txBody>
          <a:bodyPr/>
          <a:lstStyle/>
          <a:p>
            <a:pPr>
              <a:lnSpc>
                <a:spcPct val="90000"/>
              </a:lnSpc>
            </a:pPr>
            <a:r>
              <a:rPr lang="en-US" altLang="en-US" dirty="0" smtClean="0"/>
              <a:t>Word Messages</a:t>
            </a:r>
          </a:p>
          <a:p>
            <a:pPr lvl="1">
              <a:lnSpc>
                <a:spcPct val="90000"/>
              </a:lnSpc>
            </a:pPr>
            <a:r>
              <a:rPr lang="en-US" altLang="en-US" dirty="0" smtClean="0"/>
              <a:t>Fractions shall be displayed with the numerator and denominator diagonally arranged about the solidus</a:t>
            </a:r>
          </a:p>
          <a:p>
            <a:pPr lvl="1">
              <a:lnSpc>
                <a:spcPct val="90000"/>
              </a:lnSpc>
            </a:pPr>
            <a:r>
              <a:rPr lang="en-US" altLang="en-US" dirty="0" smtClean="0"/>
              <a:t>More Later….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mtClean="0"/>
              <a:t>Sign Components</a:t>
            </a:r>
          </a:p>
        </p:txBody>
      </p:sp>
      <p:sp>
        <p:nvSpPr>
          <p:cNvPr id="56323" name="Rectangle 3"/>
          <p:cNvSpPr>
            <a:spLocks noGrp="1" noChangeArrowheads="1"/>
          </p:cNvSpPr>
          <p:nvPr>
            <p:ph type="body" idx="1"/>
          </p:nvPr>
        </p:nvSpPr>
        <p:spPr/>
        <p:txBody>
          <a:bodyPr/>
          <a:lstStyle/>
          <a:p>
            <a:pPr>
              <a:lnSpc>
                <a:spcPct val="90000"/>
              </a:lnSpc>
            </a:pPr>
            <a:r>
              <a:rPr lang="en-US" altLang="en-US" smtClean="0"/>
              <a:t>Fonts </a:t>
            </a:r>
            <a:r>
              <a:rPr lang="en-US" altLang="en-US" smtClean="0">
                <a:sym typeface="Wingdings" panose="05000000000000000000" pitchFamily="2" charset="2"/>
              </a:rPr>
              <a:t> Type</a:t>
            </a:r>
          </a:p>
          <a:p>
            <a:pPr lvl="1">
              <a:lnSpc>
                <a:spcPct val="90000"/>
              </a:lnSpc>
            </a:pPr>
            <a:r>
              <a:rPr lang="en-US" altLang="en-US" smtClean="0"/>
              <a:t>MnDOT uses highway gothic font styles on all MnDOT highway signs  </a:t>
            </a:r>
          </a:p>
          <a:p>
            <a:pPr lvl="1">
              <a:lnSpc>
                <a:spcPct val="90000"/>
              </a:lnSpc>
            </a:pPr>
            <a:r>
              <a:rPr lang="en-US" altLang="en-US" smtClean="0"/>
              <a:t>These range from B to F Series </a:t>
            </a:r>
          </a:p>
          <a:p>
            <a:pPr lvl="1">
              <a:lnSpc>
                <a:spcPct val="90000"/>
              </a:lnSpc>
            </a:pPr>
            <a:r>
              <a:rPr lang="en-US" altLang="en-US" smtClean="0"/>
              <a:t>As you progress alphabetically through the font series the letters widen and the stroke widths thicken</a:t>
            </a:r>
          </a:p>
          <a:p>
            <a:pPr lvl="1">
              <a:lnSpc>
                <a:spcPct val="90000"/>
              </a:lnSpc>
            </a:pPr>
            <a:r>
              <a:rPr lang="en-US" altLang="en-US" smtClean="0"/>
              <a:t>Two of the series have lower-case lettering - D and E Modified Series</a:t>
            </a:r>
          </a:p>
          <a:p>
            <a:pPr lvl="1">
              <a:lnSpc>
                <a:spcPct val="90000"/>
              </a:lnSpc>
            </a:pPr>
            <a:r>
              <a:rPr lang="en-US" altLang="en-US" smtClean="0"/>
              <a:t>D Series lower-case should be used only on temporary or unique interest signing (Adopt-A-Highway signing, for example)</a:t>
            </a:r>
          </a:p>
          <a:p>
            <a:pPr>
              <a:lnSpc>
                <a:spcPct val="90000"/>
              </a:lnSpc>
            </a:pPr>
            <a:endParaRPr lang="en-US" alt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smtClean="0"/>
              <a:t>Sign Components</a:t>
            </a:r>
          </a:p>
        </p:txBody>
      </p:sp>
      <p:sp>
        <p:nvSpPr>
          <p:cNvPr id="58371" name="Rectangle 3"/>
          <p:cNvSpPr>
            <a:spLocks noGrp="1" noChangeArrowheads="1"/>
          </p:cNvSpPr>
          <p:nvPr>
            <p:ph type="body" sz="half" idx="1"/>
          </p:nvPr>
        </p:nvSpPr>
        <p:spPr>
          <a:xfrm>
            <a:off x="1149350" y="1524000"/>
            <a:ext cx="7994650" cy="5083175"/>
          </a:xfrm>
        </p:spPr>
        <p:txBody>
          <a:bodyPr/>
          <a:lstStyle/>
          <a:p>
            <a:r>
              <a:rPr lang="en-US" altLang="en-US" smtClean="0"/>
              <a:t>Fonts </a:t>
            </a:r>
            <a:r>
              <a:rPr lang="en-US" altLang="en-US" smtClean="0">
                <a:sym typeface="Wingdings" panose="05000000000000000000" pitchFamily="2" charset="2"/>
              </a:rPr>
              <a:t> Type</a:t>
            </a:r>
            <a:endParaRPr lang="en-US" altLang="en-US" smtClean="0"/>
          </a:p>
        </p:txBody>
      </p:sp>
      <p:pic>
        <p:nvPicPr>
          <p:cNvPr id="583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950" y="2230438"/>
            <a:ext cx="705485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34853" name="Object 5"/>
          <p:cNvGraphicFramePr>
            <a:graphicFrameLocks noGrp="1" noChangeAspect="1"/>
          </p:cNvGraphicFramePr>
          <p:nvPr>
            <p:ph sz="half" idx="2"/>
          </p:nvPr>
        </p:nvGraphicFramePr>
        <p:xfrm>
          <a:off x="6089650" y="2503488"/>
          <a:ext cx="2187575" cy="1400175"/>
        </p:xfrm>
        <a:graphic>
          <a:graphicData uri="http://schemas.openxmlformats.org/presentationml/2006/ole">
            <mc:AlternateContent xmlns:mc="http://schemas.openxmlformats.org/markup-compatibility/2006">
              <mc:Choice xmlns:v="urn:schemas-microsoft-com:vml" Requires="v">
                <p:oleObj spid="_x0000_s58395" name="Document" r:id="rId5" imgW="5157216" imgH="3659124" progId="Word.Document.8">
                  <p:embed/>
                </p:oleObj>
              </mc:Choice>
              <mc:Fallback>
                <p:oleObj name="Document" r:id="rId5" imgW="5157216" imgH="3659124" progId="Word.Documen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l="68988" t="42123" r="-2013" b="28082"/>
                      <a:stretch>
                        <a:fillRect/>
                      </a:stretch>
                    </p:blipFill>
                    <p:spPr bwMode="auto">
                      <a:xfrm>
                        <a:off x="6089650" y="2503488"/>
                        <a:ext cx="2187575" cy="1400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374" name="AutoShape 7"/>
          <p:cNvSpPr>
            <a:spLocks noChangeArrowheads="1"/>
          </p:cNvSpPr>
          <p:nvPr/>
        </p:nvSpPr>
        <p:spPr bwMode="auto">
          <a:xfrm>
            <a:off x="1552575" y="4600575"/>
            <a:ext cx="7200900" cy="476250"/>
          </a:xfrm>
          <a:prstGeom prst="roundRect">
            <a:avLst>
              <a:gd name="adj" fmla="val 16667"/>
            </a:avLst>
          </a:prstGeom>
          <a:noFill/>
          <a:ln w="635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buClr>
                <a:srgbClr val="FF9933"/>
              </a:buClr>
              <a:buFontTx/>
              <a:buChar char="•"/>
            </a:pPr>
            <a:endParaRPr lang="en-US" altLang="en-US" sz="2400" b="0">
              <a:solidFill>
                <a:schemeClr val="tx1"/>
              </a:solidFill>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334853"/>
                                        </p:tgtEl>
                                        <p:attrNameLst>
                                          <p:attrName>style.visibility</p:attrName>
                                        </p:attrNameLst>
                                      </p:cBhvr>
                                      <p:to>
                                        <p:strVal val="visible"/>
                                      </p:to>
                                    </p:set>
                                    <p:animEffect transition="in" filter="box(out)">
                                      <p:cBhvr>
                                        <p:cTn id="7" dur="500"/>
                                        <p:tgtEl>
                                          <p:spTgt spid="334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1304925" y="1752602"/>
            <a:ext cx="7796213" cy="4714875"/>
          </a:xfrm>
          <a:noFill/>
        </p:spPr>
        <p:txBody>
          <a:bodyPr/>
          <a:lstStyle/>
          <a:p>
            <a:r>
              <a:rPr lang="en-US" altLang="en-US" dirty="0" smtClean="0"/>
              <a:t>Fonts </a:t>
            </a:r>
            <a:r>
              <a:rPr lang="en-US" altLang="en-US" dirty="0" smtClean="0">
                <a:sym typeface="Wingdings" panose="05000000000000000000" pitchFamily="2" charset="2"/>
              </a:rPr>
              <a:t> </a:t>
            </a:r>
            <a:r>
              <a:rPr lang="en-US" altLang="en-US" dirty="0" smtClean="0"/>
              <a:t>Case</a:t>
            </a:r>
          </a:p>
          <a:p>
            <a:pPr lvl="1"/>
            <a:r>
              <a:rPr lang="en-US" altLang="en-US" sz="2400" dirty="0" smtClean="0"/>
              <a:t>All sign lettering shall be in upper-case letters as provided in </a:t>
            </a:r>
          </a:p>
          <a:p>
            <a:pPr lvl="2"/>
            <a:r>
              <a:rPr lang="en-US" altLang="en-US" sz="2000" dirty="0" smtClean="0"/>
              <a:t>MnDOT "Standard Signs Manual" </a:t>
            </a:r>
          </a:p>
          <a:p>
            <a:pPr lvl="2"/>
            <a:r>
              <a:rPr lang="en-US" altLang="en-US" sz="2000" dirty="0" smtClean="0"/>
              <a:t>Federal "Standard Highway Signs and Markings" book </a:t>
            </a:r>
          </a:p>
          <a:p>
            <a:pPr lvl="2"/>
            <a:r>
              <a:rPr lang="en-US" altLang="en-US" sz="2000" dirty="0" smtClean="0"/>
              <a:t>Unless otherwise provided in the MN MUTCD for a particular sign or type of message</a:t>
            </a:r>
          </a:p>
          <a:p>
            <a:pPr lvl="1"/>
            <a:r>
              <a:rPr lang="en-US" altLang="en-US" sz="2400" dirty="0" smtClean="0"/>
              <a:t>The sign lettering for names of places, streets, and highways shall be composed of a combination of lower-case letters with initial upper-case letters</a:t>
            </a:r>
          </a:p>
          <a:p>
            <a:pPr lvl="1"/>
            <a:endParaRPr lang="en-US" altLang="en-US" dirty="0" smtClean="0"/>
          </a:p>
        </p:txBody>
      </p:sp>
      <p:sp>
        <p:nvSpPr>
          <p:cNvPr id="60419" name="Rectangle 5"/>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55299"/>
                                        </p:tgtEl>
                                        <p:attrNameLst>
                                          <p:attrName>style.visibility</p:attrName>
                                        </p:attrNameLst>
                                      </p:cBhvr>
                                      <p:to>
                                        <p:strVal val="visible"/>
                                      </p:to>
                                    </p:set>
                                    <p:anim calcmode="lin" valueType="num">
                                      <p:cBhvr>
                                        <p:cTn id="7" dur="500" fill="hold"/>
                                        <p:tgtEl>
                                          <p:spTgt spid="55299"/>
                                        </p:tgtEl>
                                        <p:attrNameLst>
                                          <p:attrName>ppt_x</p:attrName>
                                        </p:attrNameLst>
                                      </p:cBhvr>
                                      <p:tavLst>
                                        <p:tav tm="0">
                                          <p:val>
                                            <p:strVal val="#ppt_x-#ppt_w/2"/>
                                          </p:val>
                                        </p:tav>
                                        <p:tav tm="100000">
                                          <p:val>
                                            <p:strVal val="#ppt_x"/>
                                          </p:val>
                                        </p:tav>
                                      </p:tavLst>
                                    </p:anim>
                                    <p:anim calcmode="lin" valueType="num">
                                      <p:cBhvr>
                                        <p:cTn id="8" dur="500" fill="hold"/>
                                        <p:tgtEl>
                                          <p:spTgt spid="55299"/>
                                        </p:tgtEl>
                                        <p:attrNameLst>
                                          <p:attrName>ppt_y</p:attrName>
                                        </p:attrNameLst>
                                      </p:cBhvr>
                                      <p:tavLst>
                                        <p:tav tm="0">
                                          <p:val>
                                            <p:strVal val="#ppt_y"/>
                                          </p:val>
                                        </p:tav>
                                        <p:tav tm="100000">
                                          <p:val>
                                            <p:strVal val="#ppt_y"/>
                                          </p:val>
                                        </p:tav>
                                      </p:tavLst>
                                    </p:anim>
                                    <p:anim calcmode="lin" valueType="num">
                                      <p:cBhvr>
                                        <p:cTn id="9" dur="500" fill="hold"/>
                                        <p:tgtEl>
                                          <p:spTgt spid="55299"/>
                                        </p:tgtEl>
                                        <p:attrNameLst>
                                          <p:attrName>ppt_w</p:attrName>
                                        </p:attrNameLst>
                                      </p:cBhvr>
                                      <p:tavLst>
                                        <p:tav tm="0">
                                          <p:val>
                                            <p:fltVal val="0"/>
                                          </p:val>
                                        </p:tav>
                                        <p:tav tm="100000">
                                          <p:val>
                                            <p:strVal val="#ppt_w"/>
                                          </p:val>
                                        </p:tav>
                                      </p:tavLst>
                                    </p:anim>
                                    <p:anim calcmode="lin" valueType="num">
                                      <p:cBhvr>
                                        <p:cTn id="10" dur="500" fill="hold"/>
                                        <p:tgtEl>
                                          <p:spTgt spid="552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smtClean="0"/>
              <a:t>Sign Components</a:t>
            </a:r>
          </a:p>
        </p:txBody>
      </p:sp>
      <p:sp>
        <p:nvSpPr>
          <p:cNvPr id="62467" name="Rectangle 3"/>
          <p:cNvSpPr>
            <a:spLocks noGrp="1" noChangeArrowheads="1"/>
          </p:cNvSpPr>
          <p:nvPr>
            <p:ph type="body" idx="1"/>
          </p:nvPr>
        </p:nvSpPr>
        <p:spPr/>
        <p:txBody>
          <a:bodyPr/>
          <a:lstStyle/>
          <a:p>
            <a:r>
              <a:rPr lang="en-US" altLang="en-US" smtClean="0"/>
              <a:t>Fonts </a:t>
            </a:r>
            <a:r>
              <a:rPr lang="en-US" altLang="en-US" smtClean="0">
                <a:sym typeface="Wingdings" panose="05000000000000000000" pitchFamily="2" charset="2"/>
              </a:rPr>
              <a:t> Case</a:t>
            </a:r>
            <a:endParaRPr lang="en-US" altLang="en-US" smtClean="0"/>
          </a:p>
        </p:txBody>
      </p:sp>
      <p:pic>
        <p:nvPicPr>
          <p:cNvPr id="6246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5275" y="2076450"/>
            <a:ext cx="1395413"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3963" y="2060575"/>
            <a:ext cx="17526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3063" y="2125663"/>
            <a:ext cx="1265237"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6513" y="3843338"/>
            <a:ext cx="2928937"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03700" y="2205038"/>
            <a:ext cx="725488"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57325" y="5195888"/>
            <a:ext cx="3228975"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28750" y="3581400"/>
            <a:ext cx="2268538"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5" name="AutoShape 14"/>
          <p:cNvSpPr>
            <a:spLocks noChangeArrowheads="1"/>
          </p:cNvSpPr>
          <p:nvPr/>
        </p:nvSpPr>
        <p:spPr bwMode="auto">
          <a:xfrm>
            <a:off x="1504950" y="5238750"/>
            <a:ext cx="2286000" cy="1266825"/>
          </a:xfrm>
          <a:prstGeom prst="roundRect">
            <a:avLst>
              <a:gd name="adj" fmla="val 16667"/>
            </a:avLst>
          </a:prstGeom>
          <a:noFill/>
          <a:ln w="635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buClr>
                <a:srgbClr val="FF9933"/>
              </a:buClr>
              <a:buFontTx/>
              <a:buChar char="•"/>
            </a:pPr>
            <a:endParaRPr lang="en-US" altLang="en-US" sz="2400" b="0">
              <a:solidFill>
                <a:schemeClr val="tx1"/>
              </a:solidFill>
              <a:latin typeface="Trebuchet MS" panose="020B0603020202020204" pitchFamily="34" charset="0"/>
            </a:endParaRPr>
          </a:p>
        </p:txBody>
      </p:sp>
      <p:sp>
        <p:nvSpPr>
          <p:cNvPr id="62476" name="AutoShape 15"/>
          <p:cNvSpPr>
            <a:spLocks noChangeArrowheads="1"/>
          </p:cNvSpPr>
          <p:nvPr/>
        </p:nvSpPr>
        <p:spPr bwMode="auto">
          <a:xfrm>
            <a:off x="1466850" y="4352925"/>
            <a:ext cx="2171700" cy="400050"/>
          </a:xfrm>
          <a:prstGeom prst="roundRect">
            <a:avLst>
              <a:gd name="adj" fmla="val 16667"/>
            </a:avLst>
          </a:prstGeom>
          <a:noFill/>
          <a:ln w="635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buClr>
                <a:srgbClr val="FF9933"/>
              </a:buClr>
              <a:buFontTx/>
              <a:buChar char="•"/>
            </a:pPr>
            <a:endParaRPr lang="en-US" altLang="en-US" sz="2400" b="0">
              <a:solidFill>
                <a:schemeClr val="tx1"/>
              </a:solidFill>
              <a:latin typeface="Trebuchet MS" panose="020B0603020202020204" pitchFamily="34" charset="0"/>
            </a:endParaRPr>
          </a:p>
        </p:txBody>
      </p:sp>
      <p:sp>
        <p:nvSpPr>
          <p:cNvPr id="62477" name="AutoShape 16"/>
          <p:cNvSpPr>
            <a:spLocks noChangeArrowheads="1"/>
          </p:cNvSpPr>
          <p:nvPr/>
        </p:nvSpPr>
        <p:spPr bwMode="auto">
          <a:xfrm>
            <a:off x="5372100" y="3933825"/>
            <a:ext cx="2352675" cy="695325"/>
          </a:xfrm>
          <a:prstGeom prst="roundRect">
            <a:avLst>
              <a:gd name="adj" fmla="val 16667"/>
            </a:avLst>
          </a:prstGeom>
          <a:noFill/>
          <a:ln w="635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buClr>
                <a:srgbClr val="FF9933"/>
              </a:buClr>
              <a:buFontTx/>
              <a:buChar char="•"/>
            </a:pPr>
            <a:endParaRPr lang="en-US" altLang="en-US" sz="2400" b="0">
              <a:solidFill>
                <a:schemeClr val="tx1"/>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3"/>
          <p:cNvSpPr>
            <a:spLocks noGrp="1" noChangeArrowheads="1"/>
          </p:cNvSpPr>
          <p:nvPr>
            <p:ph type="body" sz="half" idx="1"/>
          </p:nvPr>
        </p:nvSpPr>
        <p:spPr>
          <a:xfrm>
            <a:off x="1500188" y="1683327"/>
            <a:ext cx="7643812" cy="4555548"/>
          </a:xfrm>
          <a:noFill/>
        </p:spPr>
        <p:txBody>
          <a:bodyPr/>
          <a:lstStyle/>
          <a:p>
            <a:r>
              <a:rPr lang="en-US" altLang="en-US" dirty="0" smtClean="0"/>
              <a:t>Panel Size</a:t>
            </a:r>
          </a:p>
          <a:p>
            <a:pPr lvl="1"/>
            <a:r>
              <a:rPr lang="en-US" altLang="en-US" sz="2400" dirty="0" smtClean="0"/>
              <a:t>Panels for guide signs are sized in 6" increments in all cases.  Sign panel sizes are always listed with the horizontal dimension first; e.g., a 96" x 48" sign is 96" wide by 48” high.  </a:t>
            </a:r>
          </a:p>
        </p:txBody>
      </p:sp>
      <p:pic>
        <p:nvPicPr>
          <p:cNvPr id="9219" name="Picture 1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5617"/>
          <a:stretch>
            <a:fillRect/>
          </a:stretch>
        </p:blipFill>
        <p:spPr>
          <a:xfrm>
            <a:off x="2881313" y="3977265"/>
            <a:ext cx="4881562" cy="2636837"/>
          </a:xfrm>
          <a:noFill/>
        </p:spPr>
      </p:pic>
      <p:sp>
        <p:nvSpPr>
          <p:cNvPr id="9220" name="Rectangle 19"/>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500" fill="hold"/>
                                        <p:tgtEl>
                                          <p:spTgt spid="47107"/>
                                        </p:tgtEl>
                                        <p:attrNameLst>
                                          <p:attrName>ppt_x</p:attrName>
                                        </p:attrNameLst>
                                      </p:cBhvr>
                                      <p:tavLst>
                                        <p:tav tm="0">
                                          <p:val>
                                            <p:strVal val="#ppt_x-#ppt_w/2"/>
                                          </p:val>
                                        </p:tav>
                                        <p:tav tm="100000">
                                          <p:val>
                                            <p:strVal val="#ppt_x"/>
                                          </p:val>
                                        </p:tav>
                                      </p:tavLst>
                                    </p:anim>
                                    <p:anim calcmode="lin" valueType="num">
                                      <p:cBhvr>
                                        <p:cTn id="8" dur="500" fill="hold"/>
                                        <p:tgtEl>
                                          <p:spTgt spid="47107"/>
                                        </p:tgtEl>
                                        <p:attrNameLst>
                                          <p:attrName>ppt_y</p:attrName>
                                        </p:attrNameLst>
                                      </p:cBhvr>
                                      <p:tavLst>
                                        <p:tav tm="0">
                                          <p:val>
                                            <p:strVal val="#ppt_y"/>
                                          </p:val>
                                        </p:tav>
                                        <p:tav tm="100000">
                                          <p:val>
                                            <p:strVal val="#ppt_y"/>
                                          </p:val>
                                        </p:tav>
                                      </p:tavLst>
                                    </p:anim>
                                    <p:anim calcmode="lin" valueType="num">
                                      <p:cBhvr>
                                        <p:cTn id="9" dur="500" fill="hold"/>
                                        <p:tgtEl>
                                          <p:spTgt spid="47107"/>
                                        </p:tgtEl>
                                        <p:attrNameLst>
                                          <p:attrName>ppt_w</p:attrName>
                                        </p:attrNameLst>
                                      </p:cBhvr>
                                      <p:tavLst>
                                        <p:tav tm="0">
                                          <p:val>
                                            <p:fltVal val="0"/>
                                          </p:val>
                                        </p:tav>
                                        <p:tav tm="100000">
                                          <p:val>
                                            <p:strVal val="#ppt_w"/>
                                          </p:val>
                                        </p:tav>
                                      </p:tavLst>
                                    </p:anim>
                                    <p:anim calcmode="lin" valueType="num">
                                      <p:cBhvr>
                                        <p:cTn id="10" dur="500" fill="hold"/>
                                        <p:tgtEl>
                                          <p:spTgt spid="471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smtClean="0"/>
              <a:t>Sign Components</a:t>
            </a:r>
          </a:p>
        </p:txBody>
      </p:sp>
      <p:sp>
        <p:nvSpPr>
          <p:cNvPr id="64515" name="Rectangle 3"/>
          <p:cNvSpPr>
            <a:spLocks noGrp="1" noChangeArrowheads="1"/>
          </p:cNvSpPr>
          <p:nvPr>
            <p:ph type="body" sz="half" idx="1"/>
          </p:nvPr>
        </p:nvSpPr>
        <p:spPr>
          <a:xfrm>
            <a:off x="1149350" y="1607128"/>
            <a:ext cx="7994650" cy="5083175"/>
          </a:xfrm>
        </p:spPr>
        <p:txBody>
          <a:bodyPr/>
          <a:lstStyle/>
          <a:p>
            <a:r>
              <a:rPr lang="en-US" altLang="en-US" dirty="0" smtClean="0"/>
              <a:t>Fonts </a:t>
            </a:r>
            <a:r>
              <a:rPr lang="en-US" altLang="en-US" dirty="0" smtClean="0">
                <a:sym typeface="Wingdings" panose="05000000000000000000" pitchFamily="2" charset="2"/>
              </a:rPr>
              <a:t> Case</a:t>
            </a:r>
          </a:p>
          <a:p>
            <a:pPr lvl="1"/>
            <a:r>
              <a:rPr lang="en-US" altLang="en-US" sz="2400" dirty="0" smtClean="0"/>
              <a:t>The </a:t>
            </a:r>
            <a:r>
              <a:rPr lang="en-US" altLang="en-US" sz="2400" b="1" dirty="0" smtClean="0"/>
              <a:t>E-Modified</a:t>
            </a:r>
            <a:r>
              <a:rPr lang="en-US" altLang="en-US" sz="2400" dirty="0" smtClean="0"/>
              <a:t> font type has a lower-case height which is ¾ of the upper-case height.  </a:t>
            </a:r>
          </a:p>
          <a:p>
            <a:pPr lvl="2"/>
            <a:r>
              <a:rPr lang="en-US" altLang="en-US" sz="2000" dirty="0" smtClean="0"/>
              <a:t>For example, if the upper-case height is 8” the lower-case will be 6” (8 * ¾ = 6).  </a:t>
            </a:r>
          </a:p>
          <a:p>
            <a:pPr lvl="2"/>
            <a:r>
              <a:rPr lang="en-US" altLang="en-US" sz="2000" dirty="0" smtClean="0"/>
              <a:t>This size is referred to as 8”-6” E Modified.  </a:t>
            </a:r>
          </a:p>
          <a:p>
            <a:pPr>
              <a:buFont typeface="Wingdings" panose="05000000000000000000" pitchFamily="2" charset="2"/>
              <a:buNone/>
            </a:pPr>
            <a:endParaRPr lang="en-US" altLang="en-US" sz="2800" dirty="0" smtClean="0"/>
          </a:p>
        </p:txBody>
      </p:sp>
      <p:graphicFrame>
        <p:nvGraphicFramePr>
          <p:cNvPr id="338097" name="Group 177"/>
          <p:cNvGraphicFramePr>
            <a:graphicFrameLocks noGrp="1"/>
          </p:cNvGraphicFramePr>
          <p:nvPr>
            <p:ph sz="half" idx="2"/>
            <p:extLst>
              <p:ext uri="{D42A27DB-BD31-4B8C-83A1-F6EECF244321}">
                <p14:modId xmlns:p14="http://schemas.microsoft.com/office/powerpoint/2010/main" val="1418008182"/>
              </p:ext>
            </p:extLst>
          </p:nvPr>
        </p:nvGraphicFramePr>
        <p:xfrm>
          <a:off x="6027738" y="4188260"/>
          <a:ext cx="2538412" cy="2349502"/>
        </p:xfrm>
        <a:graphic>
          <a:graphicData uri="http://schemas.openxmlformats.org/drawingml/2006/table">
            <a:tbl>
              <a:tblPr/>
              <a:tblGrid>
                <a:gridCol w="1268412"/>
                <a:gridCol w="1270000"/>
              </a:tblGrid>
              <a:tr h="579742">
                <a:tc gridSpan="2">
                  <a:txBody>
                    <a:bodyPr/>
                    <a:lstStyle/>
                    <a:p>
                      <a:pPr marL="0" marR="0" lvl="0" indent="0" algn="ctr" defTabSz="914400" rtl="0" eaLnBrk="0" fontAlgn="base" latinLnBrk="0" hangingPunct="0">
                        <a:lnSpc>
                          <a:spcPct val="100000"/>
                        </a:lnSpc>
                        <a:spcBef>
                          <a:spcPct val="20000"/>
                        </a:spcBef>
                        <a:spcAft>
                          <a:spcPct val="0"/>
                        </a:spcAft>
                        <a:buClr>
                          <a:srgbClr val="003366"/>
                        </a:buClr>
                        <a:buSzTx/>
                        <a:buFont typeface="Wingdings" pitchFamily="2" charset="2"/>
                        <a:buNone/>
                        <a:tabLst/>
                      </a:pPr>
                      <a:r>
                        <a:rPr kumimoji="1" lang="en-US" sz="1600" b="0" i="0" u="none" strike="noStrike" cap="none" normalizeH="0" baseline="0" dirty="0" smtClean="0">
                          <a:ln>
                            <a:noFill/>
                          </a:ln>
                          <a:solidFill>
                            <a:srgbClr val="003366"/>
                          </a:solidFill>
                          <a:effectLst/>
                          <a:latin typeface="Tahoma" pitchFamily="34" charset="0"/>
                        </a:rPr>
                        <a:t>Approved Letter Heights for Guide Signs (inches)</a:t>
                      </a:r>
                    </a:p>
                  </a:txBody>
                  <a:tcPr marL="92075" marR="92075" marT="46031" marB="4603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53952">
                <a:tc>
                  <a:txBody>
                    <a:bodyPr/>
                    <a:lstStyle/>
                    <a:p>
                      <a:pPr marL="0" marR="0" lvl="0" indent="0" algn="l" defTabSz="914400" rtl="0" eaLnBrk="0" fontAlgn="base" latinLnBrk="0" hangingPunct="0">
                        <a:lnSpc>
                          <a:spcPct val="100000"/>
                        </a:lnSpc>
                        <a:spcBef>
                          <a:spcPct val="20000"/>
                        </a:spcBef>
                        <a:spcAft>
                          <a:spcPct val="0"/>
                        </a:spcAft>
                        <a:buClr>
                          <a:srgbClr val="003366"/>
                        </a:buClr>
                        <a:buSzTx/>
                        <a:buFont typeface="Wingdings" pitchFamily="2" charset="2"/>
                        <a:buNone/>
                        <a:tabLst/>
                      </a:pPr>
                      <a:r>
                        <a:rPr kumimoji="1" lang="en-US" sz="1600" b="0" i="0" u="none" strike="noStrike" cap="none" normalizeH="0" baseline="0" smtClean="0">
                          <a:ln>
                            <a:noFill/>
                          </a:ln>
                          <a:solidFill>
                            <a:srgbClr val="003366"/>
                          </a:solidFill>
                          <a:effectLst/>
                          <a:latin typeface="Tahoma" pitchFamily="34" charset="0"/>
                        </a:rPr>
                        <a:t>4-3</a:t>
                      </a:r>
                    </a:p>
                  </a:txBody>
                  <a:tcPr marL="92075" marR="92075" marT="46031" marB="460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66"/>
                        </a:buClr>
                        <a:buSzTx/>
                        <a:buFont typeface="Wingdings" pitchFamily="2" charset="2"/>
                        <a:buNone/>
                        <a:tabLst/>
                      </a:pPr>
                      <a:r>
                        <a:rPr kumimoji="1" lang="en-US" sz="1600" b="0" i="0" u="none" strike="noStrike" cap="none" normalizeH="0" baseline="0" smtClean="0">
                          <a:ln>
                            <a:noFill/>
                          </a:ln>
                          <a:solidFill>
                            <a:srgbClr val="003366"/>
                          </a:solidFill>
                          <a:effectLst/>
                          <a:latin typeface="Tahoma" pitchFamily="34" charset="0"/>
                        </a:rPr>
                        <a:t>12 (Upper)</a:t>
                      </a:r>
                    </a:p>
                  </a:txBody>
                  <a:tcPr marL="92075" marR="92075" marT="46031" marB="460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353952">
                <a:tc>
                  <a:txBody>
                    <a:bodyPr/>
                    <a:lstStyle/>
                    <a:p>
                      <a:pPr marL="0" marR="0" lvl="0" indent="0" algn="l" defTabSz="914400" rtl="0" eaLnBrk="0" fontAlgn="base" latinLnBrk="0" hangingPunct="0">
                        <a:lnSpc>
                          <a:spcPct val="100000"/>
                        </a:lnSpc>
                        <a:spcBef>
                          <a:spcPct val="20000"/>
                        </a:spcBef>
                        <a:spcAft>
                          <a:spcPct val="0"/>
                        </a:spcAft>
                        <a:buClr>
                          <a:srgbClr val="003366"/>
                        </a:buClr>
                        <a:buSzTx/>
                        <a:buFont typeface="Wingdings" pitchFamily="2" charset="2"/>
                        <a:buNone/>
                        <a:tabLst/>
                      </a:pPr>
                      <a:r>
                        <a:rPr kumimoji="1" lang="en-US" sz="1600" b="0" i="0" u="none" strike="noStrike" cap="none" normalizeH="0" baseline="0" smtClean="0">
                          <a:ln>
                            <a:noFill/>
                          </a:ln>
                          <a:solidFill>
                            <a:srgbClr val="003366"/>
                          </a:solidFill>
                          <a:effectLst/>
                          <a:latin typeface="Tahoma" pitchFamily="34" charset="0"/>
                        </a:rPr>
                        <a:t>6-4.5</a:t>
                      </a:r>
                    </a:p>
                  </a:txBody>
                  <a:tcPr marL="92075" marR="92075" marT="46031" marB="460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66"/>
                        </a:buClr>
                        <a:buSzTx/>
                        <a:buFont typeface="Wingdings" pitchFamily="2" charset="2"/>
                        <a:buNone/>
                        <a:tabLst/>
                      </a:pPr>
                      <a:r>
                        <a:rPr kumimoji="1" lang="en-US" sz="1600" b="0" i="0" u="none" strike="noStrike" cap="none" normalizeH="0" baseline="0" smtClean="0">
                          <a:ln>
                            <a:noFill/>
                          </a:ln>
                          <a:solidFill>
                            <a:srgbClr val="003366"/>
                          </a:solidFill>
                          <a:effectLst/>
                          <a:latin typeface="Tahoma" pitchFamily="34" charset="0"/>
                        </a:rPr>
                        <a:t>13.33-10</a:t>
                      </a:r>
                    </a:p>
                  </a:txBody>
                  <a:tcPr marL="92075" marR="92075" marT="46031" marB="460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353952">
                <a:tc>
                  <a:txBody>
                    <a:bodyPr/>
                    <a:lstStyle/>
                    <a:p>
                      <a:pPr marL="0" marR="0" lvl="0" indent="0" algn="l" defTabSz="914400" rtl="0" eaLnBrk="0" fontAlgn="base" latinLnBrk="0" hangingPunct="0">
                        <a:lnSpc>
                          <a:spcPct val="100000"/>
                        </a:lnSpc>
                        <a:spcBef>
                          <a:spcPct val="20000"/>
                        </a:spcBef>
                        <a:spcAft>
                          <a:spcPct val="0"/>
                        </a:spcAft>
                        <a:buClr>
                          <a:srgbClr val="003366"/>
                        </a:buClr>
                        <a:buSzTx/>
                        <a:buFont typeface="Wingdings" pitchFamily="2" charset="2"/>
                        <a:buNone/>
                        <a:tabLst/>
                      </a:pPr>
                      <a:r>
                        <a:rPr kumimoji="1" lang="en-US" sz="1600" b="0" i="0" u="none" strike="noStrike" cap="none" normalizeH="0" baseline="0" smtClean="0">
                          <a:ln>
                            <a:noFill/>
                          </a:ln>
                          <a:solidFill>
                            <a:srgbClr val="003366"/>
                          </a:solidFill>
                          <a:effectLst/>
                          <a:latin typeface="Tahoma" pitchFamily="34" charset="0"/>
                        </a:rPr>
                        <a:t>8-6</a:t>
                      </a:r>
                    </a:p>
                  </a:txBody>
                  <a:tcPr marL="92075" marR="92075" marT="46031" marB="460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66"/>
                        </a:buClr>
                        <a:buSzTx/>
                        <a:buFont typeface="Wingdings" pitchFamily="2" charset="2"/>
                        <a:buNone/>
                        <a:tabLst/>
                      </a:pPr>
                      <a:r>
                        <a:rPr kumimoji="1" lang="en-US" sz="1600" b="0" i="0" u="none" strike="noStrike" cap="none" normalizeH="0" baseline="0" dirty="0" smtClean="0">
                          <a:ln>
                            <a:noFill/>
                          </a:ln>
                          <a:solidFill>
                            <a:srgbClr val="003366"/>
                          </a:solidFill>
                          <a:effectLst/>
                          <a:latin typeface="Tahoma" pitchFamily="34" charset="0"/>
                        </a:rPr>
                        <a:t>16-12</a:t>
                      </a:r>
                    </a:p>
                  </a:txBody>
                  <a:tcPr marL="92075" marR="92075" marT="46031" marB="460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353952">
                <a:tc>
                  <a:txBody>
                    <a:bodyPr/>
                    <a:lstStyle/>
                    <a:p>
                      <a:pPr marL="0" marR="0" lvl="0" indent="0" algn="l" defTabSz="914400" rtl="0" eaLnBrk="0" fontAlgn="base" latinLnBrk="0" hangingPunct="0">
                        <a:lnSpc>
                          <a:spcPct val="100000"/>
                        </a:lnSpc>
                        <a:spcBef>
                          <a:spcPct val="20000"/>
                        </a:spcBef>
                        <a:spcAft>
                          <a:spcPct val="0"/>
                        </a:spcAft>
                        <a:buClr>
                          <a:srgbClr val="003366"/>
                        </a:buClr>
                        <a:buSzTx/>
                        <a:buFont typeface="Wingdings" pitchFamily="2" charset="2"/>
                        <a:buNone/>
                        <a:tabLst/>
                      </a:pPr>
                      <a:r>
                        <a:rPr kumimoji="1" lang="en-US" sz="1600" b="0" i="0" u="none" strike="noStrike" cap="none" normalizeH="0" baseline="0" smtClean="0">
                          <a:ln>
                            <a:noFill/>
                          </a:ln>
                          <a:solidFill>
                            <a:srgbClr val="003366"/>
                          </a:solidFill>
                          <a:effectLst/>
                          <a:latin typeface="Tahoma" pitchFamily="34" charset="0"/>
                        </a:rPr>
                        <a:t>10 (Upper)</a:t>
                      </a:r>
                    </a:p>
                  </a:txBody>
                  <a:tcPr marL="92075" marR="92075" marT="46031" marB="460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66"/>
                        </a:buClr>
                        <a:buSzTx/>
                        <a:buFont typeface="Wingdings" pitchFamily="2" charset="2"/>
                        <a:buNone/>
                        <a:tabLst/>
                      </a:pPr>
                      <a:r>
                        <a:rPr kumimoji="1" lang="en-US" sz="1600" b="0" i="0" u="none" strike="noStrike" cap="none" normalizeH="0" baseline="0" smtClean="0">
                          <a:ln>
                            <a:noFill/>
                          </a:ln>
                          <a:solidFill>
                            <a:srgbClr val="003366"/>
                          </a:solidFill>
                          <a:effectLst/>
                          <a:latin typeface="Tahoma" pitchFamily="34" charset="0"/>
                        </a:rPr>
                        <a:t>18 (Upper)</a:t>
                      </a:r>
                    </a:p>
                  </a:txBody>
                  <a:tcPr marL="92075" marR="92075" marT="46031" marB="460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353952">
                <a:tc>
                  <a:txBody>
                    <a:bodyPr/>
                    <a:lstStyle/>
                    <a:p>
                      <a:pPr marL="0" marR="0" lvl="0" indent="0" algn="l" defTabSz="914400" rtl="0" eaLnBrk="0" fontAlgn="base" latinLnBrk="0" hangingPunct="0">
                        <a:lnSpc>
                          <a:spcPct val="100000"/>
                        </a:lnSpc>
                        <a:spcBef>
                          <a:spcPct val="20000"/>
                        </a:spcBef>
                        <a:spcAft>
                          <a:spcPct val="0"/>
                        </a:spcAft>
                        <a:buClr>
                          <a:srgbClr val="003366"/>
                        </a:buClr>
                        <a:buSzTx/>
                        <a:buFont typeface="Wingdings" pitchFamily="2" charset="2"/>
                        <a:buNone/>
                        <a:tabLst/>
                      </a:pPr>
                      <a:r>
                        <a:rPr kumimoji="1" lang="en-US" sz="1600" b="0" i="0" u="none" strike="noStrike" cap="none" normalizeH="0" baseline="0" smtClean="0">
                          <a:ln>
                            <a:noFill/>
                          </a:ln>
                          <a:solidFill>
                            <a:srgbClr val="003366"/>
                          </a:solidFill>
                          <a:effectLst/>
                          <a:latin typeface="Tahoma" pitchFamily="34" charset="0"/>
                        </a:rPr>
                        <a:t>10.67-8</a:t>
                      </a:r>
                    </a:p>
                  </a:txBody>
                  <a:tcPr marL="92075" marR="92075" marT="46031" marB="460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66"/>
                        </a:buClr>
                        <a:buSzTx/>
                        <a:buFont typeface="Wingdings" pitchFamily="2" charset="2"/>
                        <a:buNone/>
                        <a:tabLst/>
                      </a:pPr>
                      <a:r>
                        <a:rPr kumimoji="1" lang="en-US" sz="1600" b="0" i="0" u="none" strike="noStrike" cap="none" normalizeH="0" baseline="0" dirty="0" smtClean="0">
                          <a:ln>
                            <a:noFill/>
                          </a:ln>
                          <a:solidFill>
                            <a:srgbClr val="003366"/>
                          </a:solidFill>
                          <a:effectLst/>
                          <a:latin typeface="Tahoma" pitchFamily="34" charset="0"/>
                        </a:rPr>
                        <a:t>20-15</a:t>
                      </a:r>
                    </a:p>
                  </a:txBody>
                  <a:tcPr marL="92075" marR="92075" marT="46031" marB="460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64538" name="Group 188"/>
          <p:cNvGrpSpPr>
            <a:grpSpLocks/>
          </p:cNvGrpSpPr>
          <p:nvPr/>
        </p:nvGrpSpPr>
        <p:grpSpPr bwMode="auto">
          <a:xfrm>
            <a:off x="1916113" y="4313238"/>
            <a:ext cx="3900487" cy="1323975"/>
            <a:chOff x="1207" y="2717"/>
            <a:chExt cx="2457" cy="834"/>
          </a:xfrm>
        </p:grpSpPr>
        <p:pic>
          <p:nvPicPr>
            <p:cNvPr id="64539" name="Picture 17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8" y="2717"/>
              <a:ext cx="1481"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40" name="Line 180"/>
            <p:cNvSpPr>
              <a:spLocks noChangeShapeType="1"/>
            </p:cNvSpPr>
            <p:nvPr/>
          </p:nvSpPr>
          <p:spPr bwMode="auto">
            <a:xfrm>
              <a:off x="1380" y="2750"/>
              <a:ext cx="0" cy="754"/>
            </a:xfrm>
            <a:prstGeom prst="line">
              <a:avLst/>
            </a:prstGeom>
            <a:noFill/>
            <a:ln w="9525">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4541" name="Line 181"/>
            <p:cNvSpPr>
              <a:spLocks noChangeShapeType="1"/>
            </p:cNvSpPr>
            <p:nvPr/>
          </p:nvSpPr>
          <p:spPr bwMode="auto">
            <a:xfrm flipH="1">
              <a:off x="1356" y="2750"/>
              <a:ext cx="482"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4542" name="Line 182"/>
            <p:cNvSpPr>
              <a:spLocks noChangeShapeType="1"/>
            </p:cNvSpPr>
            <p:nvPr/>
          </p:nvSpPr>
          <p:spPr bwMode="auto">
            <a:xfrm flipH="1">
              <a:off x="1356" y="3506"/>
              <a:ext cx="184"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4543" name="Text Box 183"/>
            <p:cNvSpPr txBox="1">
              <a:spLocks noChangeArrowheads="1"/>
            </p:cNvSpPr>
            <p:nvPr/>
          </p:nvSpPr>
          <p:spPr bwMode="auto">
            <a:xfrm>
              <a:off x="1207" y="3014"/>
              <a:ext cx="22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spcBef>
                  <a:spcPct val="50000"/>
                </a:spcBef>
                <a:buClr>
                  <a:srgbClr val="FF9933"/>
                </a:buClr>
                <a:buFontTx/>
                <a:buNone/>
              </a:pPr>
              <a:r>
                <a:rPr lang="en-US" altLang="en-US" sz="1600" b="0" i="1">
                  <a:solidFill>
                    <a:schemeClr val="tx1"/>
                  </a:solidFill>
                </a:rPr>
                <a:t>h</a:t>
              </a:r>
            </a:p>
          </p:txBody>
        </p:sp>
        <p:sp>
          <p:nvSpPr>
            <p:cNvPr id="64544" name="Line 184"/>
            <p:cNvSpPr>
              <a:spLocks noChangeShapeType="1"/>
            </p:cNvSpPr>
            <p:nvPr/>
          </p:nvSpPr>
          <p:spPr bwMode="auto">
            <a:xfrm>
              <a:off x="3194" y="2922"/>
              <a:ext cx="0" cy="582"/>
            </a:xfrm>
            <a:prstGeom prst="line">
              <a:avLst/>
            </a:prstGeom>
            <a:noFill/>
            <a:ln w="9525">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4545" name="Line 185"/>
            <p:cNvSpPr>
              <a:spLocks noChangeShapeType="1"/>
            </p:cNvSpPr>
            <p:nvPr/>
          </p:nvSpPr>
          <p:spPr bwMode="auto">
            <a:xfrm flipH="1">
              <a:off x="2822" y="2923"/>
              <a:ext cx="39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4546" name="Line 186"/>
            <p:cNvSpPr>
              <a:spLocks noChangeShapeType="1"/>
            </p:cNvSpPr>
            <p:nvPr/>
          </p:nvSpPr>
          <p:spPr bwMode="auto">
            <a:xfrm flipH="1">
              <a:off x="2987" y="3506"/>
              <a:ext cx="223"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4547" name="Text Box 187"/>
            <p:cNvSpPr txBox="1">
              <a:spLocks noChangeArrowheads="1"/>
            </p:cNvSpPr>
            <p:nvPr/>
          </p:nvSpPr>
          <p:spPr bwMode="auto">
            <a:xfrm>
              <a:off x="3200" y="3086"/>
              <a:ext cx="4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spcBef>
                  <a:spcPct val="50000"/>
                </a:spcBef>
                <a:buClr>
                  <a:srgbClr val="FF9933"/>
                </a:buClr>
                <a:buFontTx/>
                <a:buNone/>
              </a:pPr>
              <a:r>
                <a:rPr lang="en-US" altLang="en-US" sz="1600" b="0">
                  <a:solidFill>
                    <a:schemeClr val="tx1"/>
                  </a:solidFill>
                </a:rPr>
                <a:t>0.75</a:t>
              </a:r>
              <a:r>
                <a:rPr lang="en-US" altLang="en-US" sz="1600" b="0" i="1">
                  <a:solidFill>
                    <a:schemeClr val="tx1"/>
                  </a:solidFill>
                </a:rPr>
                <a:t>h</a:t>
              </a: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smtClean="0"/>
              <a:t>Sign Components</a:t>
            </a:r>
          </a:p>
        </p:txBody>
      </p:sp>
      <p:sp>
        <p:nvSpPr>
          <p:cNvPr id="66563" name="Rectangle 3"/>
          <p:cNvSpPr>
            <a:spLocks noGrp="1" noChangeArrowheads="1"/>
          </p:cNvSpPr>
          <p:nvPr>
            <p:ph type="body" idx="1"/>
          </p:nvPr>
        </p:nvSpPr>
        <p:spPr>
          <a:xfrm>
            <a:off x="1149350" y="1787236"/>
            <a:ext cx="7994650" cy="4819939"/>
          </a:xfrm>
        </p:spPr>
        <p:txBody>
          <a:bodyPr/>
          <a:lstStyle/>
          <a:p>
            <a:r>
              <a:rPr lang="en-US" altLang="en-US" dirty="0" smtClean="0"/>
              <a:t>Fonts </a:t>
            </a:r>
            <a:r>
              <a:rPr lang="en-US" altLang="en-US" dirty="0" smtClean="0">
                <a:sym typeface="Wingdings" panose="05000000000000000000" pitchFamily="2" charset="2"/>
              </a:rPr>
              <a:t> </a:t>
            </a:r>
            <a:r>
              <a:rPr lang="en-US" altLang="en-US" dirty="0" smtClean="0"/>
              <a:t>Spacing between letters</a:t>
            </a:r>
          </a:p>
          <a:p>
            <a:pPr lvl="1"/>
            <a:r>
              <a:rPr lang="en-US" altLang="en-US" dirty="0" smtClean="0"/>
              <a:t>As a guide to choice of alphabets, tests have shown that, for any given legend, better legibility can be obtained by using a relatively wide spacing between letters than by using wider and taller letters with a cramped space. </a:t>
            </a:r>
          </a:p>
          <a:p>
            <a:pPr lvl="1"/>
            <a:r>
              <a:rPr lang="en-US" altLang="en-US" dirty="0" smtClean="0"/>
              <a:t>See Appendix 5.1 for spacing charts. </a:t>
            </a:r>
          </a:p>
          <a:p>
            <a:pPr lvl="2"/>
            <a:r>
              <a:rPr lang="en-US" altLang="en-US" sz="2800" dirty="0" smtClean="0"/>
              <a:t>Major advantage of software!</a:t>
            </a:r>
          </a:p>
          <a:p>
            <a:pPr lvl="1"/>
            <a:endParaRPr lang="en-US" altLang="en-US" b="1"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smtClean="0"/>
              <a:t>Sign Components</a:t>
            </a:r>
          </a:p>
        </p:txBody>
      </p:sp>
      <p:sp>
        <p:nvSpPr>
          <p:cNvPr id="68611" name="Rectangle 3"/>
          <p:cNvSpPr>
            <a:spLocks noGrp="1" noChangeArrowheads="1"/>
          </p:cNvSpPr>
          <p:nvPr>
            <p:ph type="body" idx="1"/>
          </p:nvPr>
        </p:nvSpPr>
        <p:spPr>
          <a:xfrm>
            <a:off x="1149350" y="1776845"/>
            <a:ext cx="7994650" cy="4830330"/>
          </a:xfrm>
        </p:spPr>
        <p:txBody>
          <a:bodyPr/>
          <a:lstStyle/>
          <a:p>
            <a:r>
              <a:rPr lang="en-US" altLang="en-US" dirty="0" smtClean="0"/>
              <a:t>Fonts </a:t>
            </a:r>
            <a:r>
              <a:rPr lang="en-US" altLang="en-US" dirty="0" smtClean="0">
                <a:sym typeface="Wingdings" panose="05000000000000000000" pitchFamily="2" charset="2"/>
              </a:rPr>
              <a:t> </a:t>
            </a:r>
            <a:r>
              <a:rPr lang="en-US" altLang="en-US" dirty="0" smtClean="0"/>
              <a:t>Spacing between letters</a:t>
            </a:r>
          </a:p>
          <a:p>
            <a:endParaRPr lang="en-US" altLang="en-US" dirty="0" smtClean="0"/>
          </a:p>
          <a:p>
            <a:pPr lvl="1"/>
            <a:r>
              <a:rPr lang="en-US" altLang="en-US" sz="2000" dirty="0" smtClean="0"/>
              <a:t>Font: E Mod</a:t>
            </a:r>
          </a:p>
          <a:p>
            <a:pPr lvl="1"/>
            <a:r>
              <a:rPr lang="en-US" altLang="en-US" sz="2000" dirty="0" smtClean="0"/>
              <a:t>Size: 10</a:t>
            </a:r>
          </a:p>
          <a:p>
            <a:pPr lvl="1"/>
            <a:r>
              <a:rPr lang="en-US" altLang="en-US" sz="2000" dirty="0" smtClean="0"/>
              <a:t>Spacing: Normal</a:t>
            </a:r>
          </a:p>
          <a:p>
            <a:pPr lvl="1"/>
            <a:endParaRPr lang="en-US" altLang="en-US" sz="2000" dirty="0" smtClean="0"/>
          </a:p>
          <a:p>
            <a:pPr lvl="1"/>
            <a:endParaRPr lang="en-US" altLang="en-US" sz="2000" dirty="0" smtClean="0"/>
          </a:p>
          <a:p>
            <a:pPr lvl="1"/>
            <a:r>
              <a:rPr lang="en-US" altLang="en-US" sz="2000" dirty="0" smtClean="0"/>
              <a:t>Font: E Mod</a:t>
            </a:r>
          </a:p>
          <a:p>
            <a:pPr lvl="1"/>
            <a:r>
              <a:rPr lang="en-US" altLang="en-US" sz="2000" dirty="0" smtClean="0"/>
              <a:t>Size: </a:t>
            </a:r>
            <a:r>
              <a:rPr lang="en-US" altLang="en-US" sz="2000" b="1" dirty="0" smtClean="0"/>
              <a:t>13.3</a:t>
            </a:r>
          </a:p>
          <a:p>
            <a:pPr lvl="1"/>
            <a:r>
              <a:rPr lang="en-US" altLang="en-US" sz="2000" dirty="0" smtClean="0"/>
              <a:t>Spacing: </a:t>
            </a:r>
            <a:r>
              <a:rPr lang="en-US" altLang="en-US" sz="2000" b="1" dirty="0" smtClean="0"/>
              <a:t>-80%</a:t>
            </a:r>
          </a:p>
          <a:p>
            <a:pPr lvl="1">
              <a:buFontTx/>
              <a:buNone/>
            </a:pPr>
            <a:r>
              <a:rPr lang="en-US" altLang="en-US" sz="2000" dirty="0" smtClean="0"/>
              <a:t>					</a:t>
            </a:r>
          </a:p>
          <a:p>
            <a:pPr lvl="1">
              <a:buFontTx/>
              <a:buNone/>
            </a:pPr>
            <a:r>
              <a:rPr lang="en-US" altLang="en-US" sz="2000" dirty="0" smtClean="0"/>
              <a:t>			 	           </a:t>
            </a:r>
            <a:r>
              <a:rPr lang="en-US" altLang="en-US" sz="1800" dirty="0" smtClean="0">
                <a:sym typeface="Wingdings" panose="05000000000000000000" pitchFamily="2" charset="2"/>
              </a:rPr>
              <a:t> word width approx. same </a:t>
            </a:r>
            <a:endParaRPr lang="en-US" altLang="en-US" sz="1800" dirty="0" smtClean="0"/>
          </a:p>
        </p:txBody>
      </p:sp>
      <p:pic>
        <p:nvPicPr>
          <p:cNvPr id="686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7650" y="2533650"/>
            <a:ext cx="4791075"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Line 5"/>
          <p:cNvSpPr>
            <a:spLocks noChangeShapeType="1"/>
          </p:cNvSpPr>
          <p:nvPr/>
        </p:nvSpPr>
        <p:spPr bwMode="auto">
          <a:xfrm>
            <a:off x="8143875" y="3095625"/>
            <a:ext cx="0" cy="322897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8614" name="Line 6"/>
          <p:cNvSpPr>
            <a:spLocks noChangeShapeType="1"/>
          </p:cNvSpPr>
          <p:nvPr/>
        </p:nvSpPr>
        <p:spPr bwMode="auto">
          <a:xfrm>
            <a:off x="4752975" y="3095625"/>
            <a:ext cx="0" cy="328612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grpSp>
        <p:nvGrpSpPr>
          <p:cNvPr id="2" name="Group 10"/>
          <p:cNvGrpSpPr>
            <a:grpSpLocks/>
          </p:cNvGrpSpPr>
          <p:nvPr/>
        </p:nvGrpSpPr>
        <p:grpSpPr bwMode="auto">
          <a:xfrm>
            <a:off x="5203825" y="4048125"/>
            <a:ext cx="2628900" cy="1865313"/>
            <a:chOff x="3278" y="2550"/>
            <a:chExt cx="1656" cy="1175"/>
          </a:xfrm>
        </p:grpSpPr>
        <p:sp>
          <p:nvSpPr>
            <p:cNvPr id="68616" name="Line 8"/>
            <p:cNvSpPr>
              <a:spLocks noChangeShapeType="1"/>
            </p:cNvSpPr>
            <p:nvPr/>
          </p:nvSpPr>
          <p:spPr bwMode="auto">
            <a:xfrm>
              <a:off x="3278" y="2550"/>
              <a:ext cx="1576" cy="1131"/>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8617" name="Line 9"/>
            <p:cNvSpPr>
              <a:spLocks noChangeShapeType="1"/>
            </p:cNvSpPr>
            <p:nvPr/>
          </p:nvSpPr>
          <p:spPr bwMode="auto">
            <a:xfrm flipV="1">
              <a:off x="3321" y="2557"/>
              <a:ext cx="1613" cy="1168"/>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smtClean="0"/>
              <a:t>Sign Components</a:t>
            </a:r>
          </a:p>
        </p:txBody>
      </p:sp>
      <p:sp>
        <p:nvSpPr>
          <p:cNvPr id="70659" name="Rectangle 3"/>
          <p:cNvSpPr>
            <a:spLocks noGrp="1" noChangeArrowheads="1"/>
          </p:cNvSpPr>
          <p:nvPr>
            <p:ph type="body" idx="1"/>
          </p:nvPr>
        </p:nvSpPr>
        <p:spPr>
          <a:xfrm>
            <a:off x="1149350" y="1776845"/>
            <a:ext cx="7994650" cy="4830330"/>
          </a:xfrm>
        </p:spPr>
        <p:txBody>
          <a:bodyPr/>
          <a:lstStyle/>
          <a:p>
            <a:r>
              <a:rPr lang="en-US" altLang="en-US" dirty="0" smtClean="0"/>
              <a:t>Fonts </a:t>
            </a:r>
            <a:r>
              <a:rPr lang="en-US" altLang="en-US" dirty="0" smtClean="0">
                <a:sym typeface="Wingdings" panose="05000000000000000000" pitchFamily="2" charset="2"/>
              </a:rPr>
              <a:t> </a:t>
            </a:r>
            <a:r>
              <a:rPr lang="en-US" altLang="en-US" dirty="0" smtClean="0"/>
              <a:t>Spacing between letters</a:t>
            </a:r>
          </a:p>
          <a:p>
            <a:pPr lvl="1"/>
            <a:r>
              <a:rPr lang="en-US" altLang="en-US" dirty="0" smtClean="0"/>
              <a:t>See Appendix 5.1 for spacing charts. </a:t>
            </a:r>
          </a:p>
          <a:p>
            <a:pPr lvl="2"/>
            <a:r>
              <a:rPr lang="en-US" altLang="en-US" dirty="0" smtClean="0"/>
              <a:t>Width of Letters and Numerals (for each size)</a:t>
            </a:r>
          </a:p>
          <a:p>
            <a:pPr lvl="2"/>
            <a:r>
              <a:rPr lang="en-US" altLang="en-US" dirty="0" smtClean="0"/>
              <a:t>Width of Space between Letters and Numerals</a:t>
            </a:r>
          </a:p>
          <a:p>
            <a:pPr lvl="2"/>
            <a:r>
              <a:rPr lang="en-US" altLang="en-US" dirty="0" smtClean="0"/>
              <a:t>Width of Stroke</a:t>
            </a:r>
          </a:p>
          <a:p>
            <a:pPr lvl="2"/>
            <a:r>
              <a:rPr lang="en-US" altLang="en-US" dirty="0" smtClean="0"/>
              <a:t>Repeated for lower-case letters</a:t>
            </a:r>
          </a:p>
          <a:p>
            <a:pPr lvl="1"/>
            <a:r>
              <a:rPr lang="en-US" altLang="en-US" sz="3200" dirty="0" smtClean="0"/>
              <a:t>Major advantage of software!</a:t>
            </a:r>
          </a:p>
          <a:p>
            <a:endParaRPr lang="en-US" alt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1149350" y="1730829"/>
            <a:ext cx="7994650" cy="4876346"/>
          </a:xfrm>
        </p:spPr>
        <p:txBody>
          <a:bodyPr/>
          <a:lstStyle/>
          <a:p>
            <a:r>
              <a:rPr lang="en-US" dirty="0" smtClean="0"/>
              <a:t>Find the spacing for the word “EXIT”</a:t>
            </a:r>
            <a:endParaRPr lang="en-US" dirty="0"/>
          </a:p>
        </p:txBody>
      </p:sp>
      <p:pic>
        <p:nvPicPr>
          <p:cNvPr id="4" name="Picture 3"/>
          <p:cNvPicPr>
            <a:picLocks noChangeAspect="1"/>
          </p:cNvPicPr>
          <p:nvPr/>
        </p:nvPicPr>
        <p:blipFill>
          <a:blip r:embed="rId2"/>
          <a:stretch>
            <a:fillRect/>
          </a:stretch>
        </p:blipFill>
        <p:spPr>
          <a:xfrm>
            <a:off x="2373994" y="3199890"/>
            <a:ext cx="4896756" cy="2787764"/>
          </a:xfrm>
          <a:prstGeom prst="rect">
            <a:avLst/>
          </a:prstGeom>
        </p:spPr>
      </p:pic>
    </p:spTree>
    <p:extLst>
      <p:ext uri="{BB962C8B-B14F-4D97-AF65-F5344CB8AC3E}">
        <p14:creationId xmlns:p14="http://schemas.microsoft.com/office/powerpoint/2010/main" val="18782363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471741" y="1871882"/>
            <a:ext cx="4637314" cy="1832091"/>
          </a:xfrm>
          <a:prstGeom prst="rect">
            <a:avLst/>
          </a:prstGeom>
        </p:spPr>
      </p:pic>
      <p:pic>
        <p:nvPicPr>
          <p:cNvPr id="3" name="Picture 2"/>
          <p:cNvPicPr>
            <a:picLocks noChangeAspect="1"/>
          </p:cNvPicPr>
          <p:nvPr/>
        </p:nvPicPr>
        <p:blipFill>
          <a:blip r:embed="rId3"/>
          <a:stretch>
            <a:fillRect/>
          </a:stretch>
        </p:blipFill>
        <p:spPr>
          <a:xfrm>
            <a:off x="958586" y="1842514"/>
            <a:ext cx="3132154" cy="4867582"/>
          </a:xfrm>
          <a:prstGeom prst="rect">
            <a:avLst/>
          </a:prstGeom>
        </p:spPr>
      </p:pic>
      <p:sp>
        <p:nvSpPr>
          <p:cNvPr id="2" name="Title 1"/>
          <p:cNvSpPr>
            <a:spLocks noGrp="1"/>
          </p:cNvSpPr>
          <p:nvPr>
            <p:ph type="title"/>
          </p:nvPr>
        </p:nvSpPr>
        <p:spPr/>
        <p:txBody>
          <a:bodyPr/>
          <a:lstStyle/>
          <a:p>
            <a:r>
              <a:rPr lang="en-US" dirty="0" smtClean="0"/>
              <a:t>Example</a:t>
            </a:r>
            <a:endParaRPr lang="en-US" dirty="0"/>
          </a:p>
        </p:txBody>
      </p:sp>
      <p:cxnSp>
        <p:nvCxnSpPr>
          <p:cNvPr id="7" name="Straight Arrow Connector 6"/>
          <p:cNvCxnSpPr/>
          <p:nvPr/>
        </p:nvCxnSpPr>
        <p:spPr bwMode="auto">
          <a:xfrm>
            <a:off x="2507468" y="1303164"/>
            <a:ext cx="0" cy="544286"/>
          </a:xfrm>
          <a:prstGeom prst="straightConnector1">
            <a:avLst/>
          </a:prstGeom>
          <a:noFill/>
          <a:ln w="76200" cap="flat" cmpd="sng" algn="ctr">
            <a:solidFill>
              <a:srgbClr val="FF0000"/>
            </a:solidFill>
            <a:prstDash val="solid"/>
            <a:round/>
            <a:headEnd type="none" w="med" len="med"/>
            <a:tailEnd type="triangle"/>
          </a:ln>
          <a:effectLst/>
        </p:spPr>
      </p:cxnSp>
      <p:cxnSp>
        <p:nvCxnSpPr>
          <p:cNvPr id="9" name="Straight Arrow Connector 8"/>
          <p:cNvCxnSpPr/>
          <p:nvPr/>
        </p:nvCxnSpPr>
        <p:spPr bwMode="auto">
          <a:xfrm rot="5400000">
            <a:off x="3296082" y="3314376"/>
            <a:ext cx="0" cy="544286"/>
          </a:xfrm>
          <a:prstGeom prst="straightConnector1">
            <a:avLst/>
          </a:prstGeom>
          <a:noFill/>
          <a:ln w="76200" cap="flat" cmpd="sng" algn="ctr">
            <a:solidFill>
              <a:srgbClr val="FF0000"/>
            </a:solidFill>
            <a:prstDash val="solid"/>
            <a:round/>
            <a:headEnd type="none" w="med" len="med"/>
            <a:tailEnd type="triangle"/>
          </a:ln>
          <a:effectLst/>
        </p:spPr>
      </p:cxnSp>
      <p:cxnSp>
        <p:nvCxnSpPr>
          <p:cNvPr id="10" name="Straight Arrow Connector 9"/>
          <p:cNvCxnSpPr/>
          <p:nvPr/>
        </p:nvCxnSpPr>
        <p:spPr bwMode="auto">
          <a:xfrm rot="5400000">
            <a:off x="2524662" y="5992263"/>
            <a:ext cx="0" cy="544286"/>
          </a:xfrm>
          <a:prstGeom prst="straightConnector1">
            <a:avLst/>
          </a:prstGeom>
          <a:noFill/>
          <a:ln w="76200" cap="flat" cmpd="sng" algn="ctr">
            <a:solidFill>
              <a:srgbClr val="FF0000"/>
            </a:solidFill>
            <a:prstDash val="solid"/>
            <a:round/>
            <a:headEnd type="none" w="med" len="med"/>
            <a:tailEnd type="triangle"/>
          </a:ln>
          <a:effectLst/>
        </p:spPr>
      </p:cxnSp>
      <p:cxnSp>
        <p:nvCxnSpPr>
          <p:cNvPr id="11" name="Straight Arrow Connector 10"/>
          <p:cNvCxnSpPr/>
          <p:nvPr/>
        </p:nvCxnSpPr>
        <p:spPr bwMode="auto">
          <a:xfrm rot="5400000">
            <a:off x="4030868" y="3870171"/>
            <a:ext cx="0" cy="544286"/>
          </a:xfrm>
          <a:prstGeom prst="straightConnector1">
            <a:avLst/>
          </a:prstGeom>
          <a:noFill/>
          <a:ln w="76200" cap="flat" cmpd="sng" algn="ctr">
            <a:solidFill>
              <a:srgbClr val="FF0000"/>
            </a:solidFill>
            <a:prstDash val="solid"/>
            <a:round/>
            <a:headEnd type="none" w="med" len="med"/>
            <a:tailEnd type="triangle"/>
          </a:ln>
          <a:effectLst/>
        </p:spPr>
      </p:cxnSp>
      <p:cxnSp>
        <p:nvCxnSpPr>
          <p:cNvPr id="12" name="Straight Arrow Connector 11"/>
          <p:cNvCxnSpPr/>
          <p:nvPr/>
        </p:nvCxnSpPr>
        <p:spPr bwMode="auto">
          <a:xfrm rot="5400000">
            <a:off x="6082826" y="2770091"/>
            <a:ext cx="0" cy="544286"/>
          </a:xfrm>
          <a:prstGeom prst="straightConnector1">
            <a:avLst/>
          </a:prstGeom>
          <a:noFill/>
          <a:ln w="762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03372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nodeType="afterEffect">
                                  <p:stCondLst>
                                    <p:cond delay="50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5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nodeType="afterEffect">
                                  <p:stCondLst>
                                    <p:cond delay="5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1+#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 name="Picture 3"/>
          <p:cNvPicPr>
            <a:picLocks noChangeAspect="1"/>
          </p:cNvPicPr>
          <p:nvPr/>
        </p:nvPicPr>
        <p:blipFill>
          <a:blip r:embed="rId2"/>
          <a:stretch>
            <a:fillRect/>
          </a:stretch>
        </p:blipFill>
        <p:spPr>
          <a:xfrm>
            <a:off x="2373994" y="3199890"/>
            <a:ext cx="4896756" cy="2787764"/>
          </a:xfrm>
          <a:prstGeom prst="rect">
            <a:avLst/>
          </a:prstGeom>
        </p:spPr>
      </p:pic>
      <p:pic>
        <p:nvPicPr>
          <p:cNvPr id="5" name="Picture 4"/>
          <p:cNvPicPr>
            <a:picLocks noChangeAspect="1"/>
          </p:cNvPicPr>
          <p:nvPr/>
        </p:nvPicPr>
        <p:blipFill>
          <a:blip r:embed="rId3"/>
          <a:stretch>
            <a:fillRect/>
          </a:stretch>
        </p:blipFill>
        <p:spPr>
          <a:xfrm>
            <a:off x="2213337" y="402772"/>
            <a:ext cx="5853976" cy="6338554"/>
          </a:xfrm>
          <a:prstGeom prst="rect">
            <a:avLst/>
          </a:prstGeom>
        </p:spPr>
      </p:pic>
      <p:cxnSp>
        <p:nvCxnSpPr>
          <p:cNvPr id="7" name="Straight Arrow Connector 6"/>
          <p:cNvCxnSpPr/>
          <p:nvPr/>
        </p:nvCxnSpPr>
        <p:spPr bwMode="auto">
          <a:xfrm>
            <a:off x="3657600" y="699514"/>
            <a:ext cx="0" cy="544286"/>
          </a:xfrm>
          <a:prstGeom prst="straightConnector1">
            <a:avLst/>
          </a:prstGeom>
          <a:noFill/>
          <a:ln w="76200" cap="flat" cmpd="sng" algn="ctr">
            <a:solidFill>
              <a:srgbClr val="FF0000"/>
            </a:solidFill>
            <a:prstDash val="solid"/>
            <a:round/>
            <a:headEnd type="none" w="med" len="med"/>
            <a:tailEnd type="triangle"/>
          </a:ln>
          <a:effectLst/>
        </p:spPr>
      </p:cxnSp>
      <p:cxnSp>
        <p:nvCxnSpPr>
          <p:cNvPr id="9" name="Straight Arrow Connector 8"/>
          <p:cNvCxnSpPr/>
          <p:nvPr/>
        </p:nvCxnSpPr>
        <p:spPr bwMode="auto">
          <a:xfrm rot="5400000">
            <a:off x="4221368" y="2421747"/>
            <a:ext cx="0" cy="544286"/>
          </a:xfrm>
          <a:prstGeom prst="straightConnector1">
            <a:avLst/>
          </a:prstGeom>
          <a:noFill/>
          <a:ln w="76200" cap="flat" cmpd="sng" algn="ctr">
            <a:solidFill>
              <a:srgbClr val="FF0000"/>
            </a:solidFill>
            <a:prstDash val="solid"/>
            <a:round/>
            <a:headEnd type="none" w="med" len="med"/>
            <a:tailEnd type="triangle"/>
          </a:ln>
          <a:effectLst/>
        </p:spPr>
      </p:cxnSp>
      <p:cxnSp>
        <p:nvCxnSpPr>
          <p:cNvPr id="10" name="Straight Arrow Connector 9"/>
          <p:cNvCxnSpPr/>
          <p:nvPr/>
        </p:nvCxnSpPr>
        <p:spPr bwMode="auto">
          <a:xfrm rot="5400000">
            <a:off x="4221368" y="5883405"/>
            <a:ext cx="0" cy="544286"/>
          </a:xfrm>
          <a:prstGeom prst="straightConnector1">
            <a:avLst/>
          </a:prstGeom>
          <a:noFill/>
          <a:ln w="76200" cap="flat" cmpd="sng" algn="ctr">
            <a:solidFill>
              <a:srgbClr val="FF0000"/>
            </a:solidFill>
            <a:prstDash val="solid"/>
            <a:round/>
            <a:headEnd type="none" w="med" len="med"/>
            <a:tailEnd type="triangle"/>
          </a:ln>
          <a:effectLst/>
        </p:spPr>
      </p:cxnSp>
      <p:cxnSp>
        <p:nvCxnSpPr>
          <p:cNvPr id="11" name="Straight Arrow Connector 10"/>
          <p:cNvCxnSpPr/>
          <p:nvPr/>
        </p:nvCxnSpPr>
        <p:spPr bwMode="auto">
          <a:xfrm rot="5400000">
            <a:off x="4221368" y="3151091"/>
            <a:ext cx="0" cy="544286"/>
          </a:xfrm>
          <a:prstGeom prst="straightConnector1">
            <a:avLst/>
          </a:prstGeom>
          <a:noFill/>
          <a:ln w="76200" cap="flat" cmpd="sng" algn="ctr">
            <a:solidFill>
              <a:srgbClr val="FF0000"/>
            </a:solidFill>
            <a:prstDash val="solid"/>
            <a:round/>
            <a:headEnd type="none" w="med" len="med"/>
            <a:tailEnd type="triangle"/>
          </a:ln>
          <a:effectLst/>
        </p:spPr>
      </p:cxnSp>
      <p:cxnSp>
        <p:nvCxnSpPr>
          <p:cNvPr id="12" name="Straight Arrow Connector 11"/>
          <p:cNvCxnSpPr/>
          <p:nvPr/>
        </p:nvCxnSpPr>
        <p:spPr bwMode="auto">
          <a:xfrm rot="5400000">
            <a:off x="4221368" y="5154062"/>
            <a:ext cx="0" cy="544286"/>
          </a:xfrm>
          <a:prstGeom prst="straightConnector1">
            <a:avLst/>
          </a:prstGeom>
          <a:noFill/>
          <a:ln w="762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50366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nodeType="afterEffect">
                                  <p:stCondLst>
                                    <p:cond delay="50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5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nodeType="afterEffect">
                                  <p:stCondLst>
                                    <p:cond delay="5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1+#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 name="Picture 3"/>
          <p:cNvPicPr>
            <a:picLocks noChangeAspect="1"/>
          </p:cNvPicPr>
          <p:nvPr/>
        </p:nvPicPr>
        <p:blipFill>
          <a:blip r:embed="rId2"/>
          <a:stretch>
            <a:fillRect/>
          </a:stretch>
        </p:blipFill>
        <p:spPr>
          <a:xfrm>
            <a:off x="1081018" y="2133600"/>
            <a:ext cx="7820467" cy="4452257"/>
          </a:xfrm>
          <a:prstGeom prst="rect">
            <a:avLst/>
          </a:prstGeom>
        </p:spPr>
      </p:pic>
      <p:pic>
        <p:nvPicPr>
          <p:cNvPr id="5" name="Picture 4"/>
          <p:cNvPicPr>
            <a:picLocks noChangeAspect="1"/>
          </p:cNvPicPr>
          <p:nvPr/>
        </p:nvPicPr>
        <p:blipFill rotWithShape="1">
          <a:blip r:embed="rId3"/>
          <a:srcRect l="7109" t="7210"/>
          <a:stretch/>
        </p:blipFill>
        <p:spPr>
          <a:xfrm>
            <a:off x="1545772" y="5938833"/>
            <a:ext cx="1367392" cy="236057"/>
          </a:xfrm>
          <a:prstGeom prst="rect">
            <a:avLst/>
          </a:prstGeom>
        </p:spPr>
      </p:pic>
      <p:pic>
        <p:nvPicPr>
          <p:cNvPr id="6" name="Picture 5"/>
          <p:cNvPicPr>
            <a:picLocks noChangeAspect="1"/>
          </p:cNvPicPr>
          <p:nvPr/>
        </p:nvPicPr>
        <p:blipFill>
          <a:blip r:embed="rId4"/>
          <a:stretch>
            <a:fillRect/>
          </a:stretch>
        </p:blipFill>
        <p:spPr>
          <a:xfrm>
            <a:off x="3699616" y="5916941"/>
            <a:ext cx="1421280" cy="279840"/>
          </a:xfrm>
          <a:prstGeom prst="rect">
            <a:avLst/>
          </a:prstGeom>
        </p:spPr>
      </p:pic>
      <p:pic>
        <p:nvPicPr>
          <p:cNvPr id="7" name="Picture 6"/>
          <p:cNvPicPr>
            <a:picLocks noChangeAspect="1"/>
          </p:cNvPicPr>
          <p:nvPr/>
        </p:nvPicPr>
        <p:blipFill rotWithShape="1">
          <a:blip r:embed="rId5"/>
          <a:srcRect l="22712" t="2106" r="24140" b="87"/>
          <a:stretch/>
        </p:blipFill>
        <p:spPr>
          <a:xfrm>
            <a:off x="5704114" y="5926232"/>
            <a:ext cx="620486" cy="261258"/>
          </a:xfrm>
          <a:prstGeom prst="rect">
            <a:avLst/>
          </a:prstGeom>
        </p:spPr>
      </p:pic>
      <p:pic>
        <p:nvPicPr>
          <p:cNvPr id="8" name="Picture 7"/>
          <p:cNvPicPr>
            <a:picLocks noChangeAspect="1"/>
          </p:cNvPicPr>
          <p:nvPr/>
        </p:nvPicPr>
        <p:blipFill>
          <a:blip r:embed="rId6"/>
          <a:stretch>
            <a:fillRect/>
          </a:stretch>
        </p:blipFill>
        <p:spPr>
          <a:xfrm>
            <a:off x="7054682" y="5910581"/>
            <a:ext cx="1116720" cy="292560"/>
          </a:xfrm>
          <a:prstGeom prst="rect">
            <a:avLst/>
          </a:prstGeom>
        </p:spPr>
      </p:pic>
      <p:pic>
        <p:nvPicPr>
          <p:cNvPr id="10" name="Picture 9"/>
          <p:cNvPicPr>
            <a:picLocks noChangeAspect="1"/>
          </p:cNvPicPr>
          <p:nvPr/>
        </p:nvPicPr>
        <p:blipFill>
          <a:blip r:embed="rId7"/>
          <a:stretch>
            <a:fillRect/>
          </a:stretch>
        </p:blipFill>
        <p:spPr>
          <a:xfrm>
            <a:off x="2972040" y="5231262"/>
            <a:ext cx="609120" cy="292560"/>
          </a:xfrm>
          <a:prstGeom prst="rect">
            <a:avLst/>
          </a:prstGeom>
        </p:spPr>
      </p:pic>
      <p:pic>
        <p:nvPicPr>
          <p:cNvPr id="11" name="Picture 10"/>
          <p:cNvPicPr>
            <a:picLocks noChangeAspect="1"/>
          </p:cNvPicPr>
          <p:nvPr/>
        </p:nvPicPr>
        <p:blipFill>
          <a:blip r:embed="rId7"/>
          <a:stretch>
            <a:fillRect/>
          </a:stretch>
        </p:blipFill>
        <p:spPr>
          <a:xfrm>
            <a:off x="5236269" y="5231262"/>
            <a:ext cx="609120" cy="292560"/>
          </a:xfrm>
          <a:prstGeom prst="rect">
            <a:avLst/>
          </a:prstGeom>
        </p:spPr>
      </p:pic>
      <p:pic>
        <p:nvPicPr>
          <p:cNvPr id="12" name="Picture 11"/>
          <p:cNvPicPr>
            <a:picLocks noChangeAspect="1"/>
          </p:cNvPicPr>
          <p:nvPr/>
        </p:nvPicPr>
        <p:blipFill>
          <a:blip r:embed="rId7"/>
          <a:stretch>
            <a:fillRect/>
          </a:stretch>
        </p:blipFill>
        <p:spPr>
          <a:xfrm>
            <a:off x="6215982" y="5231262"/>
            <a:ext cx="609120" cy="292560"/>
          </a:xfrm>
          <a:prstGeom prst="rect">
            <a:avLst/>
          </a:prstGeom>
        </p:spPr>
      </p:pic>
      <p:sp>
        <p:nvSpPr>
          <p:cNvPr id="14" name="Rectangle 13"/>
          <p:cNvSpPr/>
          <p:nvPr/>
        </p:nvSpPr>
        <p:spPr>
          <a:xfrm>
            <a:off x="2980967" y="930894"/>
            <a:ext cx="1054196" cy="1569660"/>
          </a:xfrm>
          <a:prstGeom prst="rect">
            <a:avLst/>
          </a:prstGeom>
          <a:solidFill>
            <a:schemeClr val="bg1"/>
          </a:solidFill>
        </p:spPr>
        <p:txBody>
          <a:bodyPr wrap="square">
            <a:spAutoFit/>
          </a:bodyPr>
          <a:lstStyle/>
          <a:p>
            <a:pPr algn="ctr"/>
            <a:r>
              <a:rPr lang="en-US" dirty="0" smtClean="0">
                <a:solidFill>
                  <a:srgbClr val="000000"/>
                </a:solidFill>
                <a:latin typeface="Calibri" panose="020F0502020204030204" pitchFamily="34" charset="0"/>
              </a:rPr>
              <a:t>10.7</a:t>
            </a:r>
          </a:p>
          <a:p>
            <a:pPr algn="ctr"/>
            <a:r>
              <a:rPr lang="en-US" dirty="0" smtClean="0">
                <a:solidFill>
                  <a:srgbClr val="000000"/>
                </a:solidFill>
                <a:latin typeface="Calibri" panose="020F0502020204030204" pitchFamily="34" charset="0"/>
              </a:rPr>
              <a:t>+5.94</a:t>
            </a:r>
          </a:p>
          <a:p>
            <a:pPr algn="ctr"/>
            <a:r>
              <a:rPr lang="en-US" u="sng" dirty="0" smtClean="0">
                <a:solidFill>
                  <a:srgbClr val="000000"/>
                </a:solidFill>
                <a:latin typeface="Calibri" panose="020F0502020204030204" pitchFamily="34" charset="0"/>
              </a:rPr>
              <a:t>+2.06</a:t>
            </a:r>
          </a:p>
          <a:p>
            <a:pPr algn="ctr"/>
            <a:r>
              <a:rPr lang="en-US" dirty="0" smtClean="0">
                <a:solidFill>
                  <a:srgbClr val="000000"/>
                </a:solidFill>
                <a:latin typeface="Calibri" panose="020F0502020204030204" pitchFamily="34" charset="0"/>
              </a:rPr>
              <a:t>18.7</a:t>
            </a:r>
            <a:r>
              <a:rPr lang="en-US" dirty="0" smtClean="0"/>
              <a:t> </a:t>
            </a:r>
            <a:endParaRPr lang="en-US" dirty="0"/>
          </a:p>
        </p:txBody>
      </p:sp>
      <p:sp>
        <p:nvSpPr>
          <p:cNvPr id="15" name="Rectangle 14"/>
          <p:cNvSpPr/>
          <p:nvPr/>
        </p:nvSpPr>
        <p:spPr>
          <a:xfrm>
            <a:off x="1081018" y="1725976"/>
            <a:ext cx="791325" cy="461665"/>
          </a:xfrm>
          <a:prstGeom prst="rect">
            <a:avLst/>
          </a:prstGeom>
        </p:spPr>
        <p:txBody>
          <a:bodyPr wrap="square">
            <a:spAutoFit/>
          </a:bodyPr>
          <a:lstStyle/>
          <a:p>
            <a:r>
              <a:rPr lang="en-US" dirty="0">
                <a:solidFill>
                  <a:srgbClr val="000000"/>
                </a:solidFill>
                <a:latin typeface="Calibri" panose="020F0502020204030204" pitchFamily="34" charset="0"/>
              </a:rPr>
              <a:t>10.7</a:t>
            </a:r>
            <a:r>
              <a:rPr lang="en-US" dirty="0"/>
              <a:t> </a:t>
            </a:r>
          </a:p>
        </p:txBody>
      </p:sp>
      <p:sp>
        <p:nvSpPr>
          <p:cNvPr id="16" name="Rectangle 15"/>
          <p:cNvSpPr/>
          <p:nvPr/>
        </p:nvSpPr>
        <p:spPr>
          <a:xfrm>
            <a:off x="5299254" y="925680"/>
            <a:ext cx="881972" cy="1569660"/>
          </a:xfrm>
          <a:prstGeom prst="rect">
            <a:avLst/>
          </a:prstGeom>
          <a:solidFill>
            <a:schemeClr val="bg1"/>
          </a:solidFill>
        </p:spPr>
        <p:txBody>
          <a:bodyPr wrap="none">
            <a:spAutoFit/>
          </a:bodyPr>
          <a:lstStyle/>
          <a:p>
            <a:pPr algn="ctr"/>
            <a:r>
              <a:rPr lang="en-US" dirty="0" smtClean="0">
                <a:solidFill>
                  <a:srgbClr val="000000"/>
                </a:solidFill>
                <a:latin typeface="Calibri" panose="020F0502020204030204" pitchFamily="34" charset="0"/>
              </a:rPr>
              <a:t>18.7</a:t>
            </a:r>
          </a:p>
          <a:p>
            <a:pPr algn="ctr"/>
            <a:r>
              <a:rPr lang="en-US" dirty="0" smtClean="0">
                <a:solidFill>
                  <a:srgbClr val="000000"/>
                </a:solidFill>
                <a:latin typeface="Calibri" panose="020F0502020204030204" pitchFamily="34" charset="0"/>
              </a:rPr>
              <a:t>+6.94</a:t>
            </a:r>
          </a:p>
          <a:p>
            <a:pPr algn="ctr"/>
            <a:r>
              <a:rPr lang="en-US" u="sng" dirty="0" smtClean="0">
                <a:solidFill>
                  <a:srgbClr val="000000"/>
                </a:solidFill>
                <a:latin typeface="Calibri" panose="020F0502020204030204" pitchFamily="34" charset="0"/>
              </a:rPr>
              <a:t>+2.06</a:t>
            </a:r>
          </a:p>
          <a:p>
            <a:pPr algn="ctr"/>
            <a:r>
              <a:rPr lang="en-US" dirty="0" smtClean="0">
                <a:solidFill>
                  <a:srgbClr val="000000"/>
                </a:solidFill>
                <a:latin typeface="Calibri" panose="020F0502020204030204" pitchFamily="34" charset="0"/>
              </a:rPr>
              <a:t>27.7</a:t>
            </a:r>
            <a:endParaRPr lang="en-US" dirty="0"/>
          </a:p>
        </p:txBody>
      </p:sp>
      <p:sp>
        <p:nvSpPr>
          <p:cNvPr id="17" name="Rectangle 16"/>
          <p:cNvSpPr/>
          <p:nvPr/>
        </p:nvSpPr>
        <p:spPr>
          <a:xfrm>
            <a:off x="6333814" y="925680"/>
            <a:ext cx="881973" cy="1569660"/>
          </a:xfrm>
          <a:prstGeom prst="rect">
            <a:avLst/>
          </a:prstGeom>
          <a:solidFill>
            <a:schemeClr val="bg1"/>
          </a:solidFill>
        </p:spPr>
        <p:txBody>
          <a:bodyPr wrap="none">
            <a:spAutoFit/>
          </a:bodyPr>
          <a:lstStyle/>
          <a:p>
            <a:pPr algn="ctr"/>
            <a:r>
              <a:rPr lang="en-US" dirty="0" smtClean="0">
                <a:solidFill>
                  <a:srgbClr val="000000"/>
                </a:solidFill>
                <a:latin typeface="Calibri" panose="020F0502020204030204" pitchFamily="34" charset="0"/>
              </a:rPr>
              <a:t>27.7</a:t>
            </a:r>
          </a:p>
          <a:p>
            <a:pPr algn="ctr"/>
            <a:r>
              <a:rPr lang="en-US" dirty="0" smtClean="0">
                <a:solidFill>
                  <a:srgbClr val="000000"/>
                </a:solidFill>
                <a:latin typeface="Calibri" panose="020F0502020204030204" pitchFamily="34" charset="0"/>
              </a:rPr>
              <a:t>+1.60</a:t>
            </a:r>
          </a:p>
          <a:p>
            <a:pPr algn="ctr"/>
            <a:r>
              <a:rPr lang="en-US" u="sng" dirty="0" smtClean="0">
                <a:solidFill>
                  <a:srgbClr val="000000"/>
                </a:solidFill>
                <a:latin typeface="Calibri" panose="020F0502020204030204" pitchFamily="34" charset="0"/>
              </a:rPr>
              <a:t>+2.06</a:t>
            </a:r>
          </a:p>
          <a:p>
            <a:pPr algn="ctr"/>
            <a:r>
              <a:rPr lang="en-US" dirty="0" smtClean="0">
                <a:solidFill>
                  <a:srgbClr val="000000"/>
                </a:solidFill>
                <a:latin typeface="Calibri" panose="020F0502020204030204" pitchFamily="34" charset="0"/>
              </a:rPr>
              <a:t>31.4</a:t>
            </a:r>
            <a:endParaRPr lang="en-US" dirty="0"/>
          </a:p>
        </p:txBody>
      </p:sp>
    </p:spTree>
    <p:extLst>
      <p:ext uri="{BB962C8B-B14F-4D97-AF65-F5344CB8AC3E}">
        <p14:creationId xmlns:p14="http://schemas.microsoft.com/office/powerpoint/2010/main" val="248949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25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250"/>
                            </p:stCondLst>
                            <p:childTnLst>
                              <p:par>
                                <p:cTn id="17" presetID="53" presetClass="entr" presetSubtype="16" fill="hold" nodeType="afterEffect">
                                  <p:stCondLst>
                                    <p:cond delay="25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2000"/>
                            </p:stCondLst>
                            <p:childTnLst>
                              <p:par>
                                <p:cTn id="23" presetID="53" presetClass="entr" presetSubtype="16" fill="hold" nodeType="afterEffect">
                                  <p:stCondLst>
                                    <p:cond delay="25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750"/>
                            </p:stCondLst>
                            <p:childTnLst>
                              <p:par>
                                <p:cTn id="29" presetID="53" presetClass="entr" presetSubtype="16" fill="hold" nodeType="afterEffect">
                                  <p:stCondLst>
                                    <p:cond delay="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3750"/>
                            </p:stCondLst>
                            <p:childTnLst>
                              <p:par>
                                <p:cTn id="35" presetID="53" presetClass="entr" presetSubtype="16" fill="hold" nodeType="afterEffect">
                                  <p:stCondLst>
                                    <p:cond delay="50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4750"/>
                            </p:stCondLst>
                            <p:childTnLst>
                              <p:par>
                                <p:cTn id="41" presetID="53" presetClass="entr" presetSubtype="16" fill="hold" nodeType="afterEffect">
                                  <p:stCondLst>
                                    <p:cond delay="50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animEffect transition="in" filter="fade">
                                      <p:cBhvr>
                                        <p:cTn id="7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5"/>
          <p:cNvSpPr>
            <a:spLocks noGrp="1" noChangeArrowheads="1"/>
          </p:cNvSpPr>
          <p:nvPr>
            <p:ph type="title"/>
          </p:nvPr>
        </p:nvSpPr>
        <p:spPr>
          <a:noFill/>
        </p:spPr>
        <p:txBody>
          <a:bodyPr/>
          <a:lstStyle/>
          <a:p>
            <a:r>
              <a:rPr lang="en-US" altLang="en-US" smtClean="0"/>
              <a:t>Sign Components</a:t>
            </a:r>
          </a:p>
        </p:txBody>
      </p:sp>
      <p:sp>
        <p:nvSpPr>
          <p:cNvPr id="129027" name="Rectangle 3"/>
          <p:cNvSpPr>
            <a:spLocks noGrp="1" noChangeArrowheads="1"/>
          </p:cNvSpPr>
          <p:nvPr>
            <p:ph type="body" sz="half" idx="1"/>
          </p:nvPr>
        </p:nvSpPr>
        <p:spPr>
          <a:xfrm>
            <a:off x="1149350" y="1762993"/>
            <a:ext cx="7994650" cy="5334000"/>
          </a:xfrm>
          <a:noFill/>
        </p:spPr>
        <p:txBody>
          <a:bodyPr/>
          <a:lstStyle/>
          <a:p>
            <a:r>
              <a:rPr lang="en-US" altLang="en-US" dirty="0" smtClean="0"/>
              <a:t>Fonts </a:t>
            </a:r>
            <a:r>
              <a:rPr lang="en-US" altLang="en-US" dirty="0" smtClean="0">
                <a:sym typeface="Wingdings" panose="05000000000000000000" pitchFamily="2" charset="2"/>
              </a:rPr>
              <a:t> Text Base Line</a:t>
            </a:r>
            <a:endParaRPr lang="en-US" altLang="en-US" dirty="0" smtClean="0"/>
          </a:p>
          <a:p>
            <a:pPr lvl="1"/>
            <a:r>
              <a:rPr lang="en-US" altLang="en-US" sz="2400" dirty="0" smtClean="0"/>
              <a:t>With all fonts it should be noted that all characters rounded at the top, bottom, or both top and bottom, are slightly taller than the straight characters.  This becomes important when fabricating a sign to correctly position the text base line.</a:t>
            </a:r>
          </a:p>
        </p:txBody>
      </p:sp>
      <p:grpSp>
        <p:nvGrpSpPr>
          <p:cNvPr id="72708" name="Group 31"/>
          <p:cNvGrpSpPr>
            <a:grpSpLocks/>
          </p:cNvGrpSpPr>
          <p:nvPr/>
        </p:nvGrpSpPr>
        <p:grpSpPr bwMode="auto">
          <a:xfrm>
            <a:off x="1477963" y="4330992"/>
            <a:ext cx="7372350" cy="2308225"/>
            <a:chOff x="931" y="2486"/>
            <a:chExt cx="4644" cy="1454"/>
          </a:xfrm>
        </p:grpSpPr>
        <p:grpSp>
          <p:nvGrpSpPr>
            <p:cNvPr id="72709" name="Group 13"/>
            <p:cNvGrpSpPr>
              <a:grpSpLocks/>
            </p:cNvGrpSpPr>
            <p:nvPr/>
          </p:nvGrpSpPr>
          <p:grpSpPr bwMode="auto">
            <a:xfrm>
              <a:off x="931" y="2753"/>
              <a:ext cx="4644" cy="921"/>
              <a:chOff x="936" y="2513"/>
              <a:chExt cx="4644" cy="921"/>
            </a:xfrm>
          </p:grpSpPr>
          <p:pic>
            <p:nvPicPr>
              <p:cNvPr id="7272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 y="2513"/>
                <a:ext cx="4342"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23" name="Line 11"/>
              <p:cNvSpPr>
                <a:spLocks noChangeShapeType="1"/>
              </p:cNvSpPr>
              <p:nvPr/>
            </p:nvSpPr>
            <p:spPr bwMode="auto">
              <a:xfrm>
                <a:off x="936" y="2560"/>
                <a:ext cx="46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72724" name="Line 12"/>
              <p:cNvSpPr>
                <a:spLocks noChangeShapeType="1"/>
              </p:cNvSpPr>
              <p:nvPr/>
            </p:nvSpPr>
            <p:spPr bwMode="auto">
              <a:xfrm>
                <a:off x="936" y="3382"/>
                <a:ext cx="46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grpSp>
        <p:sp>
          <p:nvSpPr>
            <p:cNvPr id="72710" name="Oval 14"/>
            <p:cNvSpPr>
              <a:spLocks noChangeArrowheads="1"/>
            </p:cNvSpPr>
            <p:nvPr/>
          </p:nvSpPr>
          <p:spPr bwMode="auto">
            <a:xfrm>
              <a:off x="1997" y="3552"/>
              <a:ext cx="470" cy="15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buClr>
                  <a:srgbClr val="FF9933"/>
                </a:buClr>
                <a:buFontTx/>
                <a:buChar char="•"/>
              </a:pPr>
              <a:endParaRPr lang="en-US" altLang="en-US" sz="2400" b="0">
                <a:solidFill>
                  <a:schemeClr val="tx1"/>
                </a:solidFill>
                <a:latin typeface="Trebuchet MS" panose="020B0603020202020204" pitchFamily="34" charset="0"/>
              </a:endParaRPr>
            </a:p>
          </p:txBody>
        </p:sp>
        <p:sp>
          <p:nvSpPr>
            <p:cNvPr id="72711" name="Oval 15"/>
            <p:cNvSpPr>
              <a:spLocks noChangeArrowheads="1"/>
            </p:cNvSpPr>
            <p:nvPr/>
          </p:nvSpPr>
          <p:spPr bwMode="auto">
            <a:xfrm>
              <a:off x="3015" y="2698"/>
              <a:ext cx="470" cy="15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buClr>
                  <a:srgbClr val="FF9933"/>
                </a:buClr>
                <a:buFontTx/>
                <a:buChar char="•"/>
              </a:pPr>
              <a:endParaRPr lang="en-US" altLang="en-US" sz="2400" b="0">
                <a:solidFill>
                  <a:schemeClr val="tx1"/>
                </a:solidFill>
                <a:latin typeface="Trebuchet MS" panose="020B0603020202020204" pitchFamily="34" charset="0"/>
              </a:endParaRPr>
            </a:p>
          </p:txBody>
        </p:sp>
        <p:sp>
          <p:nvSpPr>
            <p:cNvPr id="72712" name="Line 16"/>
            <p:cNvSpPr>
              <a:spLocks noChangeShapeType="1"/>
            </p:cNvSpPr>
            <p:nvPr/>
          </p:nvSpPr>
          <p:spPr bwMode="auto">
            <a:xfrm>
              <a:off x="3851" y="2786"/>
              <a:ext cx="5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72713" name="Line 17"/>
            <p:cNvSpPr>
              <a:spLocks noChangeShapeType="1"/>
            </p:cNvSpPr>
            <p:nvPr/>
          </p:nvSpPr>
          <p:spPr bwMode="auto">
            <a:xfrm>
              <a:off x="3854" y="3635"/>
              <a:ext cx="5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72714" name="Line 18"/>
            <p:cNvSpPr>
              <a:spLocks noChangeShapeType="1"/>
            </p:cNvSpPr>
            <p:nvPr/>
          </p:nvSpPr>
          <p:spPr bwMode="auto">
            <a:xfrm flipH="1">
              <a:off x="4309" y="2617"/>
              <a:ext cx="119" cy="169"/>
            </a:xfrm>
            <a:prstGeom prst="line">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72715" name="Line 24"/>
            <p:cNvSpPr>
              <a:spLocks noChangeShapeType="1"/>
            </p:cNvSpPr>
            <p:nvPr/>
          </p:nvSpPr>
          <p:spPr bwMode="auto">
            <a:xfrm flipH="1">
              <a:off x="4441" y="2707"/>
              <a:ext cx="68" cy="97"/>
            </a:xfrm>
            <a:prstGeom prst="line">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72716" name="Text Box 25"/>
            <p:cNvSpPr txBox="1">
              <a:spLocks noChangeArrowheads="1"/>
            </p:cNvSpPr>
            <p:nvPr/>
          </p:nvSpPr>
          <p:spPr bwMode="auto">
            <a:xfrm>
              <a:off x="4382" y="2486"/>
              <a:ext cx="69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buClr>
                  <a:srgbClr val="FF9933"/>
                </a:buClr>
                <a:buFontTx/>
                <a:buNone/>
              </a:pPr>
              <a:r>
                <a:rPr lang="en-US" altLang="en-US" sz="1000" b="0">
                  <a:solidFill>
                    <a:schemeClr val="tx1"/>
                  </a:solidFill>
                </a:rPr>
                <a:t>Top of Letter</a:t>
              </a:r>
            </a:p>
          </p:txBody>
        </p:sp>
        <p:sp>
          <p:nvSpPr>
            <p:cNvPr id="72717" name="Text Box 26"/>
            <p:cNvSpPr txBox="1">
              <a:spLocks noChangeArrowheads="1"/>
            </p:cNvSpPr>
            <p:nvPr/>
          </p:nvSpPr>
          <p:spPr bwMode="auto">
            <a:xfrm>
              <a:off x="4472" y="2588"/>
              <a:ext cx="69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buClr>
                  <a:srgbClr val="FF9933"/>
                </a:buClr>
                <a:buFontTx/>
                <a:buNone/>
              </a:pPr>
              <a:r>
                <a:rPr lang="en-US" altLang="en-US" sz="1000" b="0">
                  <a:solidFill>
                    <a:schemeClr val="tx1"/>
                  </a:solidFill>
                </a:rPr>
                <a:t>Text Base Line</a:t>
              </a:r>
            </a:p>
          </p:txBody>
        </p:sp>
        <p:sp>
          <p:nvSpPr>
            <p:cNvPr id="72718" name="Line 27"/>
            <p:cNvSpPr>
              <a:spLocks noChangeShapeType="1"/>
            </p:cNvSpPr>
            <p:nvPr/>
          </p:nvSpPr>
          <p:spPr bwMode="auto">
            <a:xfrm rot="6600000" flipH="1">
              <a:off x="4325" y="3637"/>
              <a:ext cx="119" cy="169"/>
            </a:xfrm>
            <a:prstGeom prst="line">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72719" name="Line 28"/>
            <p:cNvSpPr>
              <a:spLocks noChangeShapeType="1"/>
            </p:cNvSpPr>
            <p:nvPr/>
          </p:nvSpPr>
          <p:spPr bwMode="auto">
            <a:xfrm rot="6600000" flipH="1">
              <a:off x="4451" y="3617"/>
              <a:ext cx="68" cy="97"/>
            </a:xfrm>
            <a:prstGeom prst="line">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72720" name="Text Box 29"/>
            <p:cNvSpPr txBox="1">
              <a:spLocks noChangeArrowheads="1"/>
            </p:cNvSpPr>
            <p:nvPr/>
          </p:nvSpPr>
          <p:spPr bwMode="auto">
            <a:xfrm>
              <a:off x="4390" y="3786"/>
              <a:ext cx="69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buClr>
                  <a:srgbClr val="FF9933"/>
                </a:buClr>
                <a:buFontTx/>
                <a:buNone/>
              </a:pPr>
              <a:r>
                <a:rPr lang="en-US" altLang="en-US" sz="1000" b="0">
                  <a:solidFill>
                    <a:schemeClr val="tx1"/>
                  </a:solidFill>
                </a:rPr>
                <a:t>Bottom of Letter</a:t>
              </a:r>
            </a:p>
          </p:txBody>
        </p:sp>
        <p:sp>
          <p:nvSpPr>
            <p:cNvPr id="72721" name="Text Box 30"/>
            <p:cNvSpPr txBox="1">
              <a:spLocks noChangeArrowheads="1"/>
            </p:cNvSpPr>
            <p:nvPr/>
          </p:nvSpPr>
          <p:spPr bwMode="auto">
            <a:xfrm>
              <a:off x="4466" y="3684"/>
              <a:ext cx="69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buClr>
                  <a:srgbClr val="FF9933"/>
                </a:buClr>
                <a:buFontTx/>
                <a:buNone/>
              </a:pPr>
              <a:r>
                <a:rPr lang="en-US" altLang="en-US" sz="1000" b="0">
                  <a:solidFill>
                    <a:schemeClr val="tx1"/>
                  </a:solidFill>
                </a:rPr>
                <a:t>Text Base Line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29027"/>
                                        </p:tgtEl>
                                        <p:attrNameLst>
                                          <p:attrName>style.visibility</p:attrName>
                                        </p:attrNameLst>
                                      </p:cBhvr>
                                      <p:to>
                                        <p:strVal val="visible"/>
                                      </p:to>
                                    </p:set>
                                    <p:anim calcmode="lin" valueType="num">
                                      <p:cBhvr>
                                        <p:cTn id="7" dur="500" fill="hold"/>
                                        <p:tgtEl>
                                          <p:spTgt spid="129027"/>
                                        </p:tgtEl>
                                        <p:attrNameLst>
                                          <p:attrName>ppt_x</p:attrName>
                                        </p:attrNameLst>
                                      </p:cBhvr>
                                      <p:tavLst>
                                        <p:tav tm="0">
                                          <p:val>
                                            <p:strVal val="#ppt_x-#ppt_w/2"/>
                                          </p:val>
                                        </p:tav>
                                        <p:tav tm="100000">
                                          <p:val>
                                            <p:strVal val="#ppt_x"/>
                                          </p:val>
                                        </p:tav>
                                      </p:tavLst>
                                    </p:anim>
                                    <p:anim calcmode="lin" valueType="num">
                                      <p:cBhvr>
                                        <p:cTn id="8" dur="500" fill="hold"/>
                                        <p:tgtEl>
                                          <p:spTgt spid="129027"/>
                                        </p:tgtEl>
                                        <p:attrNameLst>
                                          <p:attrName>ppt_y</p:attrName>
                                        </p:attrNameLst>
                                      </p:cBhvr>
                                      <p:tavLst>
                                        <p:tav tm="0">
                                          <p:val>
                                            <p:strVal val="#ppt_y"/>
                                          </p:val>
                                        </p:tav>
                                        <p:tav tm="100000">
                                          <p:val>
                                            <p:strVal val="#ppt_y"/>
                                          </p:val>
                                        </p:tav>
                                      </p:tavLst>
                                    </p:anim>
                                    <p:anim calcmode="lin" valueType="num">
                                      <p:cBhvr>
                                        <p:cTn id="9" dur="500" fill="hold"/>
                                        <p:tgtEl>
                                          <p:spTgt spid="129027"/>
                                        </p:tgtEl>
                                        <p:attrNameLst>
                                          <p:attrName>ppt_w</p:attrName>
                                        </p:attrNameLst>
                                      </p:cBhvr>
                                      <p:tavLst>
                                        <p:tav tm="0">
                                          <p:val>
                                            <p:fltVal val="0"/>
                                          </p:val>
                                        </p:tav>
                                        <p:tav tm="100000">
                                          <p:val>
                                            <p:strVal val="#ppt_w"/>
                                          </p:val>
                                        </p:tav>
                                      </p:tavLst>
                                    </p:anim>
                                    <p:anim calcmode="lin" valueType="num">
                                      <p:cBhvr>
                                        <p:cTn id="10" dur="500" fill="hold"/>
                                        <p:tgtEl>
                                          <p:spTgt spid="1290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smtClean="0"/>
              <a:t>Sign Components	</a:t>
            </a:r>
          </a:p>
        </p:txBody>
      </p:sp>
      <p:sp>
        <p:nvSpPr>
          <p:cNvPr id="74755" name="Rectangle 3"/>
          <p:cNvSpPr>
            <a:spLocks noGrp="1" noChangeArrowheads="1"/>
          </p:cNvSpPr>
          <p:nvPr>
            <p:ph type="body" idx="1"/>
          </p:nvPr>
        </p:nvSpPr>
        <p:spPr>
          <a:xfrm>
            <a:off x="1149350" y="1721429"/>
            <a:ext cx="7994650" cy="5083175"/>
          </a:xfrm>
        </p:spPr>
        <p:txBody>
          <a:bodyPr/>
          <a:lstStyle/>
          <a:p>
            <a:r>
              <a:rPr lang="en-US" altLang="en-US" dirty="0" smtClean="0"/>
              <a:t>Fonts </a:t>
            </a:r>
            <a:r>
              <a:rPr lang="en-US" altLang="en-US" dirty="0" smtClean="0">
                <a:sym typeface="Wingdings" panose="05000000000000000000" pitchFamily="2" charset="2"/>
              </a:rPr>
              <a:t> Size</a:t>
            </a:r>
          </a:p>
          <a:p>
            <a:pPr lvl="1"/>
            <a:r>
              <a:rPr lang="en-US" altLang="en-US" dirty="0" smtClean="0"/>
              <a:t>Font size is measured in terms of inches of letter height.</a:t>
            </a:r>
          </a:p>
          <a:p>
            <a:pPr lvl="1"/>
            <a:endParaRPr lang="en-US" altLang="en-US" dirty="0" smtClean="0"/>
          </a:p>
        </p:txBody>
      </p:sp>
      <p:pic>
        <p:nvPicPr>
          <p:cNvPr id="7475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0525" y="2839895"/>
            <a:ext cx="4513263"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a:xfrm>
            <a:off x="1500188" y="1766455"/>
            <a:ext cx="7600950" cy="4472420"/>
          </a:xfrm>
          <a:noFill/>
        </p:spPr>
        <p:txBody>
          <a:bodyPr/>
          <a:lstStyle/>
          <a:p>
            <a:pPr algn="just">
              <a:spcAft>
                <a:spcPts val="600"/>
              </a:spcAft>
            </a:pPr>
            <a:r>
              <a:rPr lang="en-US" altLang="en-US" dirty="0" smtClean="0"/>
              <a:t>Panel Size</a:t>
            </a:r>
          </a:p>
          <a:p>
            <a:pPr lvl="1">
              <a:spcAft>
                <a:spcPts val="600"/>
              </a:spcAft>
            </a:pPr>
            <a:r>
              <a:rPr lang="en-US" altLang="en-US" sz="2400" dirty="0" smtClean="0"/>
              <a:t>Panel size is typically determined as a function of the components and their required </a:t>
            </a:r>
            <a:r>
              <a:rPr lang="en-US" altLang="en-US" sz="2400" dirty="0" err="1" smtClean="0"/>
              <a:t>spacings</a:t>
            </a:r>
            <a:endParaRPr lang="en-US" altLang="en-US" sz="2400" dirty="0" smtClean="0"/>
          </a:p>
          <a:p>
            <a:pPr lvl="1">
              <a:spcAft>
                <a:spcPts val="600"/>
              </a:spcAft>
            </a:pPr>
            <a:r>
              <a:rPr lang="en-US" altLang="en-US" sz="2400" dirty="0" smtClean="0"/>
              <a:t>For retrofits, new signs may be limited by existing mounting configuration</a:t>
            </a:r>
          </a:p>
          <a:p>
            <a:pPr lvl="1" algn="just">
              <a:spcAft>
                <a:spcPts val="600"/>
              </a:spcAft>
            </a:pPr>
            <a:endParaRPr lang="en-US" altLang="en-US" sz="2400" dirty="0" smtClean="0"/>
          </a:p>
          <a:p>
            <a:pPr lvl="1" algn="just">
              <a:spcAft>
                <a:spcPts val="600"/>
              </a:spcAft>
            </a:pPr>
            <a:endParaRPr lang="en-US" altLang="en-US" sz="2400" dirty="0" smtClean="0"/>
          </a:p>
        </p:txBody>
      </p:sp>
      <p:sp>
        <p:nvSpPr>
          <p:cNvPr id="11267" name="Rectangle 6"/>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12643"/>
                                        </p:tgtEl>
                                        <p:attrNameLst>
                                          <p:attrName>style.visibility</p:attrName>
                                        </p:attrNameLst>
                                      </p:cBhvr>
                                      <p:to>
                                        <p:strVal val="visible"/>
                                      </p:to>
                                    </p:set>
                                    <p:anim calcmode="lin" valueType="num">
                                      <p:cBhvr>
                                        <p:cTn id="7" dur="500" fill="hold"/>
                                        <p:tgtEl>
                                          <p:spTgt spid="112643"/>
                                        </p:tgtEl>
                                        <p:attrNameLst>
                                          <p:attrName>ppt_x</p:attrName>
                                        </p:attrNameLst>
                                      </p:cBhvr>
                                      <p:tavLst>
                                        <p:tav tm="0">
                                          <p:val>
                                            <p:strVal val="#ppt_x-#ppt_w/2"/>
                                          </p:val>
                                        </p:tav>
                                        <p:tav tm="100000">
                                          <p:val>
                                            <p:strVal val="#ppt_x"/>
                                          </p:val>
                                        </p:tav>
                                      </p:tavLst>
                                    </p:anim>
                                    <p:anim calcmode="lin" valueType="num">
                                      <p:cBhvr>
                                        <p:cTn id="8" dur="500" fill="hold"/>
                                        <p:tgtEl>
                                          <p:spTgt spid="112643"/>
                                        </p:tgtEl>
                                        <p:attrNameLst>
                                          <p:attrName>ppt_y</p:attrName>
                                        </p:attrNameLst>
                                      </p:cBhvr>
                                      <p:tavLst>
                                        <p:tav tm="0">
                                          <p:val>
                                            <p:strVal val="#ppt_y"/>
                                          </p:val>
                                        </p:tav>
                                        <p:tav tm="100000">
                                          <p:val>
                                            <p:strVal val="#ppt_y"/>
                                          </p:val>
                                        </p:tav>
                                      </p:tavLst>
                                    </p:anim>
                                    <p:anim calcmode="lin" valueType="num">
                                      <p:cBhvr>
                                        <p:cTn id="9" dur="500" fill="hold"/>
                                        <p:tgtEl>
                                          <p:spTgt spid="112643"/>
                                        </p:tgtEl>
                                        <p:attrNameLst>
                                          <p:attrName>ppt_w</p:attrName>
                                        </p:attrNameLst>
                                      </p:cBhvr>
                                      <p:tavLst>
                                        <p:tav tm="0">
                                          <p:val>
                                            <p:fltVal val="0"/>
                                          </p:val>
                                        </p:tav>
                                        <p:tav tm="100000">
                                          <p:val>
                                            <p:strVal val="#ppt_w"/>
                                          </p:val>
                                        </p:tav>
                                      </p:tavLst>
                                    </p:anim>
                                    <p:anim calcmode="lin" valueType="num">
                                      <p:cBhvr>
                                        <p:cTn id="10" dur="500" fill="hold"/>
                                        <p:tgtEl>
                                          <p:spTgt spid="11264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5" name="Rectangle 3"/>
          <p:cNvSpPr>
            <a:spLocks noGrp="1" noChangeArrowheads="1"/>
          </p:cNvSpPr>
          <p:nvPr>
            <p:ph type="body" idx="1"/>
          </p:nvPr>
        </p:nvSpPr>
        <p:spPr>
          <a:xfrm>
            <a:off x="1333500" y="1836596"/>
            <a:ext cx="7600950" cy="4714875"/>
          </a:xfrm>
          <a:noFill/>
        </p:spPr>
        <p:txBody>
          <a:bodyPr/>
          <a:lstStyle/>
          <a:p>
            <a:r>
              <a:rPr lang="en-US" altLang="en-US" dirty="0" smtClean="0"/>
              <a:t>Fonts </a:t>
            </a:r>
            <a:r>
              <a:rPr lang="en-US" altLang="en-US" dirty="0" smtClean="0">
                <a:sym typeface="Wingdings" panose="05000000000000000000" pitchFamily="2" charset="2"/>
              </a:rPr>
              <a:t> </a:t>
            </a:r>
            <a:r>
              <a:rPr lang="en-US" altLang="en-US" dirty="0" smtClean="0"/>
              <a:t>Size</a:t>
            </a:r>
          </a:p>
          <a:p>
            <a:pPr lvl="1"/>
            <a:r>
              <a:rPr lang="en-US" altLang="en-US" dirty="0" smtClean="0"/>
              <a:t>Lettering sizes for specific signs are based on the characteristics of the roadway: facility type, speed, and number of lanes and desired mounting configuration.  </a:t>
            </a:r>
          </a:p>
          <a:p>
            <a:pPr lvl="1"/>
            <a:r>
              <a:rPr lang="en-US" altLang="en-US" dirty="0" smtClean="0"/>
              <a:t>To determine proper MnDOT font sizes, use the following tables from the course manual:</a:t>
            </a:r>
          </a:p>
          <a:p>
            <a:pPr lvl="2"/>
            <a:r>
              <a:rPr lang="en-US" altLang="en-US" b="1" dirty="0" smtClean="0"/>
              <a:t>Exhibit </a:t>
            </a:r>
            <a:r>
              <a:rPr lang="en-US" altLang="en-US" b="1" dirty="0" smtClean="0"/>
              <a:t>3-4</a:t>
            </a:r>
            <a:r>
              <a:rPr lang="en-US" altLang="en-US" dirty="0" smtClean="0"/>
              <a:t> </a:t>
            </a:r>
            <a:r>
              <a:rPr lang="en-US" altLang="en-US" dirty="0" smtClean="0"/>
              <a:t>– Non-freeways (Page 3-6)</a:t>
            </a:r>
          </a:p>
          <a:p>
            <a:pPr lvl="2"/>
            <a:r>
              <a:rPr lang="en-US" altLang="en-US" b="1" dirty="0" smtClean="0"/>
              <a:t>Exhibit </a:t>
            </a:r>
            <a:r>
              <a:rPr lang="en-US" altLang="en-US" b="1" dirty="0" smtClean="0"/>
              <a:t>3-5</a:t>
            </a:r>
            <a:r>
              <a:rPr lang="en-US" altLang="en-US" dirty="0" smtClean="0"/>
              <a:t> </a:t>
            </a:r>
            <a:r>
              <a:rPr lang="en-US" altLang="en-US" dirty="0" smtClean="0"/>
              <a:t>– Freeways (Page 3-8)</a:t>
            </a:r>
          </a:p>
        </p:txBody>
      </p:sp>
      <p:sp>
        <p:nvSpPr>
          <p:cNvPr id="76803" name="Rectangle 5"/>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31075"/>
                                        </p:tgtEl>
                                        <p:attrNameLst>
                                          <p:attrName>style.visibility</p:attrName>
                                        </p:attrNameLst>
                                      </p:cBhvr>
                                      <p:to>
                                        <p:strVal val="visible"/>
                                      </p:to>
                                    </p:set>
                                    <p:anim calcmode="lin" valueType="num">
                                      <p:cBhvr>
                                        <p:cTn id="7" dur="500" fill="hold"/>
                                        <p:tgtEl>
                                          <p:spTgt spid="131075"/>
                                        </p:tgtEl>
                                        <p:attrNameLst>
                                          <p:attrName>ppt_x</p:attrName>
                                        </p:attrNameLst>
                                      </p:cBhvr>
                                      <p:tavLst>
                                        <p:tav tm="0">
                                          <p:val>
                                            <p:strVal val="#ppt_x-#ppt_w/2"/>
                                          </p:val>
                                        </p:tav>
                                        <p:tav tm="100000">
                                          <p:val>
                                            <p:strVal val="#ppt_x"/>
                                          </p:val>
                                        </p:tav>
                                      </p:tavLst>
                                    </p:anim>
                                    <p:anim calcmode="lin" valueType="num">
                                      <p:cBhvr>
                                        <p:cTn id="8" dur="500" fill="hold"/>
                                        <p:tgtEl>
                                          <p:spTgt spid="131075"/>
                                        </p:tgtEl>
                                        <p:attrNameLst>
                                          <p:attrName>ppt_y</p:attrName>
                                        </p:attrNameLst>
                                      </p:cBhvr>
                                      <p:tavLst>
                                        <p:tav tm="0">
                                          <p:val>
                                            <p:strVal val="#ppt_y"/>
                                          </p:val>
                                        </p:tav>
                                        <p:tav tm="100000">
                                          <p:val>
                                            <p:strVal val="#ppt_y"/>
                                          </p:val>
                                        </p:tav>
                                      </p:tavLst>
                                    </p:anim>
                                    <p:anim calcmode="lin" valueType="num">
                                      <p:cBhvr>
                                        <p:cTn id="9" dur="500" fill="hold"/>
                                        <p:tgtEl>
                                          <p:spTgt spid="131075"/>
                                        </p:tgtEl>
                                        <p:attrNameLst>
                                          <p:attrName>ppt_w</p:attrName>
                                        </p:attrNameLst>
                                      </p:cBhvr>
                                      <p:tavLst>
                                        <p:tav tm="0">
                                          <p:val>
                                            <p:fltVal val="0"/>
                                          </p:val>
                                        </p:tav>
                                        <p:tav tm="100000">
                                          <p:val>
                                            <p:strVal val="#ppt_w"/>
                                          </p:val>
                                        </p:tav>
                                      </p:tavLst>
                                    </p:anim>
                                    <p:anim calcmode="lin" valueType="num">
                                      <p:cBhvr>
                                        <p:cTn id="10" dur="500" fill="hold"/>
                                        <p:tgtEl>
                                          <p:spTgt spid="1310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5" name="Rectangle 3"/>
          <p:cNvSpPr>
            <a:spLocks noGrp="1" noChangeArrowheads="1"/>
          </p:cNvSpPr>
          <p:nvPr>
            <p:ph type="body" idx="1"/>
          </p:nvPr>
        </p:nvSpPr>
        <p:spPr>
          <a:xfrm>
            <a:off x="1279525" y="1763486"/>
            <a:ext cx="7864475" cy="5334000"/>
          </a:xfrm>
          <a:noFill/>
        </p:spPr>
        <p:txBody>
          <a:bodyPr/>
          <a:lstStyle/>
          <a:p>
            <a:r>
              <a:rPr lang="en-US" altLang="en-US" dirty="0" smtClean="0"/>
              <a:t>Fonts </a:t>
            </a:r>
            <a:r>
              <a:rPr lang="en-US" altLang="en-US" dirty="0" smtClean="0">
                <a:sym typeface="Wingdings" panose="05000000000000000000" pitchFamily="2" charset="2"/>
              </a:rPr>
              <a:t> </a:t>
            </a:r>
            <a:r>
              <a:rPr lang="en-US" altLang="en-US" dirty="0" smtClean="0"/>
              <a:t>Size</a:t>
            </a:r>
          </a:p>
          <a:p>
            <a:pPr lvl="1"/>
            <a:r>
              <a:rPr lang="en-US" altLang="en-US" dirty="0" smtClean="0"/>
              <a:t>What size font should be used for a Distance sign on the following facility:</a:t>
            </a:r>
          </a:p>
          <a:p>
            <a:pPr lvl="2"/>
            <a:r>
              <a:rPr lang="en-US" altLang="en-US" dirty="0" smtClean="0"/>
              <a:t>Non-Freeway / Conventional Road</a:t>
            </a:r>
            <a:endParaRPr lang="en-US" altLang="en-US" dirty="0" smtClean="0"/>
          </a:p>
          <a:p>
            <a:pPr lvl="2"/>
            <a:r>
              <a:rPr lang="en-US" altLang="en-US" dirty="0" smtClean="0"/>
              <a:t>55 mph</a:t>
            </a:r>
          </a:p>
          <a:p>
            <a:pPr lvl="2"/>
            <a:r>
              <a:rPr lang="en-US" altLang="en-US" dirty="0" smtClean="0"/>
              <a:t>Multilane</a:t>
            </a:r>
            <a:endParaRPr lang="en-US" altLang="en-US" dirty="0" smtClean="0"/>
          </a:p>
          <a:p>
            <a:pPr lvl="2">
              <a:buFontTx/>
              <a:buNone/>
            </a:pPr>
            <a:endParaRPr lang="en-US" altLang="en-US" dirty="0" smtClean="0"/>
          </a:p>
        </p:txBody>
      </p:sp>
      <p:sp>
        <p:nvSpPr>
          <p:cNvPr id="78851" name="Rectangle 5"/>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36195"/>
                                        </p:tgtEl>
                                        <p:attrNameLst>
                                          <p:attrName>style.visibility</p:attrName>
                                        </p:attrNameLst>
                                      </p:cBhvr>
                                      <p:to>
                                        <p:strVal val="visible"/>
                                      </p:to>
                                    </p:set>
                                    <p:anim calcmode="lin" valueType="num">
                                      <p:cBhvr>
                                        <p:cTn id="7" dur="500" fill="hold"/>
                                        <p:tgtEl>
                                          <p:spTgt spid="136195"/>
                                        </p:tgtEl>
                                        <p:attrNameLst>
                                          <p:attrName>ppt_x</p:attrName>
                                        </p:attrNameLst>
                                      </p:cBhvr>
                                      <p:tavLst>
                                        <p:tav tm="0">
                                          <p:val>
                                            <p:strVal val="#ppt_x-#ppt_w/2"/>
                                          </p:val>
                                        </p:tav>
                                        <p:tav tm="100000">
                                          <p:val>
                                            <p:strVal val="#ppt_x"/>
                                          </p:val>
                                        </p:tav>
                                      </p:tavLst>
                                    </p:anim>
                                    <p:anim calcmode="lin" valueType="num">
                                      <p:cBhvr>
                                        <p:cTn id="8" dur="500" fill="hold"/>
                                        <p:tgtEl>
                                          <p:spTgt spid="136195"/>
                                        </p:tgtEl>
                                        <p:attrNameLst>
                                          <p:attrName>ppt_y</p:attrName>
                                        </p:attrNameLst>
                                      </p:cBhvr>
                                      <p:tavLst>
                                        <p:tav tm="0">
                                          <p:val>
                                            <p:strVal val="#ppt_y"/>
                                          </p:val>
                                        </p:tav>
                                        <p:tav tm="100000">
                                          <p:val>
                                            <p:strVal val="#ppt_y"/>
                                          </p:val>
                                        </p:tav>
                                      </p:tavLst>
                                    </p:anim>
                                    <p:anim calcmode="lin" valueType="num">
                                      <p:cBhvr>
                                        <p:cTn id="9" dur="500" fill="hold"/>
                                        <p:tgtEl>
                                          <p:spTgt spid="136195"/>
                                        </p:tgtEl>
                                        <p:attrNameLst>
                                          <p:attrName>ppt_w</p:attrName>
                                        </p:attrNameLst>
                                      </p:cBhvr>
                                      <p:tavLst>
                                        <p:tav tm="0">
                                          <p:val>
                                            <p:fltVal val="0"/>
                                          </p:val>
                                        </p:tav>
                                        <p:tav tm="100000">
                                          <p:val>
                                            <p:strVal val="#ppt_w"/>
                                          </p:val>
                                        </p:tav>
                                      </p:tavLst>
                                    </p:anim>
                                    <p:anim calcmode="lin" valueType="num">
                                      <p:cBhvr>
                                        <p:cTn id="10" dur="500" fill="hold"/>
                                        <p:tgtEl>
                                          <p:spTgt spid="1361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465" y="2027238"/>
            <a:ext cx="9090535" cy="4572000"/>
          </a:xfrm>
          <a:prstGeom prst="rect">
            <a:avLst/>
          </a:prstGeom>
        </p:spPr>
      </p:pic>
      <p:sp>
        <p:nvSpPr>
          <p:cNvPr id="80899" name="Rectangle 18"/>
          <p:cNvSpPr>
            <a:spLocks noChangeArrowheads="1"/>
          </p:cNvSpPr>
          <p:nvPr/>
        </p:nvSpPr>
        <p:spPr bwMode="auto">
          <a:xfrm>
            <a:off x="135164" y="4479924"/>
            <a:ext cx="8921749" cy="2119313"/>
          </a:xfrm>
          <a:prstGeom prst="rect">
            <a:avLst/>
          </a:prstGeom>
          <a:noFill/>
          <a:ln w="5715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buClr>
                <a:srgbClr val="FF9933"/>
              </a:buClr>
              <a:buFontTx/>
              <a:buChar char="•"/>
            </a:pPr>
            <a:endParaRPr lang="en-US" altLang="en-US" sz="2400" b="0">
              <a:solidFill>
                <a:schemeClr val="tx1"/>
              </a:solidFill>
              <a:latin typeface="Trebuchet MS" panose="020B0603020202020204" pitchFamily="34" charset="0"/>
            </a:endParaRPr>
          </a:p>
        </p:txBody>
      </p:sp>
      <p:sp>
        <p:nvSpPr>
          <p:cNvPr id="80900" name="Rectangle 19"/>
          <p:cNvSpPr>
            <a:spLocks noChangeArrowheads="1"/>
          </p:cNvSpPr>
          <p:nvPr/>
        </p:nvSpPr>
        <p:spPr bwMode="auto">
          <a:xfrm>
            <a:off x="5998028" y="3013073"/>
            <a:ext cx="1001485" cy="3586163"/>
          </a:xfrm>
          <a:prstGeom prst="rect">
            <a:avLst/>
          </a:prstGeom>
          <a:noFill/>
          <a:ln w="5715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buClr>
                <a:srgbClr val="FF9933"/>
              </a:buClr>
              <a:buFontTx/>
              <a:buChar char="•"/>
            </a:pPr>
            <a:endParaRPr lang="en-US" altLang="en-US" sz="2400" b="0">
              <a:solidFill>
                <a:schemeClr val="tx1"/>
              </a:solidFill>
              <a:latin typeface="Trebuchet MS" panose="020B0603020202020204" pitchFamily="34" charset="0"/>
            </a:endParaRPr>
          </a:p>
        </p:txBody>
      </p:sp>
      <p:sp>
        <p:nvSpPr>
          <p:cNvPr id="80901" name="Rectangle 20"/>
          <p:cNvSpPr>
            <a:spLocks noChangeArrowheads="1"/>
          </p:cNvSpPr>
          <p:nvPr/>
        </p:nvSpPr>
        <p:spPr bwMode="auto">
          <a:xfrm>
            <a:off x="5998028" y="4479922"/>
            <a:ext cx="1001486" cy="2119313"/>
          </a:xfrm>
          <a:prstGeom prst="rect">
            <a:avLst/>
          </a:prstGeom>
          <a:noFill/>
          <a:ln w="57150">
            <a:solidFill>
              <a:srgbClr val="FD5215"/>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buClr>
                <a:srgbClr val="FF9933"/>
              </a:buClr>
              <a:buFontTx/>
              <a:buChar char="•"/>
            </a:pPr>
            <a:endParaRPr lang="en-US" altLang="en-US" sz="2400" b="0">
              <a:solidFill>
                <a:schemeClr val="tx1"/>
              </a:solidFill>
              <a:latin typeface="Trebuchet MS" panose="020B0603020202020204" pitchFamily="34" charset="0"/>
            </a:endParaRPr>
          </a:p>
        </p:txBody>
      </p:sp>
      <p:sp>
        <p:nvSpPr>
          <p:cNvPr id="80902" name="Rectangle 21"/>
          <p:cNvSpPr>
            <a:spLocks noChangeArrowheads="1"/>
          </p:cNvSpPr>
          <p:nvPr/>
        </p:nvSpPr>
        <p:spPr bwMode="auto">
          <a:xfrm>
            <a:off x="53466" y="1961355"/>
            <a:ext cx="6946048" cy="332581"/>
          </a:xfrm>
          <a:prstGeom prst="rect">
            <a:avLst/>
          </a:prstGeom>
          <a:noFill/>
          <a:ln w="57150">
            <a:solidFill>
              <a:srgbClr val="66FF33"/>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buClr>
                <a:srgbClr val="FF9933"/>
              </a:buClr>
              <a:buFontTx/>
              <a:buChar char="•"/>
            </a:pPr>
            <a:endParaRPr lang="en-US" altLang="en-US" sz="2400" b="0">
              <a:solidFill>
                <a:schemeClr val="tx1"/>
              </a:solidFill>
              <a:latin typeface="Trebuchet MS" panose="020B0603020202020204" pitchFamily="34" charset="0"/>
            </a:endParaRPr>
          </a:p>
        </p:txBody>
      </p:sp>
      <p:sp>
        <p:nvSpPr>
          <p:cNvPr id="80903" name="Rectangle 24"/>
          <p:cNvSpPr>
            <a:spLocks noGrp="1" noChangeArrowheads="1"/>
          </p:cNvSpPr>
          <p:nvPr>
            <p:ph type="title"/>
          </p:nvPr>
        </p:nvSpPr>
        <p:spPr>
          <a:noFill/>
        </p:spPr>
        <p:txBody>
          <a:bodyPr/>
          <a:lstStyle/>
          <a:p>
            <a:r>
              <a:rPr lang="en-US" altLang="en-US" smtClean="0"/>
              <a:t>Sign Components</a:t>
            </a:r>
          </a:p>
        </p:txBody>
      </p:sp>
      <p:sp>
        <p:nvSpPr>
          <p:cNvPr id="9" name="Rectangle 21"/>
          <p:cNvSpPr>
            <a:spLocks noChangeArrowheads="1"/>
          </p:cNvSpPr>
          <p:nvPr/>
        </p:nvSpPr>
        <p:spPr bwMode="auto">
          <a:xfrm>
            <a:off x="3603171" y="2796721"/>
            <a:ext cx="3396342" cy="468994"/>
          </a:xfrm>
          <a:prstGeom prst="rect">
            <a:avLst/>
          </a:prstGeom>
          <a:noFill/>
          <a:ln w="57150">
            <a:solidFill>
              <a:srgbClr val="66FF33"/>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buClr>
                <a:srgbClr val="FF9933"/>
              </a:buClr>
              <a:buFontTx/>
              <a:buChar char="•"/>
            </a:pPr>
            <a:endParaRPr lang="en-US" altLang="en-US" sz="2400" b="0">
              <a:solidFill>
                <a:schemeClr val="tx1"/>
              </a:solidFill>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902"/>
                                        </p:tgtEl>
                                        <p:attrNameLst>
                                          <p:attrName>style.visibility</p:attrName>
                                        </p:attrNameLst>
                                      </p:cBhvr>
                                      <p:to>
                                        <p:strVal val="visible"/>
                                      </p:to>
                                    </p:set>
                                    <p:animEffect transition="in" filter="wipe(left)">
                                      <p:cBhvr>
                                        <p:cTn id="7" dur="500"/>
                                        <p:tgtEl>
                                          <p:spTgt spid="80902"/>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80899"/>
                                        </p:tgtEl>
                                        <p:attrNameLst>
                                          <p:attrName>style.visibility</p:attrName>
                                        </p:attrNameLst>
                                      </p:cBhvr>
                                      <p:to>
                                        <p:strVal val="visible"/>
                                      </p:to>
                                    </p:set>
                                    <p:animEffect transition="in" filter="wipe(left)">
                                      <p:cBhvr>
                                        <p:cTn id="11" dur="500"/>
                                        <p:tgtEl>
                                          <p:spTgt spid="80899"/>
                                        </p:tgtEl>
                                      </p:cBhvr>
                                    </p:animEffect>
                                  </p:childTnLst>
                                </p:cTn>
                              </p:par>
                            </p:childTnLst>
                          </p:cTn>
                        </p:par>
                        <p:par>
                          <p:cTn id="12" fill="hold">
                            <p:stCondLst>
                              <p:cond delay="1500"/>
                            </p:stCondLst>
                            <p:childTnLst>
                              <p:par>
                                <p:cTn id="13" presetID="22" presetClass="entr" presetSubtype="8" fill="hold" grpId="0"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2500"/>
                            </p:stCondLst>
                            <p:childTnLst>
                              <p:par>
                                <p:cTn id="17" presetID="22" presetClass="entr" presetSubtype="1" fill="hold" grpId="0" nodeType="afterEffect">
                                  <p:stCondLst>
                                    <p:cond delay="500"/>
                                  </p:stCondLst>
                                  <p:childTnLst>
                                    <p:set>
                                      <p:cBhvr>
                                        <p:cTn id="18" dur="1" fill="hold">
                                          <p:stCondLst>
                                            <p:cond delay="0"/>
                                          </p:stCondLst>
                                        </p:cTn>
                                        <p:tgtEl>
                                          <p:spTgt spid="80900"/>
                                        </p:tgtEl>
                                        <p:attrNameLst>
                                          <p:attrName>style.visibility</p:attrName>
                                        </p:attrNameLst>
                                      </p:cBhvr>
                                      <p:to>
                                        <p:strVal val="visible"/>
                                      </p:to>
                                    </p:set>
                                    <p:animEffect transition="in" filter="wipe(up)">
                                      <p:cBhvr>
                                        <p:cTn id="19" dur="500"/>
                                        <p:tgtEl>
                                          <p:spTgt spid="80900"/>
                                        </p:tgtEl>
                                      </p:cBhvr>
                                    </p:animEffect>
                                  </p:childTnLst>
                                </p:cTn>
                              </p:par>
                            </p:childTnLst>
                          </p:cTn>
                        </p:par>
                        <p:par>
                          <p:cTn id="20" fill="hold">
                            <p:stCondLst>
                              <p:cond delay="3500"/>
                            </p:stCondLst>
                            <p:childTnLst>
                              <p:par>
                                <p:cTn id="21" presetID="53" presetClass="entr" presetSubtype="16" fill="hold" grpId="0" nodeType="afterEffect">
                                  <p:stCondLst>
                                    <p:cond delay="500"/>
                                  </p:stCondLst>
                                  <p:childTnLst>
                                    <p:set>
                                      <p:cBhvr>
                                        <p:cTn id="22" dur="1" fill="hold">
                                          <p:stCondLst>
                                            <p:cond delay="0"/>
                                          </p:stCondLst>
                                        </p:cTn>
                                        <p:tgtEl>
                                          <p:spTgt spid="80901"/>
                                        </p:tgtEl>
                                        <p:attrNameLst>
                                          <p:attrName>style.visibility</p:attrName>
                                        </p:attrNameLst>
                                      </p:cBhvr>
                                      <p:to>
                                        <p:strVal val="visible"/>
                                      </p:to>
                                    </p:set>
                                    <p:anim calcmode="lin" valueType="num">
                                      <p:cBhvr>
                                        <p:cTn id="23" dur="500" fill="hold"/>
                                        <p:tgtEl>
                                          <p:spTgt spid="80901"/>
                                        </p:tgtEl>
                                        <p:attrNameLst>
                                          <p:attrName>ppt_w</p:attrName>
                                        </p:attrNameLst>
                                      </p:cBhvr>
                                      <p:tavLst>
                                        <p:tav tm="0">
                                          <p:val>
                                            <p:fltVal val="0"/>
                                          </p:val>
                                        </p:tav>
                                        <p:tav tm="100000">
                                          <p:val>
                                            <p:strVal val="#ppt_w"/>
                                          </p:val>
                                        </p:tav>
                                      </p:tavLst>
                                    </p:anim>
                                    <p:anim calcmode="lin" valueType="num">
                                      <p:cBhvr>
                                        <p:cTn id="24" dur="500" fill="hold"/>
                                        <p:tgtEl>
                                          <p:spTgt spid="80901"/>
                                        </p:tgtEl>
                                        <p:attrNameLst>
                                          <p:attrName>ppt_h</p:attrName>
                                        </p:attrNameLst>
                                      </p:cBhvr>
                                      <p:tavLst>
                                        <p:tav tm="0">
                                          <p:val>
                                            <p:fltVal val="0"/>
                                          </p:val>
                                        </p:tav>
                                        <p:tav tm="100000">
                                          <p:val>
                                            <p:strVal val="#ppt_h"/>
                                          </p:val>
                                        </p:tav>
                                      </p:tavLst>
                                    </p:anim>
                                    <p:animEffect transition="in" filter="fade">
                                      <p:cBhvr>
                                        <p:cTn id="25" dur="500"/>
                                        <p:tgtEl>
                                          <p:spTgt spid="80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animBg="1"/>
      <p:bldP spid="80900" grpId="0" animBg="1"/>
      <p:bldP spid="80901" grpId="0" animBg="1"/>
      <p:bldP spid="80902"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7"/>
          <p:cNvSpPr>
            <a:spLocks noGrp="1" noChangeArrowheads="1"/>
          </p:cNvSpPr>
          <p:nvPr>
            <p:ph type="title"/>
          </p:nvPr>
        </p:nvSpPr>
        <p:spPr>
          <a:noFill/>
        </p:spPr>
        <p:txBody>
          <a:bodyPr/>
          <a:lstStyle/>
          <a:p>
            <a:r>
              <a:rPr lang="en-US" altLang="en-US" smtClean="0"/>
              <a:t>Sign Components</a:t>
            </a:r>
          </a:p>
        </p:txBody>
      </p:sp>
      <p:sp>
        <p:nvSpPr>
          <p:cNvPr id="82947" name="Text Box 8"/>
          <p:cNvSpPr txBox="1">
            <a:spLocks noChangeArrowheads="1"/>
          </p:cNvSpPr>
          <p:nvPr/>
        </p:nvSpPr>
        <p:spPr bwMode="auto">
          <a:xfrm>
            <a:off x="920750" y="1588"/>
            <a:ext cx="2009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buClr>
                <a:srgbClr val="FF9933"/>
              </a:buClr>
              <a:buFontTx/>
              <a:buNone/>
            </a:pPr>
            <a:r>
              <a:rPr lang="en-US" altLang="en-US" sz="1400" b="0" dirty="0"/>
              <a:t>Exhibit </a:t>
            </a:r>
            <a:r>
              <a:rPr lang="en-US" altLang="en-US" sz="1400" b="0" dirty="0" smtClean="0"/>
              <a:t>3-4 </a:t>
            </a:r>
            <a:r>
              <a:rPr lang="en-US" altLang="en-US" sz="1400" b="0" dirty="0"/>
              <a:t>- Continued</a:t>
            </a:r>
          </a:p>
        </p:txBody>
      </p:sp>
      <p:pic>
        <p:nvPicPr>
          <p:cNvPr id="2" name="Picture 1"/>
          <p:cNvPicPr>
            <a:picLocks noChangeAspect="1"/>
          </p:cNvPicPr>
          <p:nvPr/>
        </p:nvPicPr>
        <p:blipFill>
          <a:blip r:embed="rId3">
            <a:lum bright="-20000" contrast="40000"/>
          </a:blip>
          <a:stretch>
            <a:fillRect/>
          </a:stretch>
        </p:blipFill>
        <p:spPr>
          <a:xfrm>
            <a:off x="2245648" y="313013"/>
            <a:ext cx="5486400" cy="847174"/>
          </a:xfrm>
          <a:prstGeom prst="rect">
            <a:avLst/>
          </a:prstGeom>
        </p:spPr>
      </p:pic>
      <p:pic>
        <p:nvPicPr>
          <p:cNvPr id="3" name="Picture 2"/>
          <p:cNvPicPr>
            <a:picLocks noChangeAspect="1"/>
          </p:cNvPicPr>
          <p:nvPr/>
        </p:nvPicPr>
        <p:blipFill>
          <a:blip r:embed="rId4">
            <a:lum bright="-20000" contrast="40000"/>
          </a:blip>
          <a:stretch>
            <a:fillRect/>
          </a:stretch>
        </p:blipFill>
        <p:spPr>
          <a:xfrm>
            <a:off x="2245648" y="1135944"/>
            <a:ext cx="5486400" cy="5722056"/>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3"/>
          <p:cNvSpPr>
            <a:spLocks noGrp="1" noChangeArrowheads="1"/>
          </p:cNvSpPr>
          <p:nvPr>
            <p:ph type="title"/>
          </p:nvPr>
        </p:nvSpPr>
        <p:spPr>
          <a:noFill/>
        </p:spPr>
        <p:txBody>
          <a:bodyPr/>
          <a:lstStyle/>
          <a:p>
            <a:r>
              <a:rPr lang="en-US" altLang="en-US" smtClean="0"/>
              <a:t>Sign Components</a:t>
            </a:r>
          </a:p>
        </p:txBody>
      </p:sp>
      <p:pic>
        <p:nvPicPr>
          <p:cNvPr id="2" name="Picture 1"/>
          <p:cNvPicPr>
            <a:picLocks noChangeAspect="1"/>
          </p:cNvPicPr>
          <p:nvPr/>
        </p:nvPicPr>
        <p:blipFill>
          <a:blip r:embed="rId3">
            <a:lum bright="-20000" contrast="40000"/>
          </a:blip>
          <a:stretch>
            <a:fillRect/>
          </a:stretch>
        </p:blipFill>
        <p:spPr>
          <a:xfrm>
            <a:off x="2305685" y="1187031"/>
            <a:ext cx="5669280" cy="5533792"/>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9" name="Rectangle 3"/>
          <p:cNvSpPr>
            <a:spLocks noGrp="1" noChangeArrowheads="1"/>
          </p:cNvSpPr>
          <p:nvPr>
            <p:ph type="body" sz="half" idx="1"/>
          </p:nvPr>
        </p:nvSpPr>
        <p:spPr>
          <a:xfrm>
            <a:off x="1449388" y="1774370"/>
            <a:ext cx="7694612" cy="5083629"/>
          </a:xfrm>
          <a:noFill/>
        </p:spPr>
        <p:txBody>
          <a:bodyPr/>
          <a:lstStyle/>
          <a:p>
            <a:r>
              <a:rPr lang="en-US" altLang="en-US" dirty="0" smtClean="0"/>
              <a:t>Abbreviations</a:t>
            </a:r>
          </a:p>
        </p:txBody>
      </p:sp>
      <p:sp>
        <p:nvSpPr>
          <p:cNvPr id="87043" name="Rectangle 12"/>
          <p:cNvSpPr>
            <a:spLocks noGrp="1" noChangeArrowheads="1"/>
          </p:cNvSpPr>
          <p:nvPr>
            <p:ph type="title"/>
          </p:nvPr>
        </p:nvSpPr>
        <p:spPr>
          <a:noFill/>
        </p:spPr>
        <p:txBody>
          <a:bodyPr/>
          <a:lstStyle/>
          <a:p>
            <a:r>
              <a:rPr lang="en-US" altLang="en-US" smtClean="0"/>
              <a:t>Sign Components</a:t>
            </a:r>
          </a:p>
        </p:txBody>
      </p:sp>
      <p:pic>
        <p:nvPicPr>
          <p:cNvPr id="2" name="Picture 1"/>
          <p:cNvPicPr>
            <a:picLocks noChangeAspect="1"/>
          </p:cNvPicPr>
          <p:nvPr/>
        </p:nvPicPr>
        <p:blipFill>
          <a:blip r:embed="rId3">
            <a:lum bright="-20000" contrast="40000"/>
          </a:blip>
          <a:stretch>
            <a:fillRect/>
          </a:stretch>
        </p:blipFill>
        <p:spPr>
          <a:xfrm>
            <a:off x="2648827" y="585916"/>
            <a:ext cx="5943600" cy="62720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86019"/>
                                        </p:tgtEl>
                                        <p:attrNameLst>
                                          <p:attrName>style.visibility</p:attrName>
                                        </p:attrNameLst>
                                      </p:cBhvr>
                                      <p:to>
                                        <p:strVal val="visible"/>
                                      </p:to>
                                    </p:set>
                                    <p:anim calcmode="lin" valueType="num">
                                      <p:cBhvr>
                                        <p:cTn id="7" dur="500" fill="hold"/>
                                        <p:tgtEl>
                                          <p:spTgt spid="86019"/>
                                        </p:tgtEl>
                                        <p:attrNameLst>
                                          <p:attrName>ppt_x</p:attrName>
                                        </p:attrNameLst>
                                      </p:cBhvr>
                                      <p:tavLst>
                                        <p:tav tm="0">
                                          <p:val>
                                            <p:strVal val="#ppt_x-#ppt_w/2"/>
                                          </p:val>
                                        </p:tav>
                                        <p:tav tm="100000">
                                          <p:val>
                                            <p:strVal val="#ppt_x"/>
                                          </p:val>
                                        </p:tav>
                                      </p:tavLst>
                                    </p:anim>
                                    <p:anim calcmode="lin" valueType="num">
                                      <p:cBhvr>
                                        <p:cTn id="8" dur="500" fill="hold"/>
                                        <p:tgtEl>
                                          <p:spTgt spid="86019"/>
                                        </p:tgtEl>
                                        <p:attrNameLst>
                                          <p:attrName>ppt_y</p:attrName>
                                        </p:attrNameLst>
                                      </p:cBhvr>
                                      <p:tavLst>
                                        <p:tav tm="0">
                                          <p:val>
                                            <p:strVal val="#ppt_y"/>
                                          </p:val>
                                        </p:tav>
                                        <p:tav tm="100000">
                                          <p:val>
                                            <p:strVal val="#ppt_y"/>
                                          </p:val>
                                        </p:tav>
                                      </p:tavLst>
                                    </p:anim>
                                    <p:anim calcmode="lin" valueType="num">
                                      <p:cBhvr>
                                        <p:cTn id="9" dur="500" fill="hold"/>
                                        <p:tgtEl>
                                          <p:spTgt spid="86019"/>
                                        </p:tgtEl>
                                        <p:attrNameLst>
                                          <p:attrName>ppt_w</p:attrName>
                                        </p:attrNameLst>
                                      </p:cBhvr>
                                      <p:tavLst>
                                        <p:tav tm="0">
                                          <p:val>
                                            <p:fltVal val="0"/>
                                          </p:val>
                                        </p:tav>
                                        <p:tav tm="100000">
                                          <p:val>
                                            <p:strVal val="#ppt_w"/>
                                          </p:val>
                                        </p:tav>
                                      </p:tavLst>
                                    </p:anim>
                                    <p:anim calcmode="lin" valueType="num">
                                      <p:cBhvr>
                                        <p:cTn id="10" dur="500" fill="hold"/>
                                        <p:tgtEl>
                                          <p:spTgt spid="860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3" name="Rectangle 12"/>
          <p:cNvSpPr>
            <a:spLocks noGrp="1" noChangeArrowheads="1"/>
          </p:cNvSpPr>
          <p:nvPr>
            <p:ph type="title"/>
          </p:nvPr>
        </p:nvSpPr>
        <p:spPr>
          <a:noFill/>
        </p:spPr>
        <p:txBody>
          <a:bodyPr/>
          <a:lstStyle/>
          <a:p>
            <a:r>
              <a:rPr lang="en-US" altLang="en-US" smtClean="0"/>
              <a:t>Sign Components</a:t>
            </a:r>
          </a:p>
        </p:txBody>
      </p:sp>
      <p:pic>
        <p:nvPicPr>
          <p:cNvPr id="3" name="Picture 2"/>
          <p:cNvPicPr>
            <a:picLocks noChangeAspect="1"/>
          </p:cNvPicPr>
          <p:nvPr/>
        </p:nvPicPr>
        <p:blipFill>
          <a:blip r:embed="rId3">
            <a:lum bright="-20000" contrast="40000"/>
          </a:blip>
          <a:stretch>
            <a:fillRect/>
          </a:stretch>
        </p:blipFill>
        <p:spPr>
          <a:xfrm>
            <a:off x="2423034" y="48714"/>
            <a:ext cx="5434581" cy="6809286"/>
          </a:xfrm>
          <a:prstGeom prst="rect">
            <a:avLst/>
          </a:prstGeom>
        </p:spPr>
      </p:pic>
    </p:spTree>
    <p:extLst>
      <p:ext uri="{BB962C8B-B14F-4D97-AF65-F5344CB8AC3E}">
        <p14:creationId xmlns:p14="http://schemas.microsoft.com/office/powerpoint/2010/main" val="33032525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3" name="Rectangle 12"/>
          <p:cNvSpPr>
            <a:spLocks noGrp="1" noChangeArrowheads="1"/>
          </p:cNvSpPr>
          <p:nvPr>
            <p:ph type="title"/>
          </p:nvPr>
        </p:nvSpPr>
        <p:spPr>
          <a:noFill/>
        </p:spPr>
        <p:txBody>
          <a:bodyPr/>
          <a:lstStyle/>
          <a:p>
            <a:r>
              <a:rPr lang="en-US" altLang="en-US" smtClean="0"/>
              <a:t>Sign Components</a:t>
            </a:r>
          </a:p>
        </p:txBody>
      </p:sp>
      <p:pic>
        <p:nvPicPr>
          <p:cNvPr id="2" name="Picture 1"/>
          <p:cNvPicPr>
            <a:picLocks noChangeAspect="1"/>
          </p:cNvPicPr>
          <p:nvPr/>
        </p:nvPicPr>
        <p:blipFill>
          <a:blip r:embed="rId3"/>
          <a:stretch>
            <a:fillRect/>
          </a:stretch>
        </p:blipFill>
        <p:spPr>
          <a:xfrm>
            <a:off x="1994485" y="1744559"/>
            <a:ext cx="6091201" cy="5113441"/>
          </a:xfrm>
          <a:prstGeom prst="rect">
            <a:avLst/>
          </a:prstGeom>
        </p:spPr>
      </p:pic>
    </p:spTree>
    <p:extLst>
      <p:ext uri="{BB962C8B-B14F-4D97-AF65-F5344CB8AC3E}">
        <p14:creationId xmlns:p14="http://schemas.microsoft.com/office/powerpoint/2010/main" val="34699248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1" name="Rectangle 3"/>
          <p:cNvSpPr>
            <a:spLocks noGrp="1" noChangeArrowheads="1"/>
          </p:cNvSpPr>
          <p:nvPr>
            <p:ph type="body" idx="1"/>
          </p:nvPr>
        </p:nvSpPr>
        <p:spPr>
          <a:xfrm>
            <a:off x="1314450" y="1741714"/>
            <a:ext cx="7829550" cy="5116286"/>
          </a:xfrm>
          <a:noFill/>
        </p:spPr>
        <p:txBody>
          <a:bodyPr/>
          <a:lstStyle/>
          <a:p>
            <a:r>
              <a:rPr lang="en-US" altLang="en-US" sz="3600" dirty="0" smtClean="0"/>
              <a:t>Horizontal Spacing</a:t>
            </a:r>
            <a:endParaRPr lang="en-US" altLang="en-US" dirty="0" smtClean="0"/>
          </a:p>
          <a:p>
            <a:pPr lvl="1"/>
            <a:r>
              <a:rPr lang="en-US" altLang="en-US" sz="2000" dirty="0" smtClean="0"/>
              <a:t>Horizontal spacing between objects is typically equal to the font size</a:t>
            </a:r>
          </a:p>
          <a:p>
            <a:pPr lvl="1"/>
            <a:r>
              <a:rPr lang="en-US" altLang="en-US" sz="2000" dirty="0" smtClean="0"/>
              <a:t>An exception is with city names such as La Crosse or Le Roy, where 60% of the font size is used between the two parts of the name</a:t>
            </a:r>
          </a:p>
          <a:p>
            <a:pPr lvl="1"/>
            <a:r>
              <a:rPr lang="en-US" altLang="en-US" sz="2000" dirty="0" smtClean="0"/>
              <a:t>This 60% spacing has been programmed into SignCAD®, so no special spacing need be created</a:t>
            </a:r>
            <a:endParaRPr lang="en-US" altLang="en-US" sz="1600" dirty="0" smtClean="0"/>
          </a:p>
        </p:txBody>
      </p:sp>
      <p:sp>
        <p:nvSpPr>
          <p:cNvPr id="89091" name="Rectangle 5"/>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06851"/>
                                        </p:tgtEl>
                                        <p:attrNameLst>
                                          <p:attrName>style.visibility</p:attrName>
                                        </p:attrNameLst>
                                      </p:cBhvr>
                                      <p:to>
                                        <p:strVal val="visible"/>
                                      </p:to>
                                    </p:set>
                                    <p:anim calcmode="lin" valueType="num">
                                      <p:cBhvr>
                                        <p:cTn id="7" dur="500" fill="hold"/>
                                        <p:tgtEl>
                                          <p:spTgt spid="206851"/>
                                        </p:tgtEl>
                                        <p:attrNameLst>
                                          <p:attrName>ppt_x</p:attrName>
                                        </p:attrNameLst>
                                      </p:cBhvr>
                                      <p:tavLst>
                                        <p:tav tm="0">
                                          <p:val>
                                            <p:strVal val="#ppt_x-#ppt_w/2"/>
                                          </p:val>
                                        </p:tav>
                                        <p:tav tm="100000">
                                          <p:val>
                                            <p:strVal val="#ppt_x"/>
                                          </p:val>
                                        </p:tav>
                                      </p:tavLst>
                                    </p:anim>
                                    <p:anim calcmode="lin" valueType="num">
                                      <p:cBhvr>
                                        <p:cTn id="8" dur="500" fill="hold"/>
                                        <p:tgtEl>
                                          <p:spTgt spid="206851"/>
                                        </p:tgtEl>
                                        <p:attrNameLst>
                                          <p:attrName>ppt_y</p:attrName>
                                        </p:attrNameLst>
                                      </p:cBhvr>
                                      <p:tavLst>
                                        <p:tav tm="0">
                                          <p:val>
                                            <p:strVal val="#ppt_y"/>
                                          </p:val>
                                        </p:tav>
                                        <p:tav tm="100000">
                                          <p:val>
                                            <p:strVal val="#ppt_y"/>
                                          </p:val>
                                        </p:tav>
                                      </p:tavLst>
                                    </p:anim>
                                    <p:anim calcmode="lin" valueType="num">
                                      <p:cBhvr>
                                        <p:cTn id="9" dur="500" fill="hold"/>
                                        <p:tgtEl>
                                          <p:spTgt spid="206851"/>
                                        </p:tgtEl>
                                        <p:attrNameLst>
                                          <p:attrName>ppt_w</p:attrName>
                                        </p:attrNameLst>
                                      </p:cBhvr>
                                      <p:tavLst>
                                        <p:tav tm="0">
                                          <p:val>
                                            <p:fltVal val="0"/>
                                          </p:val>
                                        </p:tav>
                                        <p:tav tm="100000">
                                          <p:val>
                                            <p:strVal val="#ppt_w"/>
                                          </p:val>
                                        </p:tav>
                                      </p:tavLst>
                                    </p:anim>
                                    <p:anim calcmode="lin" valueType="num">
                                      <p:cBhvr>
                                        <p:cTn id="10" dur="500" fill="hold"/>
                                        <p:tgtEl>
                                          <p:spTgt spid="2068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1" name="Rectangle 3"/>
          <p:cNvSpPr>
            <a:spLocks noGrp="1" noChangeArrowheads="1"/>
          </p:cNvSpPr>
          <p:nvPr>
            <p:ph type="body" idx="1"/>
          </p:nvPr>
        </p:nvSpPr>
        <p:spPr>
          <a:xfrm>
            <a:off x="1314450" y="1774370"/>
            <a:ext cx="7829550" cy="5083629"/>
          </a:xfrm>
          <a:noFill/>
        </p:spPr>
        <p:txBody>
          <a:bodyPr/>
          <a:lstStyle/>
          <a:p>
            <a:r>
              <a:rPr lang="en-US" altLang="en-US" sz="3600" dirty="0" smtClean="0"/>
              <a:t>Horizontal Spacing</a:t>
            </a:r>
            <a:endParaRPr lang="en-US" altLang="en-US" dirty="0" smtClean="0"/>
          </a:p>
          <a:p>
            <a:pPr lvl="1"/>
            <a:r>
              <a:rPr lang="en-US" altLang="en-US" sz="2000" dirty="0" smtClean="0"/>
              <a:t>Spacing between objects and borders is between ½ and ¾ of the font size</a:t>
            </a:r>
          </a:p>
          <a:p>
            <a:pPr lvl="2"/>
            <a:r>
              <a:rPr lang="en-US" altLang="en-US" sz="1600" dirty="0" smtClean="0"/>
              <a:t>Distance signs, where the spacing between objects and borders is 13” (constant value)</a:t>
            </a:r>
          </a:p>
          <a:p>
            <a:pPr lvl="1"/>
            <a:r>
              <a:rPr lang="en-US" altLang="en-US" sz="2000" dirty="0" smtClean="0"/>
              <a:t>When designing freeway distance signs, a minimum of 21” space is required between a destination and its corresponding mileage, while a minimum of 18” horizontal space is maintained between the longest destination line and the longest mileage</a:t>
            </a:r>
          </a:p>
        </p:txBody>
      </p:sp>
      <p:sp>
        <p:nvSpPr>
          <p:cNvPr id="91139" name="Rectangle 5"/>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06851"/>
                                        </p:tgtEl>
                                        <p:attrNameLst>
                                          <p:attrName>style.visibility</p:attrName>
                                        </p:attrNameLst>
                                      </p:cBhvr>
                                      <p:to>
                                        <p:strVal val="visible"/>
                                      </p:to>
                                    </p:set>
                                    <p:anim calcmode="lin" valueType="num">
                                      <p:cBhvr>
                                        <p:cTn id="7" dur="500" fill="hold"/>
                                        <p:tgtEl>
                                          <p:spTgt spid="206851"/>
                                        </p:tgtEl>
                                        <p:attrNameLst>
                                          <p:attrName>ppt_x</p:attrName>
                                        </p:attrNameLst>
                                      </p:cBhvr>
                                      <p:tavLst>
                                        <p:tav tm="0">
                                          <p:val>
                                            <p:strVal val="#ppt_x-#ppt_w/2"/>
                                          </p:val>
                                        </p:tav>
                                        <p:tav tm="100000">
                                          <p:val>
                                            <p:strVal val="#ppt_x"/>
                                          </p:val>
                                        </p:tav>
                                      </p:tavLst>
                                    </p:anim>
                                    <p:anim calcmode="lin" valueType="num">
                                      <p:cBhvr>
                                        <p:cTn id="8" dur="500" fill="hold"/>
                                        <p:tgtEl>
                                          <p:spTgt spid="206851"/>
                                        </p:tgtEl>
                                        <p:attrNameLst>
                                          <p:attrName>ppt_y</p:attrName>
                                        </p:attrNameLst>
                                      </p:cBhvr>
                                      <p:tavLst>
                                        <p:tav tm="0">
                                          <p:val>
                                            <p:strVal val="#ppt_y"/>
                                          </p:val>
                                        </p:tav>
                                        <p:tav tm="100000">
                                          <p:val>
                                            <p:strVal val="#ppt_y"/>
                                          </p:val>
                                        </p:tav>
                                      </p:tavLst>
                                    </p:anim>
                                    <p:anim calcmode="lin" valueType="num">
                                      <p:cBhvr>
                                        <p:cTn id="9" dur="500" fill="hold"/>
                                        <p:tgtEl>
                                          <p:spTgt spid="206851"/>
                                        </p:tgtEl>
                                        <p:attrNameLst>
                                          <p:attrName>ppt_w</p:attrName>
                                        </p:attrNameLst>
                                      </p:cBhvr>
                                      <p:tavLst>
                                        <p:tav tm="0">
                                          <p:val>
                                            <p:fltVal val="0"/>
                                          </p:val>
                                        </p:tav>
                                        <p:tav tm="100000">
                                          <p:val>
                                            <p:strVal val="#ppt_w"/>
                                          </p:val>
                                        </p:tav>
                                      </p:tavLst>
                                    </p:anim>
                                    <p:anim calcmode="lin" valueType="num">
                                      <p:cBhvr>
                                        <p:cTn id="10" dur="500" fill="hold"/>
                                        <p:tgtEl>
                                          <p:spTgt spid="2068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7618" name="Rectangle 2"/>
          <p:cNvSpPr>
            <a:spLocks noGrp="1" noChangeArrowheads="1"/>
          </p:cNvSpPr>
          <p:nvPr>
            <p:ph type="body" idx="1"/>
          </p:nvPr>
        </p:nvSpPr>
        <p:spPr>
          <a:xfrm>
            <a:off x="1500188" y="1524000"/>
            <a:ext cx="5743575" cy="5334000"/>
          </a:xfrm>
          <a:noFill/>
        </p:spPr>
        <p:txBody>
          <a:bodyPr/>
          <a:lstStyle/>
          <a:p>
            <a:pPr>
              <a:lnSpc>
                <a:spcPct val="90000"/>
              </a:lnSpc>
            </a:pPr>
            <a:r>
              <a:rPr lang="en-US" altLang="en-US" smtClean="0"/>
              <a:t>Panel Corners</a:t>
            </a:r>
          </a:p>
          <a:p>
            <a:pPr lvl="1">
              <a:lnSpc>
                <a:spcPct val="90000"/>
              </a:lnSpc>
              <a:spcBef>
                <a:spcPct val="25000"/>
              </a:spcBef>
            </a:pPr>
            <a:r>
              <a:rPr lang="en-US" altLang="en-US" sz="2000" smtClean="0"/>
              <a:t>Generally, guide signs do not have radiused corners. The </a:t>
            </a:r>
            <a:r>
              <a:rPr lang="en-US" altLang="en-US" sz="2000" u="sng" smtClean="0">
                <a:solidFill>
                  <a:srgbClr val="FF0000"/>
                </a:solidFill>
              </a:rPr>
              <a:t>border</a:t>
            </a:r>
            <a:r>
              <a:rPr lang="en-US" altLang="en-US" sz="2000" smtClean="0"/>
              <a:t> will be radiused, but the panel </a:t>
            </a:r>
            <a:r>
              <a:rPr lang="en-US" altLang="en-US" sz="2000" u="sng" smtClean="0">
                <a:solidFill>
                  <a:srgbClr val="990099"/>
                </a:solidFill>
              </a:rPr>
              <a:t>corner</a:t>
            </a:r>
            <a:r>
              <a:rPr lang="en-US" altLang="en-US" sz="2000" smtClean="0"/>
              <a:t> will not be. If there is a concern that a pedestrian may be injured by a sharp corner, then the corner should be radiused.</a:t>
            </a:r>
          </a:p>
          <a:p>
            <a:pPr lvl="1">
              <a:lnSpc>
                <a:spcPct val="90000"/>
              </a:lnSpc>
            </a:pPr>
            <a:endParaRPr lang="en-US" altLang="en-US" sz="2000" smtClean="0"/>
          </a:p>
          <a:p>
            <a:pPr lvl="1">
              <a:lnSpc>
                <a:spcPct val="90000"/>
              </a:lnSpc>
            </a:pPr>
            <a:r>
              <a:rPr lang="en-US" altLang="en-US" sz="2000" smtClean="0"/>
              <a:t>Non-guide sign corners shall be rounded, </a:t>
            </a:r>
            <a:r>
              <a:rPr lang="en-US" altLang="en-US" sz="2000" u="sng" smtClean="0"/>
              <a:t>except</a:t>
            </a:r>
            <a:r>
              <a:rPr lang="en-US" altLang="en-US" sz="2000" smtClean="0"/>
              <a:t> for stop signs.</a:t>
            </a:r>
          </a:p>
          <a:p>
            <a:pPr lvl="1">
              <a:lnSpc>
                <a:spcPct val="90000"/>
              </a:lnSpc>
            </a:pPr>
            <a:endParaRPr lang="en-US" altLang="en-US" sz="2000" smtClean="0"/>
          </a:p>
          <a:p>
            <a:pPr lvl="1">
              <a:lnSpc>
                <a:spcPct val="90000"/>
              </a:lnSpc>
            </a:pPr>
            <a:endParaRPr lang="en-US" altLang="en-US" sz="2000" smtClean="0"/>
          </a:p>
          <a:p>
            <a:pPr lvl="1">
              <a:lnSpc>
                <a:spcPct val="90000"/>
              </a:lnSpc>
            </a:pPr>
            <a:endParaRPr lang="en-US" altLang="en-US" sz="1600" smtClean="0"/>
          </a:p>
          <a:p>
            <a:pPr lvl="1">
              <a:lnSpc>
                <a:spcPct val="90000"/>
              </a:lnSpc>
            </a:pPr>
            <a:endParaRPr lang="en-US" altLang="en-US" sz="1600" smtClean="0"/>
          </a:p>
          <a:p>
            <a:pPr lvl="1">
              <a:lnSpc>
                <a:spcPct val="90000"/>
              </a:lnSpc>
              <a:buFontTx/>
              <a:buNone/>
            </a:pPr>
            <a:r>
              <a:rPr lang="en-US" altLang="en-US" sz="1600" smtClean="0"/>
              <a:t>		</a:t>
            </a:r>
          </a:p>
          <a:p>
            <a:pPr lvl="1">
              <a:lnSpc>
                <a:spcPct val="90000"/>
              </a:lnSpc>
              <a:buFontTx/>
              <a:buNone/>
            </a:pPr>
            <a:r>
              <a:rPr lang="en-US" altLang="en-US" sz="1600" smtClean="0"/>
              <a:t>		      </a:t>
            </a:r>
          </a:p>
          <a:p>
            <a:pPr lvl="1">
              <a:lnSpc>
                <a:spcPct val="90000"/>
              </a:lnSpc>
              <a:buFontTx/>
              <a:buNone/>
            </a:pPr>
            <a:r>
              <a:rPr lang="en-US" altLang="en-US" sz="1600" smtClean="0"/>
              <a:t>		       Yield	     No Parking      Warning	        Stop</a:t>
            </a:r>
          </a:p>
        </p:txBody>
      </p:sp>
      <p:sp>
        <p:nvSpPr>
          <p:cNvPr id="13315" name="Rectangle 3"/>
          <p:cNvSpPr>
            <a:spLocks noGrp="1" noChangeArrowheads="1"/>
          </p:cNvSpPr>
          <p:nvPr>
            <p:ph type="title"/>
          </p:nvPr>
        </p:nvSpPr>
        <p:spPr>
          <a:noFill/>
        </p:spPr>
        <p:txBody>
          <a:bodyPr/>
          <a:lstStyle/>
          <a:p>
            <a:r>
              <a:rPr lang="en-US" altLang="en-US" smtClean="0"/>
              <a:t>Sign Components</a:t>
            </a: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5988" y="2005013"/>
            <a:ext cx="1878012"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2688" y="5235575"/>
            <a:ext cx="9366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7750" y="5070475"/>
            <a:ext cx="1284288"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99188" y="4940300"/>
            <a:ext cx="140176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p:cNvPicPr>
            <a:picLocks noChangeAspect="1" noChangeArrowheads="1"/>
          </p:cNvPicPr>
          <p:nvPr/>
        </p:nvPicPr>
        <p:blipFill>
          <a:blip r:embed="rId7">
            <a:extLst>
              <a:ext uri="{28A0092B-C50C-407E-A947-70E740481C1C}">
                <a14:useLocalDpi xmlns:a14="http://schemas.microsoft.com/office/drawing/2010/main" val="0"/>
              </a:ext>
            </a:extLst>
          </a:blip>
          <a:srcRect l="33797" t="4080" r="35693" b="76073"/>
          <a:stretch>
            <a:fillRect/>
          </a:stretch>
        </p:blipFill>
        <p:spPr bwMode="auto">
          <a:xfrm>
            <a:off x="4772025" y="5257800"/>
            <a:ext cx="144145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Line 9"/>
          <p:cNvSpPr>
            <a:spLocks noChangeShapeType="1"/>
          </p:cNvSpPr>
          <p:nvPr/>
        </p:nvSpPr>
        <p:spPr bwMode="auto">
          <a:xfrm>
            <a:off x="2232025" y="4822825"/>
            <a:ext cx="269875" cy="466725"/>
          </a:xfrm>
          <a:prstGeom prst="line">
            <a:avLst/>
          </a:prstGeom>
          <a:noFill/>
          <a:ln w="25400">
            <a:solidFill>
              <a:srgbClr val="0000FF"/>
            </a:solidFill>
            <a:round/>
            <a:headEnd/>
            <a:tailEnd type="stealth" w="lg" len="lg"/>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3322" name="Line 10"/>
          <p:cNvSpPr>
            <a:spLocks noChangeShapeType="1"/>
          </p:cNvSpPr>
          <p:nvPr/>
        </p:nvSpPr>
        <p:spPr bwMode="auto">
          <a:xfrm>
            <a:off x="3702050" y="5021263"/>
            <a:ext cx="269875" cy="466725"/>
          </a:xfrm>
          <a:prstGeom prst="line">
            <a:avLst/>
          </a:prstGeom>
          <a:noFill/>
          <a:ln w="25400">
            <a:solidFill>
              <a:srgbClr val="0000FF"/>
            </a:solidFill>
            <a:round/>
            <a:headEnd/>
            <a:tailEnd type="stealth" w="lg" len="lg"/>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3323" name="Line 11"/>
          <p:cNvSpPr>
            <a:spLocks noChangeShapeType="1"/>
          </p:cNvSpPr>
          <p:nvPr/>
        </p:nvSpPr>
        <p:spPr bwMode="auto">
          <a:xfrm>
            <a:off x="5226050" y="4887913"/>
            <a:ext cx="269875" cy="466725"/>
          </a:xfrm>
          <a:prstGeom prst="line">
            <a:avLst/>
          </a:prstGeom>
          <a:noFill/>
          <a:ln w="25400">
            <a:solidFill>
              <a:srgbClr val="0000FF"/>
            </a:solidFill>
            <a:round/>
            <a:headEnd/>
            <a:tailEnd type="stealth" w="lg" len="lg"/>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3324" name="Line 12"/>
          <p:cNvSpPr>
            <a:spLocks noChangeShapeType="1"/>
          </p:cNvSpPr>
          <p:nvPr/>
        </p:nvSpPr>
        <p:spPr bwMode="auto">
          <a:xfrm>
            <a:off x="7108825" y="4556125"/>
            <a:ext cx="269875" cy="466725"/>
          </a:xfrm>
          <a:prstGeom prst="line">
            <a:avLst/>
          </a:prstGeom>
          <a:noFill/>
          <a:ln w="25400">
            <a:solidFill>
              <a:srgbClr val="0000FF"/>
            </a:solidFill>
            <a:round/>
            <a:headEnd/>
            <a:tailEnd type="stealth" w="lg" len="lg"/>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3325" name="Line 13"/>
          <p:cNvSpPr>
            <a:spLocks noChangeShapeType="1"/>
          </p:cNvSpPr>
          <p:nvPr/>
        </p:nvSpPr>
        <p:spPr bwMode="auto">
          <a:xfrm>
            <a:off x="7064375" y="1604963"/>
            <a:ext cx="269875" cy="466725"/>
          </a:xfrm>
          <a:prstGeom prst="line">
            <a:avLst/>
          </a:prstGeom>
          <a:noFill/>
          <a:ln w="25400">
            <a:solidFill>
              <a:srgbClr val="990099"/>
            </a:solidFill>
            <a:round/>
            <a:headEnd/>
            <a:tailEnd type="stealth" w="lg" len="lg"/>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3326" name="Line 14"/>
          <p:cNvSpPr>
            <a:spLocks noChangeShapeType="1"/>
          </p:cNvSpPr>
          <p:nvPr/>
        </p:nvSpPr>
        <p:spPr bwMode="auto">
          <a:xfrm flipH="1" flipV="1">
            <a:off x="7621588" y="2349500"/>
            <a:ext cx="277812" cy="368300"/>
          </a:xfrm>
          <a:prstGeom prst="line">
            <a:avLst/>
          </a:prstGeom>
          <a:noFill/>
          <a:ln w="25400">
            <a:solidFill>
              <a:srgbClr val="FF0000"/>
            </a:solidFill>
            <a:round/>
            <a:headEnd/>
            <a:tailEnd type="stealth" w="lg" len="lg"/>
          </a:ln>
          <a:extLst>
            <a:ext uri="{909E8E84-426E-40DD-AFC4-6F175D3DCCD1}">
              <a14:hiddenFill xmlns:a14="http://schemas.microsoft.com/office/drawing/2010/main">
                <a:noFill/>
              </a14:hiddenFill>
            </a:ext>
          </a:extLst>
        </p:spPr>
        <p:txBody>
          <a:bodyPr lIns="92075" tIns="46038" rIns="92075" bIns="46038"/>
          <a:lstStyle/>
          <a:p>
            <a:endParaRPr lang="en-US"/>
          </a:p>
        </p:txBody>
      </p:sp>
      <p:pic>
        <p:nvPicPr>
          <p:cNvPr id="367631" name="Picture 15" descr="Sharp Edges"/>
          <p:cNvPicPr>
            <a:picLocks noChangeAspect="1" noChangeArrowheads="1"/>
          </p:cNvPicPr>
          <p:nvPr/>
        </p:nvPicPr>
        <p:blipFill>
          <a:blip r:embed="rId8"/>
          <a:srcRect/>
          <a:stretch>
            <a:fillRect/>
          </a:stretch>
        </p:blipFill>
        <p:spPr bwMode="auto">
          <a:xfrm>
            <a:off x="1868488" y="1645807"/>
            <a:ext cx="6715125" cy="5045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67618"/>
                                        </p:tgtEl>
                                        <p:attrNameLst>
                                          <p:attrName>style.visibility</p:attrName>
                                        </p:attrNameLst>
                                      </p:cBhvr>
                                      <p:to>
                                        <p:strVal val="visible"/>
                                      </p:to>
                                    </p:set>
                                    <p:anim calcmode="lin" valueType="num">
                                      <p:cBhvr>
                                        <p:cTn id="7" dur="500" fill="hold"/>
                                        <p:tgtEl>
                                          <p:spTgt spid="367618"/>
                                        </p:tgtEl>
                                        <p:attrNameLst>
                                          <p:attrName>ppt_x</p:attrName>
                                        </p:attrNameLst>
                                      </p:cBhvr>
                                      <p:tavLst>
                                        <p:tav tm="0">
                                          <p:val>
                                            <p:strVal val="#ppt_x-#ppt_w/2"/>
                                          </p:val>
                                        </p:tav>
                                        <p:tav tm="100000">
                                          <p:val>
                                            <p:strVal val="#ppt_x"/>
                                          </p:val>
                                        </p:tav>
                                      </p:tavLst>
                                    </p:anim>
                                    <p:anim calcmode="lin" valueType="num">
                                      <p:cBhvr>
                                        <p:cTn id="8" dur="500" fill="hold"/>
                                        <p:tgtEl>
                                          <p:spTgt spid="367618"/>
                                        </p:tgtEl>
                                        <p:attrNameLst>
                                          <p:attrName>ppt_y</p:attrName>
                                        </p:attrNameLst>
                                      </p:cBhvr>
                                      <p:tavLst>
                                        <p:tav tm="0">
                                          <p:val>
                                            <p:strVal val="#ppt_y"/>
                                          </p:val>
                                        </p:tav>
                                        <p:tav tm="100000">
                                          <p:val>
                                            <p:strVal val="#ppt_y"/>
                                          </p:val>
                                        </p:tav>
                                      </p:tavLst>
                                    </p:anim>
                                    <p:anim calcmode="lin" valueType="num">
                                      <p:cBhvr>
                                        <p:cTn id="9" dur="500" fill="hold"/>
                                        <p:tgtEl>
                                          <p:spTgt spid="367618"/>
                                        </p:tgtEl>
                                        <p:attrNameLst>
                                          <p:attrName>ppt_w</p:attrName>
                                        </p:attrNameLst>
                                      </p:cBhvr>
                                      <p:tavLst>
                                        <p:tav tm="0">
                                          <p:val>
                                            <p:fltVal val="0"/>
                                          </p:val>
                                        </p:tav>
                                        <p:tav tm="100000">
                                          <p:val>
                                            <p:strVal val="#ppt_w"/>
                                          </p:val>
                                        </p:tav>
                                      </p:tavLst>
                                    </p:anim>
                                    <p:anim calcmode="lin" valueType="num">
                                      <p:cBhvr>
                                        <p:cTn id="10" dur="500" fill="hold"/>
                                        <p:tgtEl>
                                          <p:spTgt spid="367618"/>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367631"/>
                                        </p:tgtEl>
                                        <p:attrNameLst>
                                          <p:attrName>style.visibility</p:attrName>
                                        </p:attrNameLst>
                                      </p:cBhvr>
                                      <p:to>
                                        <p:strVal val="visible"/>
                                      </p:to>
                                    </p:set>
                                    <p:animEffect transition="in" filter="checkerboard(across)">
                                      <p:cBhvr>
                                        <p:cTn id="15" dur="500"/>
                                        <p:tgtEl>
                                          <p:spTgt spid="367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8"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68" name="Rectangle 12"/>
          <p:cNvSpPr>
            <a:spLocks noChangeArrowheads="1"/>
          </p:cNvSpPr>
          <p:nvPr/>
        </p:nvSpPr>
        <p:spPr bwMode="auto">
          <a:xfrm>
            <a:off x="1296988" y="1741714"/>
            <a:ext cx="7847012" cy="511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r>
              <a:rPr lang="en-US" altLang="en-US" sz="2800" dirty="0"/>
              <a:t>Vertical Spacing</a:t>
            </a:r>
            <a:endParaRPr lang="en-US" altLang="en-US" sz="2400" dirty="0"/>
          </a:p>
          <a:p>
            <a:pPr lvl="1"/>
            <a:r>
              <a:rPr lang="en-US" altLang="en-US" sz="2000" dirty="0"/>
              <a:t>Special vertical spacing for Freeway </a:t>
            </a:r>
            <a:r>
              <a:rPr lang="en-US" altLang="en-US" sz="2000" u="sng" dirty="0"/>
              <a:t>Distance</a:t>
            </a:r>
            <a:r>
              <a:rPr lang="en-US" altLang="en-US" sz="2000" dirty="0"/>
              <a:t> Signs has been developed by MnDOT and is summarized in </a:t>
            </a:r>
            <a:r>
              <a:rPr lang="en-US" altLang="en-US" sz="2000" b="1" dirty="0"/>
              <a:t>Exhibit </a:t>
            </a:r>
            <a:r>
              <a:rPr lang="en-US" altLang="en-US" sz="2000" b="1" dirty="0" smtClean="0"/>
              <a:t>3-9</a:t>
            </a:r>
            <a:r>
              <a:rPr lang="en-US" altLang="en-US" sz="2000" dirty="0" smtClean="0"/>
              <a:t>.  </a:t>
            </a:r>
            <a:endParaRPr lang="en-US" altLang="en-US" sz="2000" dirty="0"/>
          </a:p>
        </p:txBody>
      </p:sp>
      <p:pic>
        <p:nvPicPr>
          <p:cNvPr id="93187" name="Picture 1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r="11220"/>
          <a:stretch>
            <a:fillRect/>
          </a:stretch>
        </p:blipFill>
        <p:spPr>
          <a:xfrm>
            <a:off x="1401762" y="3721100"/>
            <a:ext cx="7477125" cy="1666875"/>
          </a:xfrm>
          <a:solidFill>
            <a:schemeClr val="bg1"/>
          </a:solidFill>
        </p:spPr>
      </p:pic>
      <p:sp>
        <p:nvSpPr>
          <p:cNvPr id="93188" name="Rectangle 17"/>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70668"/>
                                        </p:tgtEl>
                                        <p:attrNameLst>
                                          <p:attrName>style.visibility</p:attrName>
                                        </p:attrNameLst>
                                      </p:cBhvr>
                                      <p:to>
                                        <p:strVal val="visible"/>
                                      </p:to>
                                    </p:set>
                                    <p:anim calcmode="lin" valueType="num">
                                      <p:cBhvr>
                                        <p:cTn id="7" dur="500" fill="hold"/>
                                        <p:tgtEl>
                                          <p:spTgt spid="70668"/>
                                        </p:tgtEl>
                                        <p:attrNameLst>
                                          <p:attrName>ppt_x</p:attrName>
                                        </p:attrNameLst>
                                      </p:cBhvr>
                                      <p:tavLst>
                                        <p:tav tm="0">
                                          <p:val>
                                            <p:strVal val="#ppt_x-#ppt_w/2"/>
                                          </p:val>
                                        </p:tav>
                                        <p:tav tm="100000">
                                          <p:val>
                                            <p:strVal val="#ppt_x"/>
                                          </p:val>
                                        </p:tav>
                                      </p:tavLst>
                                    </p:anim>
                                    <p:anim calcmode="lin" valueType="num">
                                      <p:cBhvr>
                                        <p:cTn id="8" dur="500" fill="hold"/>
                                        <p:tgtEl>
                                          <p:spTgt spid="70668"/>
                                        </p:tgtEl>
                                        <p:attrNameLst>
                                          <p:attrName>ppt_y</p:attrName>
                                        </p:attrNameLst>
                                      </p:cBhvr>
                                      <p:tavLst>
                                        <p:tav tm="0">
                                          <p:val>
                                            <p:strVal val="#ppt_y"/>
                                          </p:val>
                                        </p:tav>
                                        <p:tav tm="100000">
                                          <p:val>
                                            <p:strVal val="#ppt_y"/>
                                          </p:val>
                                        </p:tav>
                                      </p:tavLst>
                                    </p:anim>
                                    <p:anim calcmode="lin" valueType="num">
                                      <p:cBhvr>
                                        <p:cTn id="9" dur="500" fill="hold"/>
                                        <p:tgtEl>
                                          <p:spTgt spid="70668"/>
                                        </p:tgtEl>
                                        <p:attrNameLst>
                                          <p:attrName>ppt_w</p:attrName>
                                        </p:attrNameLst>
                                      </p:cBhvr>
                                      <p:tavLst>
                                        <p:tav tm="0">
                                          <p:val>
                                            <p:fltVal val="0"/>
                                          </p:val>
                                        </p:tav>
                                        <p:tav tm="100000">
                                          <p:val>
                                            <p:strVal val="#ppt_w"/>
                                          </p:val>
                                        </p:tav>
                                      </p:tavLst>
                                    </p:anim>
                                    <p:anim calcmode="lin" valueType="num">
                                      <p:cBhvr>
                                        <p:cTn id="10" dur="500" fill="hold"/>
                                        <p:tgtEl>
                                          <p:spTgt spid="7066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8"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5" name="Rectangle 5"/>
          <p:cNvSpPr>
            <a:spLocks noGrp="1" noChangeArrowheads="1"/>
          </p:cNvSpPr>
          <p:nvPr>
            <p:ph type="body" sz="half" idx="1"/>
          </p:nvPr>
        </p:nvSpPr>
        <p:spPr>
          <a:xfrm>
            <a:off x="1487487" y="1763485"/>
            <a:ext cx="7305675" cy="676275"/>
          </a:xfrm>
          <a:noFill/>
        </p:spPr>
        <p:txBody>
          <a:bodyPr/>
          <a:lstStyle/>
          <a:p>
            <a:r>
              <a:rPr lang="en-US" altLang="en-US" dirty="0" smtClean="0"/>
              <a:t>Vertical Spacing</a:t>
            </a:r>
          </a:p>
        </p:txBody>
      </p:sp>
      <p:sp>
        <p:nvSpPr>
          <p:cNvPr id="95236" name="Rectangle 10"/>
          <p:cNvSpPr>
            <a:spLocks noGrp="1" noChangeArrowheads="1"/>
          </p:cNvSpPr>
          <p:nvPr>
            <p:ph type="title"/>
          </p:nvPr>
        </p:nvSpPr>
        <p:spPr>
          <a:noFill/>
        </p:spPr>
        <p:txBody>
          <a:bodyPr/>
          <a:lstStyle/>
          <a:p>
            <a:r>
              <a:rPr lang="en-US" altLang="en-US" smtClean="0"/>
              <a:t>Sign Components</a:t>
            </a:r>
          </a:p>
        </p:txBody>
      </p:sp>
      <p:pic>
        <p:nvPicPr>
          <p:cNvPr id="3" name="Picture 2"/>
          <p:cNvPicPr>
            <a:picLocks noChangeAspect="1"/>
          </p:cNvPicPr>
          <p:nvPr/>
        </p:nvPicPr>
        <p:blipFill>
          <a:blip r:embed="rId3"/>
          <a:stretch>
            <a:fillRect/>
          </a:stretch>
        </p:blipFill>
        <p:spPr>
          <a:xfrm>
            <a:off x="227537" y="2482848"/>
            <a:ext cx="8916463" cy="32730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71685"/>
                                        </p:tgtEl>
                                        <p:attrNameLst>
                                          <p:attrName>style.visibility</p:attrName>
                                        </p:attrNameLst>
                                      </p:cBhvr>
                                      <p:to>
                                        <p:strVal val="visible"/>
                                      </p:to>
                                    </p:set>
                                    <p:anim calcmode="lin" valueType="num">
                                      <p:cBhvr>
                                        <p:cTn id="7" dur="500" fill="hold"/>
                                        <p:tgtEl>
                                          <p:spTgt spid="71685"/>
                                        </p:tgtEl>
                                        <p:attrNameLst>
                                          <p:attrName>ppt_x</p:attrName>
                                        </p:attrNameLst>
                                      </p:cBhvr>
                                      <p:tavLst>
                                        <p:tav tm="0">
                                          <p:val>
                                            <p:strVal val="#ppt_x-#ppt_w/2"/>
                                          </p:val>
                                        </p:tav>
                                        <p:tav tm="100000">
                                          <p:val>
                                            <p:strVal val="#ppt_x"/>
                                          </p:val>
                                        </p:tav>
                                      </p:tavLst>
                                    </p:anim>
                                    <p:anim calcmode="lin" valueType="num">
                                      <p:cBhvr>
                                        <p:cTn id="8" dur="500" fill="hold"/>
                                        <p:tgtEl>
                                          <p:spTgt spid="71685"/>
                                        </p:tgtEl>
                                        <p:attrNameLst>
                                          <p:attrName>ppt_y</p:attrName>
                                        </p:attrNameLst>
                                      </p:cBhvr>
                                      <p:tavLst>
                                        <p:tav tm="0">
                                          <p:val>
                                            <p:strVal val="#ppt_y"/>
                                          </p:val>
                                        </p:tav>
                                        <p:tav tm="100000">
                                          <p:val>
                                            <p:strVal val="#ppt_y"/>
                                          </p:val>
                                        </p:tav>
                                      </p:tavLst>
                                    </p:anim>
                                    <p:anim calcmode="lin" valueType="num">
                                      <p:cBhvr>
                                        <p:cTn id="9" dur="500" fill="hold"/>
                                        <p:tgtEl>
                                          <p:spTgt spid="71685"/>
                                        </p:tgtEl>
                                        <p:attrNameLst>
                                          <p:attrName>ppt_w</p:attrName>
                                        </p:attrNameLst>
                                      </p:cBhvr>
                                      <p:tavLst>
                                        <p:tav tm="0">
                                          <p:val>
                                            <p:fltVal val="0"/>
                                          </p:val>
                                        </p:tav>
                                        <p:tav tm="100000">
                                          <p:val>
                                            <p:strVal val="#ppt_w"/>
                                          </p:val>
                                        </p:tav>
                                      </p:tavLst>
                                    </p:anim>
                                    <p:anim calcmode="lin" valueType="num">
                                      <p:cBhvr>
                                        <p:cTn id="10" dur="500" fill="hold"/>
                                        <p:tgtEl>
                                          <p:spTgt spid="716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5" name="Rectangle 5"/>
          <p:cNvSpPr>
            <a:spLocks noGrp="1" noChangeArrowheads="1"/>
          </p:cNvSpPr>
          <p:nvPr>
            <p:ph type="body" sz="half" idx="1"/>
          </p:nvPr>
        </p:nvSpPr>
        <p:spPr>
          <a:xfrm>
            <a:off x="1487487" y="1763485"/>
            <a:ext cx="7305675" cy="676275"/>
          </a:xfrm>
          <a:noFill/>
        </p:spPr>
        <p:txBody>
          <a:bodyPr/>
          <a:lstStyle/>
          <a:p>
            <a:r>
              <a:rPr lang="en-US" altLang="en-US" dirty="0" smtClean="0"/>
              <a:t>Vertical Spacing</a:t>
            </a:r>
          </a:p>
        </p:txBody>
      </p:sp>
      <p:sp>
        <p:nvSpPr>
          <p:cNvPr id="95236" name="Rectangle 10"/>
          <p:cNvSpPr>
            <a:spLocks noGrp="1" noChangeArrowheads="1"/>
          </p:cNvSpPr>
          <p:nvPr>
            <p:ph type="title"/>
          </p:nvPr>
        </p:nvSpPr>
        <p:spPr>
          <a:noFill/>
        </p:spPr>
        <p:txBody>
          <a:bodyPr/>
          <a:lstStyle/>
          <a:p>
            <a:r>
              <a:rPr lang="en-US" altLang="en-US" smtClean="0"/>
              <a:t>Sign Components</a:t>
            </a:r>
          </a:p>
        </p:txBody>
      </p:sp>
      <p:pic>
        <p:nvPicPr>
          <p:cNvPr id="2" name="Picture 1"/>
          <p:cNvPicPr>
            <a:picLocks noChangeAspect="1"/>
          </p:cNvPicPr>
          <p:nvPr/>
        </p:nvPicPr>
        <p:blipFill>
          <a:blip r:embed="rId3"/>
          <a:stretch>
            <a:fillRect/>
          </a:stretch>
        </p:blipFill>
        <p:spPr>
          <a:xfrm>
            <a:off x="211661" y="1915482"/>
            <a:ext cx="8915400" cy="2922470"/>
          </a:xfrm>
          <a:prstGeom prst="rect">
            <a:avLst/>
          </a:prstGeom>
        </p:spPr>
      </p:pic>
      <p:pic>
        <p:nvPicPr>
          <p:cNvPr id="3" name="Picture 2"/>
          <p:cNvPicPr>
            <a:picLocks noChangeAspect="1"/>
          </p:cNvPicPr>
          <p:nvPr/>
        </p:nvPicPr>
        <p:blipFill>
          <a:blip r:embed="rId4"/>
          <a:stretch>
            <a:fillRect/>
          </a:stretch>
        </p:blipFill>
        <p:spPr>
          <a:xfrm>
            <a:off x="211661" y="4837952"/>
            <a:ext cx="8581501" cy="1924709"/>
          </a:xfrm>
          <a:prstGeom prst="rect">
            <a:avLst/>
          </a:prstGeom>
        </p:spPr>
      </p:pic>
    </p:spTree>
    <p:extLst>
      <p:ext uri="{BB962C8B-B14F-4D97-AF65-F5344CB8AC3E}">
        <p14:creationId xmlns:p14="http://schemas.microsoft.com/office/powerpoint/2010/main" val="5869324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71685"/>
                                        </p:tgtEl>
                                        <p:attrNameLst>
                                          <p:attrName>style.visibility</p:attrName>
                                        </p:attrNameLst>
                                      </p:cBhvr>
                                      <p:to>
                                        <p:strVal val="visible"/>
                                      </p:to>
                                    </p:set>
                                    <p:anim calcmode="lin" valueType="num">
                                      <p:cBhvr>
                                        <p:cTn id="7" dur="500" fill="hold"/>
                                        <p:tgtEl>
                                          <p:spTgt spid="71685"/>
                                        </p:tgtEl>
                                        <p:attrNameLst>
                                          <p:attrName>ppt_x</p:attrName>
                                        </p:attrNameLst>
                                      </p:cBhvr>
                                      <p:tavLst>
                                        <p:tav tm="0">
                                          <p:val>
                                            <p:strVal val="#ppt_x-#ppt_w/2"/>
                                          </p:val>
                                        </p:tav>
                                        <p:tav tm="100000">
                                          <p:val>
                                            <p:strVal val="#ppt_x"/>
                                          </p:val>
                                        </p:tav>
                                      </p:tavLst>
                                    </p:anim>
                                    <p:anim calcmode="lin" valueType="num">
                                      <p:cBhvr>
                                        <p:cTn id="8" dur="500" fill="hold"/>
                                        <p:tgtEl>
                                          <p:spTgt spid="71685"/>
                                        </p:tgtEl>
                                        <p:attrNameLst>
                                          <p:attrName>ppt_y</p:attrName>
                                        </p:attrNameLst>
                                      </p:cBhvr>
                                      <p:tavLst>
                                        <p:tav tm="0">
                                          <p:val>
                                            <p:strVal val="#ppt_y"/>
                                          </p:val>
                                        </p:tav>
                                        <p:tav tm="100000">
                                          <p:val>
                                            <p:strVal val="#ppt_y"/>
                                          </p:val>
                                        </p:tav>
                                      </p:tavLst>
                                    </p:anim>
                                    <p:anim calcmode="lin" valueType="num">
                                      <p:cBhvr>
                                        <p:cTn id="9" dur="500" fill="hold"/>
                                        <p:tgtEl>
                                          <p:spTgt spid="71685"/>
                                        </p:tgtEl>
                                        <p:attrNameLst>
                                          <p:attrName>ppt_w</p:attrName>
                                        </p:attrNameLst>
                                      </p:cBhvr>
                                      <p:tavLst>
                                        <p:tav tm="0">
                                          <p:val>
                                            <p:fltVal val="0"/>
                                          </p:val>
                                        </p:tav>
                                        <p:tav tm="100000">
                                          <p:val>
                                            <p:strVal val="#ppt_w"/>
                                          </p:val>
                                        </p:tav>
                                      </p:tavLst>
                                    </p:anim>
                                    <p:anim calcmode="lin" valueType="num">
                                      <p:cBhvr>
                                        <p:cTn id="10" dur="500" fill="hold"/>
                                        <p:tgtEl>
                                          <p:spTgt spid="716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9330" name="Picture 10"/>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349147" y="3303588"/>
            <a:ext cx="6323012" cy="3336925"/>
          </a:xfrm>
          <a:noFill/>
        </p:spPr>
      </p:pic>
      <p:sp>
        <p:nvSpPr>
          <p:cNvPr id="141316" name="Rectangle 4"/>
          <p:cNvSpPr>
            <a:spLocks noChangeArrowheads="1"/>
          </p:cNvSpPr>
          <p:nvPr/>
        </p:nvSpPr>
        <p:spPr bwMode="auto">
          <a:xfrm>
            <a:off x="1304925" y="1776248"/>
            <a:ext cx="7839075" cy="50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r>
              <a:rPr lang="en-US" altLang="en-US" sz="2800" dirty="0"/>
              <a:t>Vertical Spacing</a:t>
            </a:r>
          </a:p>
          <a:p>
            <a:pPr lvl="1"/>
            <a:r>
              <a:rPr lang="en-US" altLang="en-US" sz="2400" dirty="0"/>
              <a:t>Example</a:t>
            </a:r>
          </a:p>
          <a:p>
            <a:pPr lvl="2"/>
            <a:r>
              <a:rPr lang="en-US" altLang="en-US" sz="2000" dirty="0"/>
              <a:t>Three overlays control vertical spacing, use Combo #1  </a:t>
            </a:r>
          </a:p>
        </p:txBody>
      </p:sp>
      <p:pic>
        <p:nvPicPr>
          <p:cNvPr id="99332" name="Picture 12"/>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r="80215"/>
          <a:stretch>
            <a:fillRect/>
          </a:stretch>
        </p:blipFill>
        <p:spPr>
          <a:xfrm>
            <a:off x="7715022" y="3321050"/>
            <a:ext cx="1287462" cy="2616200"/>
          </a:xfrm>
          <a:solidFill>
            <a:schemeClr val="bg1"/>
          </a:solidFill>
          <a:effectLst>
            <a:outerShdw dist="107763" dir="2700000" algn="ctr" rotWithShape="0">
              <a:srgbClr val="808080">
                <a:alpha val="50000"/>
              </a:srgbClr>
            </a:outerShdw>
          </a:effectLst>
        </p:spPr>
      </p:pic>
      <p:sp>
        <p:nvSpPr>
          <p:cNvPr id="99333" name="Line 14"/>
          <p:cNvSpPr>
            <a:spLocks noChangeShapeType="1"/>
          </p:cNvSpPr>
          <p:nvPr/>
        </p:nvSpPr>
        <p:spPr bwMode="auto">
          <a:xfrm flipH="1" flipV="1">
            <a:off x="7213365" y="3418367"/>
            <a:ext cx="738194" cy="339246"/>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99334" name="Line 15"/>
          <p:cNvSpPr>
            <a:spLocks noChangeShapeType="1"/>
          </p:cNvSpPr>
          <p:nvPr/>
        </p:nvSpPr>
        <p:spPr bwMode="auto">
          <a:xfrm flipH="1" flipV="1">
            <a:off x="7213365" y="3821113"/>
            <a:ext cx="546100" cy="2286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99335" name="Line 16"/>
          <p:cNvSpPr>
            <a:spLocks noChangeShapeType="1"/>
          </p:cNvSpPr>
          <p:nvPr/>
        </p:nvSpPr>
        <p:spPr bwMode="auto">
          <a:xfrm flipH="1" flipV="1">
            <a:off x="7227659" y="4227513"/>
            <a:ext cx="673100" cy="635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99336" name="Line 17"/>
          <p:cNvSpPr>
            <a:spLocks noChangeShapeType="1"/>
          </p:cNvSpPr>
          <p:nvPr/>
        </p:nvSpPr>
        <p:spPr bwMode="auto">
          <a:xfrm flipH="1">
            <a:off x="7240359" y="5256213"/>
            <a:ext cx="723900" cy="3429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99337" name="Line 18"/>
          <p:cNvSpPr>
            <a:spLocks noChangeShapeType="1"/>
          </p:cNvSpPr>
          <p:nvPr/>
        </p:nvSpPr>
        <p:spPr bwMode="auto">
          <a:xfrm flipH="1">
            <a:off x="7202259" y="4760913"/>
            <a:ext cx="660400" cy="1397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99338" name="Line 19"/>
          <p:cNvSpPr>
            <a:spLocks noChangeShapeType="1"/>
          </p:cNvSpPr>
          <p:nvPr/>
        </p:nvSpPr>
        <p:spPr bwMode="auto">
          <a:xfrm flipH="1">
            <a:off x="7227659" y="4532313"/>
            <a:ext cx="571500" cy="254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99339" name="Line 20"/>
          <p:cNvSpPr>
            <a:spLocks noChangeShapeType="1"/>
          </p:cNvSpPr>
          <p:nvPr/>
        </p:nvSpPr>
        <p:spPr bwMode="auto">
          <a:xfrm flipH="1">
            <a:off x="7240359" y="4938713"/>
            <a:ext cx="622300" cy="2413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99340" name="Rectangle 22"/>
          <p:cNvSpPr>
            <a:spLocks noGrp="1" noChangeArrowheads="1"/>
          </p:cNvSpPr>
          <p:nvPr>
            <p:ph type="title"/>
          </p:nvPr>
        </p:nvSpPr>
        <p:spPr>
          <a:noFill/>
        </p:spPr>
        <p:txBody>
          <a:bodyPr/>
          <a:lstStyle/>
          <a:p>
            <a:r>
              <a:rPr lang="en-US" altLang="en-US" smtClean="0"/>
              <a:t>Sign Components</a:t>
            </a:r>
          </a:p>
        </p:txBody>
      </p:sp>
      <p:cxnSp>
        <p:nvCxnSpPr>
          <p:cNvPr id="3" name="Straight Connector 2"/>
          <p:cNvCxnSpPr/>
          <p:nvPr/>
        </p:nvCxnSpPr>
        <p:spPr bwMode="auto">
          <a:xfrm flipH="1">
            <a:off x="1991832" y="3303588"/>
            <a:ext cx="5178056" cy="0"/>
          </a:xfrm>
          <a:prstGeom prst="line">
            <a:avLst/>
          </a:prstGeom>
          <a:noFill/>
          <a:ln w="19050" cap="flat" cmpd="sng" algn="ctr">
            <a:solidFill>
              <a:srgbClr val="FF0000"/>
            </a:solidFill>
            <a:prstDash val="solid"/>
            <a:round/>
            <a:headEnd type="none" w="med" len="med"/>
            <a:tailEnd type="triangle" w="med" len="med"/>
          </a:ln>
          <a:effectLst/>
        </p:spPr>
      </p:cxnSp>
      <p:cxnSp>
        <p:nvCxnSpPr>
          <p:cNvPr id="15" name="Straight Connector 14"/>
          <p:cNvCxnSpPr/>
          <p:nvPr/>
        </p:nvCxnSpPr>
        <p:spPr bwMode="auto">
          <a:xfrm flipH="1">
            <a:off x="1991832" y="3530416"/>
            <a:ext cx="5178056" cy="0"/>
          </a:xfrm>
          <a:prstGeom prst="line">
            <a:avLst/>
          </a:prstGeom>
          <a:noFill/>
          <a:ln w="19050" cap="flat" cmpd="sng" algn="ctr">
            <a:solidFill>
              <a:srgbClr val="FF0000"/>
            </a:solidFill>
            <a:prstDash val="solid"/>
            <a:round/>
            <a:headEnd type="none" w="med" len="med"/>
            <a:tailEnd type="triangle" w="med" len="med"/>
          </a:ln>
          <a:effectLst/>
        </p:spPr>
      </p:cxnSp>
      <p:cxnSp>
        <p:nvCxnSpPr>
          <p:cNvPr id="16" name="Straight Connector 15"/>
          <p:cNvCxnSpPr/>
          <p:nvPr/>
        </p:nvCxnSpPr>
        <p:spPr bwMode="auto">
          <a:xfrm flipH="1">
            <a:off x="1991832" y="4118751"/>
            <a:ext cx="5178056" cy="0"/>
          </a:xfrm>
          <a:prstGeom prst="line">
            <a:avLst/>
          </a:prstGeom>
          <a:noFill/>
          <a:ln w="19050" cap="flat" cmpd="sng" algn="ctr">
            <a:solidFill>
              <a:srgbClr val="FF0000"/>
            </a:solidFill>
            <a:prstDash val="solid"/>
            <a:round/>
            <a:headEnd type="none" w="med" len="med"/>
            <a:tailEnd type="triangle" w="med" len="med"/>
          </a:ln>
          <a:effectLst/>
        </p:spPr>
      </p:cxnSp>
      <p:cxnSp>
        <p:nvCxnSpPr>
          <p:cNvPr id="17" name="Straight Connector 16"/>
          <p:cNvCxnSpPr/>
          <p:nvPr/>
        </p:nvCxnSpPr>
        <p:spPr bwMode="auto">
          <a:xfrm flipH="1">
            <a:off x="1991832" y="4262291"/>
            <a:ext cx="5178056" cy="0"/>
          </a:xfrm>
          <a:prstGeom prst="line">
            <a:avLst/>
          </a:prstGeom>
          <a:noFill/>
          <a:ln w="19050" cap="flat" cmpd="sng" algn="ctr">
            <a:solidFill>
              <a:srgbClr val="FF0000"/>
            </a:solidFill>
            <a:prstDash val="solid"/>
            <a:round/>
            <a:headEnd type="none" w="med" len="med"/>
            <a:tailEnd type="triangle" w="med" len="med"/>
          </a:ln>
          <a:effectLst/>
        </p:spPr>
      </p:cxnSp>
      <p:cxnSp>
        <p:nvCxnSpPr>
          <p:cNvPr id="18" name="Straight Connector 17"/>
          <p:cNvCxnSpPr/>
          <p:nvPr/>
        </p:nvCxnSpPr>
        <p:spPr bwMode="auto">
          <a:xfrm flipH="1">
            <a:off x="1991832" y="4841765"/>
            <a:ext cx="5178056" cy="0"/>
          </a:xfrm>
          <a:prstGeom prst="line">
            <a:avLst/>
          </a:prstGeom>
          <a:noFill/>
          <a:ln w="19050" cap="flat" cmpd="sng" algn="ctr">
            <a:solidFill>
              <a:srgbClr val="FF0000"/>
            </a:solidFill>
            <a:prstDash val="solid"/>
            <a:round/>
            <a:headEnd type="none" w="med" len="med"/>
            <a:tailEnd type="triangle" w="med" len="med"/>
          </a:ln>
          <a:effectLst/>
        </p:spPr>
      </p:cxnSp>
      <p:cxnSp>
        <p:nvCxnSpPr>
          <p:cNvPr id="19" name="Straight Connector 18"/>
          <p:cNvCxnSpPr/>
          <p:nvPr/>
        </p:nvCxnSpPr>
        <p:spPr bwMode="auto">
          <a:xfrm flipH="1">
            <a:off x="1991832" y="4990621"/>
            <a:ext cx="5178056" cy="0"/>
          </a:xfrm>
          <a:prstGeom prst="line">
            <a:avLst/>
          </a:prstGeom>
          <a:noFill/>
          <a:ln w="19050" cap="flat" cmpd="sng" algn="ctr">
            <a:solidFill>
              <a:srgbClr val="FF0000"/>
            </a:solidFill>
            <a:prstDash val="solid"/>
            <a:round/>
            <a:headEnd type="none" w="med" len="med"/>
            <a:tailEnd type="triangle" w="med" len="med"/>
          </a:ln>
          <a:effectLst/>
        </p:spPr>
      </p:cxnSp>
      <p:cxnSp>
        <p:nvCxnSpPr>
          <p:cNvPr id="20" name="Straight Connector 19"/>
          <p:cNvCxnSpPr/>
          <p:nvPr/>
        </p:nvCxnSpPr>
        <p:spPr bwMode="auto">
          <a:xfrm flipH="1">
            <a:off x="1991832" y="5570095"/>
            <a:ext cx="5178056" cy="0"/>
          </a:xfrm>
          <a:prstGeom prst="line">
            <a:avLst/>
          </a:prstGeom>
          <a:noFill/>
          <a:ln w="19050" cap="flat" cmpd="sng" algn="ctr">
            <a:solidFill>
              <a:srgbClr val="FF0000"/>
            </a:solidFill>
            <a:prstDash val="solid"/>
            <a:round/>
            <a:headEnd type="none" w="med" len="med"/>
            <a:tailEnd type="triangle" w="med" len="med"/>
          </a:ln>
          <a:effectLst/>
        </p:spPr>
      </p:cxnSp>
      <p:cxnSp>
        <p:nvCxnSpPr>
          <p:cNvPr id="21" name="Straight Connector 20"/>
          <p:cNvCxnSpPr/>
          <p:nvPr/>
        </p:nvCxnSpPr>
        <p:spPr bwMode="auto">
          <a:xfrm flipH="1">
            <a:off x="1991832" y="5793379"/>
            <a:ext cx="5178056" cy="0"/>
          </a:xfrm>
          <a:prstGeom prst="line">
            <a:avLst/>
          </a:prstGeom>
          <a:noFill/>
          <a:ln w="19050" cap="flat" cmpd="sng" algn="ctr">
            <a:solidFill>
              <a:srgbClr val="FF0000"/>
            </a:solidFill>
            <a:prstDash val="solid"/>
            <a:round/>
            <a:headEnd type="none" w="med" len="med"/>
            <a:tailEnd type="triangl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41316"/>
                                        </p:tgtEl>
                                        <p:attrNameLst>
                                          <p:attrName>style.visibility</p:attrName>
                                        </p:attrNameLst>
                                      </p:cBhvr>
                                      <p:to>
                                        <p:strVal val="visible"/>
                                      </p:to>
                                    </p:set>
                                    <p:anim calcmode="lin" valueType="num">
                                      <p:cBhvr>
                                        <p:cTn id="7" dur="500" fill="hold"/>
                                        <p:tgtEl>
                                          <p:spTgt spid="141316"/>
                                        </p:tgtEl>
                                        <p:attrNameLst>
                                          <p:attrName>ppt_x</p:attrName>
                                        </p:attrNameLst>
                                      </p:cBhvr>
                                      <p:tavLst>
                                        <p:tav tm="0">
                                          <p:val>
                                            <p:strVal val="#ppt_x-#ppt_w/2"/>
                                          </p:val>
                                        </p:tav>
                                        <p:tav tm="100000">
                                          <p:val>
                                            <p:strVal val="#ppt_x"/>
                                          </p:val>
                                        </p:tav>
                                      </p:tavLst>
                                    </p:anim>
                                    <p:anim calcmode="lin" valueType="num">
                                      <p:cBhvr>
                                        <p:cTn id="8" dur="500" fill="hold"/>
                                        <p:tgtEl>
                                          <p:spTgt spid="141316"/>
                                        </p:tgtEl>
                                        <p:attrNameLst>
                                          <p:attrName>ppt_y</p:attrName>
                                        </p:attrNameLst>
                                      </p:cBhvr>
                                      <p:tavLst>
                                        <p:tav tm="0">
                                          <p:val>
                                            <p:strVal val="#ppt_y"/>
                                          </p:val>
                                        </p:tav>
                                        <p:tav tm="100000">
                                          <p:val>
                                            <p:strVal val="#ppt_y"/>
                                          </p:val>
                                        </p:tav>
                                      </p:tavLst>
                                    </p:anim>
                                    <p:anim calcmode="lin" valueType="num">
                                      <p:cBhvr>
                                        <p:cTn id="9" dur="500" fill="hold"/>
                                        <p:tgtEl>
                                          <p:spTgt spid="141316"/>
                                        </p:tgtEl>
                                        <p:attrNameLst>
                                          <p:attrName>ppt_w</p:attrName>
                                        </p:attrNameLst>
                                      </p:cBhvr>
                                      <p:tavLst>
                                        <p:tav tm="0">
                                          <p:val>
                                            <p:fltVal val="0"/>
                                          </p:val>
                                        </p:tav>
                                        <p:tav tm="100000">
                                          <p:val>
                                            <p:strVal val="#ppt_w"/>
                                          </p:val>
                                        </p:tav>
                                      </p:tavLst>
                                    </p:anim>
                                    <p:anim calcmode="lin" valueType="num">
                                      <p:cBhvr>
                                        <p:cTn id="10" dur="500" fill="hold"/>
                                        <p:tgtEl>
                                          <p:spTgt spid="141316"/>
                                        </p:tgtEl>
                                        <p:attrNameLst>
                                          <p:attrName>ppt_h</p:attrName>
                                        </p:attrNameLst>
                                      </p:cBhvr>
                                      <p:tavLst>
                                        <p:tav tm="0">
                                          <p:val>
                                            <p:strVal val="#ppt_h"/>
                                          </p:val>
                                        </p:tav>
                                        <p:tav tm="100000">
                                          <p:val>
                                            <p:strVal val="#ppt_h"/>
                                          </p:val>
                                        </p:tav>
                                      </p:tavLst>
                                    </p:anim>
                                  </p:childTnLst>
                                </p:cTn>
                              </p:par>
                              <p:par>
                                <p:cTn id="11" presetID="22" presetClass="entr" presetSubtype="2"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right)">
                                      <p:cBhvr>
                                        <p:cTn id="25" dur="500"/>
                                        <p:tgtEl>
                                          <p:spTgt spid="17"/>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right)">
                                      <p:cBhvr>
                                        <p:cTn id="29" dur="500"/>
                                        <p:tgtEl>
                                          <p:spTgt spid="18"/>
                                        </p:tgtEl>
                                      </p:cBhvr>
                                    </p:animEffect>
                                  </p:childTnLst>
                                </p:cTn>
                              </p:par>
                            </p:childTnLst>
                          </p:cTn>
                        </p:par>
                        <p:par>
                          <p:cTn id="30" fill="hold">
                            <p:stCondLst>
                              <p:cond delay="2500"/>
                            </p:stCondLst>
                            <p:childTnLst>
                              <p:par>
                                <p:cTn id="31" presetID="22" presetClass="entr" presetSubtype="2"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right)">
                                      <p:cBhvr>
                                        <p:cTn id="33" dur="500"/>
                                        <p:tgtEl>
                                          <p:spTgt spid="19"/>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right)">
                                      <p:cBhvr>
                                        <p:cTn id="37" dur="500"/>
                                        <p:tgtEl>
                                          <p:spTgt spid="20"/>
                                        </p:tgtEl>
                                      </p:cBhvr>
                                    </p:animEffect>
                                  </p:childTnLst>
                                </p:cTn>
                              </p:par>
                            </p:childTnLst>
                          </p:cTn>
                        </p:par>
                        <p:par>
                          <p:cTn id="38" fill="hold">
                            <p:stCondLst>
                              <p:cond delay="3500"/>
                            </p:stCondLst>
                            <p:childTnLst>
                              <p:par>
                                <p:cTn id="39" presetID="22" presetClass="entr" presetSubtype="2"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right)">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type="body" sz="half" idx="1"/>
          </p:nvPr>
        </p:nvSpPr>
        <p:spPr>
          <a:xfrm>
            <a:off x="1293813" y="1776248"/>
            <a:ext cx="7626350" cy="4462627"/>
          </a:xfrm>
          <a:noFill/>
        </p:spPr>
        <p:txBody>
          <a:bodyPr/>
          <a:lstStyle/>
          <a:p>
            <a:pPr algn="just">
              <a:spcBef>
                <a:spcPts val="600"/>
              </a:spcBef>
              <a:spcAft>
                <a:spcPts val="600"/>
              </a:spcAft>
            </a:pPr>
            <a:r>
              <a:rPr lang="en-US" altLang="en-US" dirty="0" smtClean="0"/>
              <a:t>Horizontal and Vertical Lines</a:t>
            </a:r>
          </a:p>
          <a:p>
            <a:pPr lvl="1">
              <a:spcAft>
                <a:spcPts val="600"/>
              </a:spcAft>
            </a:pPr>
            <a:r>
              <a:rPr lang="en-US" altLang="en-US" sz="1800" dirty="0" smtClean="0"/>
              <a:t>Horizontal lines, border to border, are used to separate independent subjects on a single sign panel</a:t>
            </a:r>
          </a:p>
          <a:p>
            <a:pPr lvl="1">
              <a:spcAft>
                <a:spcPts val="600"/>
              </a:spcAft>
            </a:pPr>
            <a:r>
              <a:rPr lang="en-US" altLang="en-US" sz="1800" dirty="0" smtClean="0"/>
              <a:t>Horizontal lines are used primarily on destination signing</a:t>
            </a:r>
          </a:p>
          <a:p>
            <a:pPr lvl="1">
              <a:spcAft>
                <a:spcPts val="600"/>
              </a:spcAft>
            </a:pPr>
            <a:r>
              <a:rPr lang="en-US" altLang="en-US" sz="1800" dirty="0" smtClean="0"/>
              <a:t>The examples below are the only instances where a horizontal line is needed on a two-destination sign panel</a:t>
            </a:r>
          </a:p>
          <a:p>
            <a:pPr lvl="1" algn="just">
              <a:spcAft>
                <a:spcPts val="600"/>
              </a:spcAft>
              <a:buFontTx/>
              <a:buNone/>
            </a:pPr>
            <a:endParaRPr lang="en-US" altLang="en-US" sz="2400" dirty="0" smtClean="0"/>
          </a:p>
        </p:txBody>
      </p:sp>
      <p:pic>
        <p:nvPicPr>
          <p:cNvPr id="101379" name="Picture 7"/>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2159000" y="4540250"/>
            <a:ext cx="2793076" cy="1097280"/>
          </a:xfrm>
          <a:noFill/>
        </p:spPr>
      </p:pic>
      <p:pic>
        <p:nvPicPr>
          <p:cNvPr id="101380" name="Picture 9"/>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5537200" y="4541838"/>
            <a:ext cx="2785909" cy="1097280"/>
          </a:xfrm>
          <a:noFill/>
        </p:spPr>
      </p:pic>
      <p:sp>
        <p:nvSpPr>
          <p:cNvPr id="101381" name="Rectangle 12"/>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63491"/>
                                        </p:tgtEl>
                                        <p:attrNameLst>
                                          <p:attrName>style.visibility</p:attrName>
                                        </p:attrNameLst>
                                      </p:cBhvr>
                                      <p:to>
                                        <p:strVal val="visible"/>
                                      </p:to>
                                    </p:set>
                                    <p:anim calcmode="lin" valueType="num">
                                      <p:cBhvr>
                                        <p:cTn id="7" dur="500" fill="hold"/>
                                        <p:tgtEl>
                                          <p:spTgt spid="63491"/>
                                        </p:tgtEl>
                                        <p:attrNameLst>
                                          <p:attrName>ppt_x</p:attrName>
                                        </p:attrNameLst>
                                      </p:cBhvr>
                                      <p:tavLst>
                                        <p:tav tm="0">
                                          <p:val>
                                            <p:strVal val="#ppt_x-#ppt_w/2"/>
                                          </p:val>
                                        </p:tav>
                                        <p:tav tm="100000">
                                          <p:val>
                                            <p:strVal val="#ppt_x"/>
                                          </p:val>
                                        </p:tav>
                                      </p:tavLst>
                                    </p:anim>
                                    <p:anim calcmode="lin" valueType="num">
                                      <p:cBhvr>
                                        <p:cTn id="8" dur="500" fill="hold"/>
                                        <p:tgtEl>
                                          <p:spTgt spid="63491"/>
                                        </p:tgtEl>
                                        <p:attrNameLst>
                                          <p:attrName>ppt_y</p:attrName>
                                        </p:attrNameLst>
                                      </p:cBhvr>
                                      <p:tavLst>
                                        <p:tav tm="0">
                                          <p:val>
                                            <p:strVal val="#ppt_y"/>
                                          </p:val>
                                        </p:tav>
                                        <p:tav tm="100000">
                                          <p:val>
                                            <p:strVal val="#ppt_y"/>
                                          </p:val>
                                        </p:tav>
                                      </p:tavLst>
                                    </p:anim>
                                    <p:anim calcmode="lin" valueType="num">
                                      <p:cBhvr>
                                        <p:cTn id="9" dur="500" fill="hold"/>
                                        <p:tgtEl>
                                          <p:spTgt spid="63491"/>
                                        </p:tgtEl>
                                        <p:attrNameLst>
                                          <p:attrName>ppt_w</p:attrName>
                                        </p:attrNameLst>
                                      </p:cBhvr>
                                      <p:tavLst>
                                        <p:tav tm="0">
                                          <p:val>
                                            <p:fltVal val="0"/>
                                          </p:val>
                                        </p:tav>
                                        <p:tav tm="100000">
                                          <p:val>
                                            <p:strVal val="#ppt_w"/>
                                          </p:val>
                                        </p:tav>
                                      </p:tavLst>
                                    </p:anim>
                                    <p:anim calcmode="lin" valueType="num">
                                      <p:cBhvr>
                                        <p:cTn id="10" dur="500" fill="hold"/>
                                        <p:tgtEl>
                                          <p:spTgt spid="634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7" name="Rectangle 3"/>
          <p:cNvSpPr>
            <a:spLocks noGrp="1" noChangeArrowheads="1"/>
          </p:cNvSpPr>
          <p:nvPr>
            <p:ph type="body" sz="half" idx="1"/>
          </p:nvPr>
        </p:nvSpPr>
        <p:spPr>
          <a:xfrm>
            <a:off x="1301750" y="1629103"/>
            <a:ext cx="7726363" cy="5228897"/>
          </a:xfrm>
          <a:noFill/>
        </p:spPr>
        <p:txBody>
          <a:bodyPr/>
          <a:lstStyle/>
          <a:p>
            <a:pPr algn="just">
              <a:spcBef>
                <a:spcPts val="600"/>
              </a:spcBef>
              <a:spcAft>
                <a:spcPts val="600"/>
              </a:spcAft>
            </a:pPr>
            <a:r>
              <a:rPr lang="en-US" altLang="en-US" dirty="0" smtClean="0"/>
              <a:t>Horizontal and Vertical Lines</a:t>
            </a:r>
          </a:p>
          <a:p>
            <a:pPr lvl="1"/>
            <a:r>
              <a:rPr lang="en-US" altLang="en-US" sz="1800" dirty="0" smtClean="0"/>
              <a:t>On destination signs with three or more lines of legend a horizontal line is needed if two lines share an arrow</a:t>
            </a:r>
          </a:p>
          <a:p>
            <a:pPr lvl="1"/>
            <a:r>
              <a:rPr lang="en-US" altLang="en-US" sz="1800" dirty="0" smtClean="0"/>
              <a:t>The line is border to border</a:t>
            </a:r>
          </a:p>
        </p:txBody>
      </p:sp>
      <p:pic>
        <p:nvPicPr>
          <p:cNvPr id="103427" name="Picture 10"/>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346325" y="3299533"/>
            <a:ext cx="2536825" cy="1528762"/>
          </a:xfrm>
          <a:noFill/>
        </p:spPr>
      </p:pic>
      <p:pic>
        <p:nvPicPr>
          <p:cNvPr id="103428" name="Picture 12"/>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5186363" y="3301120"/>
            <a:ext cx="2544762" cy="1533525"/>
          </a:xfrm>
          <a:noFill/>
        </p:spPr>
      </p:pic>
      <p:pic>
        <p:nvPicPr>
          <p:cNvPr id="103429"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5250" y="5147383"/>
            <a:ext cx="25654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Rectangle 17"/>
          <p:cNvSpPr>
            <a:spLocks noGrp="1" noChangeArrowheads="1"/>
          </p:cNvSpPr>
          <p:nvPr>
            <p:ph type="title"/>
          </p:nvPr>
        </p:nvSpPr>
        <p:spPr>
          <a:noFill/>
        </p:spPr>
        <p:txBody>
          <a:bodyPr/>
          <a:lstStyle/>
          <a:p>
            <a:r>
              <a:rPr lang="en-US" altLang="en-US" smtClean="0"/>
              <a:t>Sign Components</a:t>
            </a:r>
          </a:p>
        </p:txBody>
      </p:sp>
      <p:pic>
        <p:nvPicPr>
          <p:cNvPr id="1034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9525" y="4990220"/>
            <a:ext cx="2120900"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72707"/>
                                        </p:tgtEl>
                                        <p:attrNameLst>
                                          <p:attrName>style.visibility</p:attrName>
                                        </p:attrNameLst>
                                      </p:cBhvr>
                                      <p:to>
                                        <p:strVal val="visible"/>
                                      </p:to>
                                    </p:set>
                                    <p:anim calcmode="lin" valueType="num">
                                      <p:cBhvr>
                                        <p:cTn id="7" dur="500" fill="hold"/>
                                        <p:tgtEl>
                                          <p:spTgt spid="72707"/>
                                        </p:tgtEl>
                                        <p:attrNameLst>
                                          <p:attrName>ppt_x</p:attrName>
                                        </p:attrNameLst>
                                      </p:cBhvr>
                                      <p:tavLst>
                                        <p:tav tm="0">
                                          <p:val>
                                            <p:strVal val="#ppt_x-#ppt_w/2"/>
                                          </p:val>
                                        </p:tav>
                                        <p:tav tm="100000">
                                          <p:val>
                                            <p:strVal val="#ppt_x"/>
                                          </p:val>
                                        </p:tav>
                                      </p:tavLst>
                                    </p:anim>
                                    <p:anim calcmode="lin" valueType="num">
                                      <p:cBhvr>
                                        <p:cTn id="8" dur="500" fill="hold"/>
                                        <p:tgtEl>
                                          <p:spTgt spid="72707"/>
                                        </p:tgtEl>
                                        <p:attrNameLst>
                                          <p:attrName>ppt_y</p:attrName>
                                        </p:attrNameLst>
                                      </p:cBhvr>
                                      <p:tavLst>
                                        <p:tav tm="0">
                                          <p:val>
                                            <p:strVal val="#ppt_y"/>
                                          </p:val>
                                        </p:tav>
                                        <p:tav tm="100000">
                                          <p:val>
                                            <p:strVal val="#ppt_y"/>
                                          </p:val>
                                        </p:tav>
                                      </p:tavLst>
                                    </p:anim>
                                    <p:anim calcmode="lin" valueType="num">
                                      <p:cBhvr>
                                        <p:cTn id="9" dur="500" fill="hold"/>
                                        <p:tgtEl>
                                          <p:spTgt spid="72707"/>
                                        </p:tgtEl>
                                        <p:attrNameLst>
                                          <p:attrName>ppt_w</p:attrName>
                                        </p:attrNameLst>
                                      </p:cBhvr>
                                      <p:tavLst>
                                        <p:tav tm="0">
                                          <p:val>
                                            <p:fltVal val="0"/>
                                          </p:val>
                                        </p:tav>
                                        <p:tav tm="100000">
                                          <p:val>
                                            <p:strVal val="#ppt_w"/>
                                          </p:val>
                                        </p:tav>
                                      </p:tavLst>
                                    </p:anim>
                                    <p:anim calcmode="lin" valueType="num">
                                      <p:cBhvr>
                                        <p:cTn id="10" dur="500" fill="hold"/>
                                        <p:tgtEl>
                                          <p:spTgt spid="727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1" name="Rectangle 3"/>
          <p:cNvSpPr>
            <a:spLocks noGrp="1" noChangeArrowheads="1"/>
          </p:cNvSpPr>
          <p:nvPr>
            <p:ph type="body" sz="half" idx="1"/>
          </p:nvPr>
        </p:nvSpPr>
        <p:spPr>
          <a:xfrm>
            <a:off x="1500188" y="1776247"/>
            <a:ext cx="7643812" cy="5334000"/>
          </a:xfrm>
          <a:noFill/>
        </p:spPr>
        <p:txBody>
          <a:bodyPr/>
          <a:lstStyle/>
          <a:p>
            <a:pPr algn="just">
              <a:spcBef>
                <a:spcPts val="600"/>
              </a:spcBef>
              <a:spcAft>
                <a:spcPts val="600"/>
              </a:spcAft>
            </a:pPr>
            <a:r>
              <a:rPr lang="en-US" altLang="en-US" smtClean="0"/>
              <a:t>Horizontal and Vertical Lines</a:t>
            </a:r>
          </a:p>
          <a:p>
            <a:pPr lvl="1"/>
            <a:r>
              <a:rPr lang="en-US" altLang="en-US" sz="2400" smtClean="0"/>
              <a:t>Indented horizontal lines are used on panels with more than one message about a single subject.  They may act as a form of punctuation, separating phrases to avoid confusion.</a:t>
            </a:r>
          </a:p>
        </p:txBody>
      </p:sp>
      <p:sp>
        <p:nvSpPr>
          <p:cNvPr id="105476" name="Rectangle 12"/>
          <p:cNvSpPr>
            <a:spLocks noGrp="1" noChangeArrowheads="1"/>
          </p:cNvSpPr>
          <p:nvPr>
            <p:ph type="title"/>
          </p:nvPr>
        </p:nvSpPr>
        <p:spPr>
          <a:noFill/>
        </p:spPr>
        <p:txBody>
          <a:bodyPr/>
          <a:lstStyle/>
          <a:p>
            <a:r>
              <a:rPr lang="en-US" altLang="en-US" smtClean="0"/>
              <a:t>Sign Components</a:t>
            </a:r>
          </a:p>
        </p:txBody>
      </p:sp>
      <p:pic>
        <p:nvPicPr>
          <p:cNvPr id="10547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55" y="4076316"/>
            <a:ext cx="239077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73731"/>
                                        </p:tgtEl>
                                        <p:attrNameLst>
                                          <p:attrName>style.visibility</p:attrName>
                                        </p:attrNameLst>
                                      </p:cBhvr>
                                      <p:to>
                                        <p:strVal val="visible"/>
                                      </p:to>
                                    </p:set>
                                    <p:anim calcmode="lin" valueType="num">
                                      <p:cBhvr>
                                        <p:cTn id="7" dur="500" fill="hold"/>
                                        <p:tgtEl>
                                          <p:spTgt spid="73731"/>
                                        </p:tgtEl>
                                        <p:attrNameLst>
                                          <p:attrName>ppt_x</p:attrName>
                                        </p:attrNameLst>
                                      </p:cBhvr>
                                      <p:tavLst>
                                        <p:tav tm="0">
                                          <p:val>
                                            <p:strVal val="#ppt_x-#ppt_w/2"/>
                                          </p:val>
                                        </p:tav>
                                        <p:tav tm="100000">
                                          <p:val>
                                            <p:strVal val="#ppt_x"/>
                                          </p:val>
                                        </p:tav>
                                      </p:tavLst>
                                    </p:anim>
                                    <p:anim calcmode="lin" valueType="num">
                                      <p:cBhvr>
                                        <p:cTn id="8" dur="500" fill="hold"/>
                                        <p:tgtEl>
                                          <p:spTgt spid="73731"/>
                                        </p:tgtEl>
                                        <p:attrNameLst>
                                          <p:attrName>ppt_y</p:attrName>
                                        </p:attrNameLst>
                                      </p:cBhvr>
                                      <p:tavLst>
                                        <p:tav tm="0">
                                          <p:val>
                                            <p:strVal val="#ppt_y"/>
                                          </p:val>
                                        </p:tav>
                                        <p:tav tm="100000">
                                          <p:val>
                                            <p:strVal val="#ppt_y"/>
                                          </p:val>
                                        </p:tav>
                                      </p:tavLst>
                                    </p:anim>
                                    <p:anim calcmode="lin" valueType="num">
                                      <p:cBhvr>
                                        <p:cTn id="9" dur="500" fill="hold"/>
                                        <p:tgtEl>
                                          <p:spTgt spid="73731"/>
                                        </p:tgtEl>
                                        <p:attrNameLst>
                                          <p:attrName>ppt_w</p:attrName>
                                        </p:attrNameLst>
                                      </p:cBhvr>
                                      <p:tavLst>
                                        <p:tav tm="0">
                                          <p:val>
                                            <p:fltVal val="0"/>
                                          </p:val>
                                        </p:tav>
                                        <p:tav tm="100000">
                                          <p:val>
                                            <p:strVal val="#ppt_w"/>
                                          </p:val>
                                        </p:tav>
                                      </p:tavLst>
                                    </p:anim>
                                    <p:anim calcmode="lin" valueType="num">
                                      <p:cBhvr>
                                        <p:cTn id="10" dur="500" fill="hold"/>
                                        <p:tgtEl>
                                          <p:spTgt spid="737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5" name="Rectangle 3"/>
          <p:cNvSpPr>
            <a:spLocks noGrp="1" noChangeArrowheads="1"/>
          </p:cNvSpPr>
          <p:nvPr>
            <p:ph type="body" sz="half" idx="1"/>
          </p:nvPr>
        </p:nvSpPr>
        <p:spPr>
          <a:xfrm>
            <a:off x="1500188" y="1755228"/>
            <a:ext cx="7643812" cy="5102772"/>
          </a:xfrm>
          <a:noFill/>
        </p:spPr>
        <p:txBody>
          <a:bodyPr/>
          <a:lstStyle/>
          <a:p>
            <a:pPr algn="just">
              <a:spcBef>
                <a:spcPts val="600"/>
              </a:spcBef>
              <a:spcAft>
                <a:spcPts val="600"/>
              </a:spcAft>
            </a:pPr>
            <a:r>
              <a:rPr lang="en-US" altLang="en-US" dirty="0" smtClean="0"/>
              <a:t>Horizontal and Vertical Lines</a:t>
            </a:r>
          </a:p>
          <a:p>
            <a:pPr lvl="1"/>
            <a:r>
              <a:rPr lang="en-US" altLang="en-US" sz="1800" dirty="0" smtClean="0"/>
              <a:t>Vertical lines separate different directional movements and subjects to prevent confusion.</a:t>
            </a:r>
          </a:p>
        </p:txBody>
      </p:sp>
      <p:pic>
        <p:nvPicPr>
          <p:cNvPr id="107523" name="Picture 8"/>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454150" y="3236913"/>
            <a:ext cx="3724275" cy="2168525"/>
          </a:xfrm>
          <a:noFill/>
        </p:spPr>
      </p:pic>
      <p:pic>
        <p:nvPicPr>
          <p:cNvPr id="107524"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5163" y="3363913"/>
            <a:ext cx="2919412"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Rectangle 14"/>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74755"/>
                                        </p:tgtEl>
                                        <p:attrNameLst>
                                          <p:attrName>style.visibility</p:attrName>
                                        </p:attrNameLst>
                                      </p:cBhvr>
                                      <p:to>
                                        <p:strVal val="visible"/>
                                      </p:to>
                                    </p:set>
                                    <p:anim calcmode="lin" valueType="num">
                                      <p:cBhvr>
                                        <p:cTn id="7" dur="500" fill="hold"/>
                                        <p:tgtEl>
                                          <p:spTgt spid="74755"/>
                                        </p:tgtEl>
                                        <p:attrNameLst>
                                          <p:attrName>ppt_x</p:attrName>
                                        </p:attrNameLst>
                                      </p:cBhvr>
                                      <p:tavLst>
                                        <p:tav tm="0">
                                          <p:val>
                                            <p:strVal val="#ppt_x-#ppt_w/2"/>
                                          </p:val>
                                        </p:tav>
                                        <p:tav tm="100000">
                                          <p:val>
                                            <p:strVal val="#ppt_x"/>
                                          </p:val>
                                        </p:tav>
                                      </p:tavLst>
                                    </p:anim>
                                    <p:anim calcmode="lin" valueType="num">
                                      <p:cBhvr>
                                        <p:cTn id="8" dur="500" fill="hold"/>
                                        <p:tgtEl>
                                          <p:spTgt spid="74755"/>
                                        </p:tgtEl>
                                        <p:attrNameLst>
                                          <p:attrName>ppt_y</p:attrName>
                                        </p:attrNameLst>
                                      </p:cBhvr>
                                      <p:tavLst>
                                        <p:tav tm="0">
                                          <p:val>
                                            <p:strVal val="#ppt_y"/>
                                          </p:val>
                                        </p:tav>
                                        <p:tav tm="100000">
                                          <p:val>
                                            <p:strVal val="#ppt_y"/>
                                          </p:val>
                                        </p:tav>
                                      </p:tavLst>
                                    </p:anim>
                                    <p:anim calcmode="lin" valueType="num">
                                      <p:cBhvr>
                                        <p:cTn id="9" dur="500" fill="hold"/>
                                        <p:tgtEl>
                                          <p:spTgt spid="74755"/>
                                        </p:tgtEl>
                                        <p:attrNameLst>
                                          <p:attrName>ppt_w</p:attrName>
                                        </p:attrNameLst>
                                      </p:cBhvr>
                                      <p:tavLst>
                                        <p:tav tm="0">
                                          <p:val>
                                            <p:fltVal val="0"/>
                                          </p:val>
                                        </p:tav>
                                        <p:tav tm="100000">
                                          <p:val>
                                            <p:strVal val="#ppt_w"/>
                                          </p:val>
                                        </p:tav>
                                      </p:tavLst>
                                    </p:anim>
                                    <p:anim calcmode="lin" valueType="num">
                                      <p:cBhvr>
                                        <p:cTn id="10" dur="500" fill="hold"/>
                                        <p:tgtEl>
                                          <p:spTgt spid="7475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1500188" y="1713186"/>
            <a:ext cx="7643812" cy="5144814"/>
          </a:xfrm>
          <a:noFill/>
        </p:spPr>
        <p:txBody>
          <a:bodyPr/>
          <a:lstStyle/>
          <a:p>
            <a:r>
              <a:rPr lang="en-US" altLang="en-US" dirty="0" smtClean="0"/>
              <a:t>Route Markers </a:t>
            </a:r>
          </a:p>
          <a:p>
            <a:pPr lvl="1"/>
            <a:r>
              <a:rPr lang="en-US" altLang="en-US" sz="1800" dirty="0" smtClean="0"/>
              <a:t>The route markers are listed in the M series of the Standard Signs Manual and the Standard Signs Summary</a:t>
            </a:r>
          </a:p>
          <a:p>
            <a:pPr lvl="1"/>
            <a:r>
              <a:rPr lang="en-US" altLang="en-US" sz="1800" dirty="0" smtClean="0"/>
              <a:t>One or two digit route markers will have the same width and height dimensions, but three digit markers have a width that is 25 percent greater than their height</a:t>
            </a:r>
          </a:p>
          <a:p>
            <a:pPr lvl="1"/>
            <a:r>
              <a:rPr lang="en-US" altLang="en-US" sz="1800" dirty="0" smtClean="0"/>
              <a:t>Route markers attached to the surface of a guide sign panel are referred to as overlays</a:t>
            </a:r>
            <a:endParaRPr lang="en-US" altLang="en-US" dirty="0" smtClean="0"/>
          </a:p>
        </p:txBody>
      </p:sp>
      <p:graphicFrame>
        <p:nvGraphicFramePr>
          <p:cNvPr id="109571" name="Object 5"/>
          <p:cNvGraphicFramePr>
            <a:graphicFrameLocks noChangeAspect="1"/>
          </p:cNvGraphicFramePr>
          <p:nvPr>
            <p:extLst>
              <p:ext uri="{D42A27DB-BD31-4B8C-83A1-F6EECF244321}">
                <p14:modId xmlns:p14="http://schemas.microsoft.com/office/powerpoint/2010/main" val="1777694897"/>
              </p:ext>
            </p:extLst>
          </p:nvPr>
        </p:nvGraphicFramePr>
        <p:xfrm>
          <a:off x="2713831" y="4653784"/>
          <a:ext cx="4852987" cy="1365250"/>
        </p:xfrm>
        <a:graphic>
          <a:graphicData uri="http://schemas.openxmlformats.org/presentationml/2006/ole">
            <mc:AlternateContent xmlns:mc="http://schemas.openxmlformats.org/markup-compatibility/2006">
              <mc:Choice xmlns:v="urn:schemas-microsoft-com:vml" Requires="v">
                <p:oleObj spid="_x0000_s109594" name="Document" r:id="rId4" imgW="3646422" imgH="1026185" progId="Word.Document.8">
                  <p:embed/>
                </p:oleObj>
              </mc:Choice>
              <mc:Fallback>
                <p:oleObj name="Document" r:id="rId4" imgW="3646422" imgH="1026185"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3831" y="4653784"/>
                        <a:ext cx="4852987"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9572" name="Rectangle 7"/>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75779"/>
                                        </p:tgtEl>
                                        <p:attrNameLst>
                                          <p:attrName>style.visibility</p:attrName>
                                        </p:attrNameLst>
                                      </p:cBhvr>
                                      <p:to>
                                        <p:strVal val="visible"/>
                                      </p:to>
                                    </p:set>
                                    <p:anim calcmode="lin" valueType="num">
                                      <p:cBhvr>
                                        <p:cTn id="7" dur="500" fill="hold"/>
                                        <p:tgtEl>
                                          <p:spTgt spid="75779"/>
                                        </p:tgtEl>
                                        <p:attrNameLst>
                                          <p:attrName>ppt_x</p:attrName>
                                        </p:attrNameLst>
                                      </p:cBhvr>
                                      <p:tavLst>
                                        <p:tav tm="0">
                                          <p:val>
                                            <p:strVal val="#ppt_x-#ppt_w/2"/>
                                          </p:val>
                                        </p:tav>
                                        <p:tav tm="100000">
                                          <p:val>
                                            <p:strVal val="#ppt_x"/>
                                          </p:val>
                                        </p:tav>
                                      </p:tavLst>
                                    </p:anim>
                                    <p:anim calcmode="lin" valueType="num">
                                      <p:cBhvr>
                                        <p:cTn id="8" dur="500" fill="hold"/>
                                        <p:tgtEl>
                                          <p:spTgt spid="75779"/>
                                        </p:tgtEl>
                                        <p:attrNameLst>
                                          <p:attrName>ppt_y</p:attrName>
                                        </p:attrNameLst>
                                      </p:cBhvr>
                                      <p:tavLst>
                                        <p:tav tm="0">
                                          <p:val>
                                            <p:strVal val="#ppt_y"/>
                                          </p:val>
                                        </p:tav>
                                        <p:tav tm="100000">
                                          <p:val>
                                            <p:strVal val="#ppt_y"/>
                                          </p:val>
                                        </p:tav>
                                      </p:tavLst>
                                    </p:anim>
                                    <p:anim calcmode="lin" valueType="num">
                                      <p:cBhvr>
                                        <p:cTn id="9" dur="500" fill="hold"/>
                                        <p:tgtEl>
                                          <p:spTgt spid="75779"/>
                                        </p:tgtEl>
                                        <p:attrNameLst>
                                          <p:attrName>ppt_w</p:attrName>
                                        </p:attrNameLst>
                                      </p:cBhvr>
                                      <p:tavLst>
                                        <p:tav tm="0">
                                          <p:val>
                                            <p:fltVal val="0"/>
                                          </p:val>
                                        </p:tav>
                                        <p:tav tm="100000">
                                          <p:val>
                                            <p:strVal val="#ppt_w"/>
                                          </p:val>
                                        </p:tav>
                                      </p:tavLst>
                                    </p:anim>
                                    <p:anim calcmode="lin" valueType="num">
                                      <p:cBhvr>
                                        <p:cTn id="10" dur="500" fill="hold"/>
                                        <p:tgtEl>
                                          <p:spTgt spid="7577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3" name="Rectangle 3"/>
          <p:cNvSpPr>
            <a:spLocks noGrp="1" noChangeArrowheads="1"/>
          </p:cNvSpPr>
          <p:nvPr>
            <p:ph type="body" sz="half" idx="1"/>
          </p:nvPr>
        </p:nvSpPr>
        <p:spPr>
          <a:xfrm>
            <a:off x="1474788" y="1681653"/>
            <a:ext cx="7669212" cy="5355021"/>
          </a:xfrm>
          <a:noFill/>
        </p:spPr>
        <p:txBody>
          <a:bodyPr/>
          <a:lstStyle/>
          <a:p>
            <a:r>
              <a:rPr lang="en-US" altLang="en-US" dirty="0" smtClean="0"/>
              <a:t>Route Markers </a:t>
            </a:r>
            <a:r>
              <a:rPr lang="en-US" altLang="en-US" dirty="0" smtClean="0">
                <a:sym typeface="Wingdings" panose="05000000000000000000" pitchFamily="2" charset="2"/>
              </a:rPr>
              <a:t></a:t>
            </a:r>
            <a:r>
              <a:rPr lang="en-US" altLang="en-US" dirty="0" smtClean="0"/>
              <a:t> Layout</a:t>
            </a:r>
          </a:p>
          <a:p>
            <a:pPr lvl="1"/>
            <a:r>
              <a:rPr lang="en-US" altLang="en-US" sz="2400" dirty="0" smtClean="0"/>
              <a:t>Sign panels containing two or more route marker overlays are laid out in the following way:</a:t>
            </a:r>
          </a:p>
          <a:p>
            <a:pPr lvl="2"/>
            <a:r>
              <a:rPr lang="en-US" altLang="en-US" sz="2000" dirty="0" smtClean="0"/>
              <a:t>Group overlays by arrow direction</a:t>
            </a:r>
          </a:p>
          <a:p>
            <a:pPr lvl="3">
              <a:buFontTx/>
              <a:buNone/>
            </a:pPr>
            <a:endParaRPr lang="en-US" altLang="en-US" sz="1800" dirty="0" smtClean="0"/>
          </a:p>
          <a:p>
            <a:pPr lvl="2"/>
            <a:endParaRPr lang="en-US" altLang="en-US" sz="2000" dirty="0" smtClean="0"/>
          </a:p>
          <a:p>
            <a:pPr lvl="2"/>
            <a:endParaRPr lang="en-US" altLang="en-US" sz="2000" dirty="0" smtClean="0"/>
          </a:p>
          <a:p>
            <a:pPr lvl="2"/>
            <a:r>
              <a:rPr lang="en-US" altLang="en-US" sz="2000" dirty="0" smtClean="0"/>
              <a:t>Group by functional class</a:t>
            </a:r>
          </a:p>
          <a:p>
            <a:pPr lvl="2"/>
            <a:endParaRPr lang="en-US" altLang="en-US" sz="2000" dirty="0" smtClean="0"/>
          </a:p>
          <a:p>
            <a:pPr lvl="2"/>
            <a:endParaRPr lang="en-US" altLang="en-US" sz="2000" dirty="0" smtClean="0"/>
          </a:p>
          <a:p>
            <a:pPr lvl="2"/>
            <a:r>
              <a:rPr lang="en-US" altLang="en-US" sz="2000" dirty="0" smtClean="0"/>
              <a:t>Group same functional classes 		        from low to high</a:t>
            </a:r>
          </a:p>
        </p:txBody>
      </p:sp>
      <p:sp>
        <p:nvSpPr>
          <p:cNvPr id="111619" name="Rectangle 16"/>
          <p:cNvSpPr>
            <a:spLocks noGrp="1" noChangeArrowheads="1"/>
          </p:cNvSpPr>
          <p:nvPr>
            <p:ph type="title"/>
          </p:nvPr>
        </p:nvSpPr>
        <p:spPr>
          <a:noFill/>
        </p:spPr>
        <p:txBody>
          <a:bodyPr/>
          <a:lstStyle/>
          <a:p>
            <a:r>
              <a:rPr lang="en-US" altLang="en-US" smtClean="0"/>
              <a:t>Sign Components</a:t>
            </a:r>
          </a:p>
        </p:txBody>
      </p:sp>
      <p:sp>
        <p:nvSpPr>
          <p:cNvPr id="111620" name="AutoShape 17"/>
          <p:cNvSpPr>
            <a:spLocks noChangeArrowheads="1"/>
          </p:cNvSpPr>
          <p:nvPr/>
        </p:nvSpPr>
        <p:spPr bwMode="auto">
          <a:xfrm>
            <a:off x="5164138" y="3362325"/>
            <a:ext cx="976312" cy="485775"/>
          </a:xfrm>
          <a:prstGeom prst="left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buClr>
                <a:srgbClr val="FF9933"/>
              </a:buClr>
              <a:buFontTx/>
              <a:buChar char="•"/>
            </a:pPr>
            <a:endParaRPr lang="en-US" altLang="en-US" sz="2400" b="0">
              <a:solidFill>
                <a:schemeClr val="tx1"/>
              </a:solidFill>
              <a:latin typeface="Trebuchet MS" panose="020B0603020202020204" pitchFamily="34" charset="0"/>
            </a:endParaRPr>
          </a:p>
        </p:txBody>
      </p:sp>
      <p:sp>
        <p:nvSpPr>
          <p:cNvPr id="111621" name="AutoShape 18"/>
          <p:cNvSpPr>
            <a:spLocks noChangeArrowheads="1"/>
          </p:cNvSpPr>
          <p:nvPr/>
        </p:nvSpPr>
        <p:spPr bwMode="auto">
          <a:xfrm>
            <a:off x="3316288" y="3674349"/>
            <a:ext cx="393700" cy="333375"/>
          </a:xfrm>
          <a:prstGeom prst="leftArrow">
            <a:avLst>
              <a:gd name="adj1" fmla="val 49676"/>
              <a:gd name="adj2" fmla="val 57555"/>
            </a:avLst>
          </a:prstGeom>
          <a:solidFill>
            <a:schemeClr val="tx1"/>
          </a:solidFill>
          <a:ln w="9525">
            <a:solidFill>
              <a:schemeClr val="tx1"/>
            </a:solidFill>
            <a:miter lim="800000"/>
            <a:headEnd/>
            <a:tailEnd/>
          </a:ln>
        </p:spPr>
        <p:txBody>
          <a:bodyPr wrap="none" lIns="92075" tIns="46038" rIns="92075" bIns="46038" anchor="ct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buClr>
                <a:srgbClr val="FF9933"/>
              </a:buClr>
              <a:buFontTx/>
              <a:buChar char="•"/>
            </a:pPr>
            <a:endParaRPr lang="en-US" altLang="en-US" sz="2400" b="0">
              <a:solidFill>
                <a:schemeClr val="tx1"/>
              </a:solidFill>
              <a:latin typeface="Trebuchet MS" panose="020B0603020202020204" pitchFamily="34" charset="0"/>
            </a:endParaRPr>
          </a:p>
        </p:txBody>
      </p:sp>
      <p:sp>
        <p:nvSpPr>
          <p:cNvPr id="111622" name="AutoShape 19"/>
          <p:cNvSpPr>
            <a:spLocks noChangeArrowheads="1"/>
          </p:cNvSpPr>
          <p:nvPr/>
        </p:nvSpPr>
        <p:spPr bwMode="auto">
          <a:xfrm rot="5400000">
            <a:off x="3800476" y="3674349"/>
            <a:ext cx="393700" cy="333375"/>
          </a:xfrm>
          <a:prstGeom prst="leftArrow">
            <a:avLst>
              <a:gd name="adj1" fmla="val 49676"/>
              <a:gd name="adj2" fmla="val 57555"/>
            </a:avLst>
          </a:prstGeom>
          <a:solidFill>
            <a:schemeClr val="tx1"/>
          </a:solidFill>
          <a:ln w="9525">
            <a:solidFill>
              <a:schemeClr val="tx1"/>
            </a:solidFill>
            <a:miter lim="800000"/>
            <a:headEnd/>
            <a:tailEnd/>
          </a:ln>
        </p:spPr>
        <p:txBody>
          <a:bodyPr wrap="none" lIns="92075" tIns="46038" rIns="92075" bIns="46038" anchor="ct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buClr>
                <a:srgbClr val="FF9933"/>
              </a:buClr>
              <a:buFontTx/>
              <a:buChar char="•"/>
            </a:pPr>
            <a:endParaRPr lang="en-US" altLang="en-US" sz="2400" b="0">
              <a:solidFill>
                <a:schemeClr val="tx1"/>
              </a:solidFill>
              <a:latin typeface="Trebuchet MS" panose="020B0603020202020204" pitchFamily="34" charset="0"/>
            </a:endParaRPr>
          </a:p>
        </p:txBody>
      </p:sp>
      <p:sp>
        <p:nvSpPr>
          <p:cNvPr id="111623" name="AutoShape 20"/>
          <p:cNvSpPr>
            <a:spLocks noChangeArrowheads="1"/>
          </p:cNvSpPr>
          <p:nvPr/>
        </p:nvSpPr>
        <p:spPr bwMode="auto">
          <a:xfrm rot="10800000">
            <a:off x="4294188" y="3674349"/>
            <a:ext cx="393700" cy="333375"/>
          </a:xfrm>
          <a:prstGeom prst="leftArrow">
            <a:avLst>
              <a:gd name="adj1" fmla="val 49676"/>
              <a:gd name="adj2" fmla="val 57555"/>
            </a:avLst>
          </a:prstGeom>
          <a:solidFill>
            <a:schemeClr val="tx1"/>
          </a:solidFill>
          <a:ln w="9525">
            <a:solidFill>
              <a:schemeClr val="tx1"/>
            </a:solidFill>
            <a:miter lim="800000"/>
            <a:headEnd/>
            <a:tailEnd/>
          </a:ln>
        </p:spPr>
        <p:txBody>
          <a:bodyPr wrap="none" lIns="92075" tIns="46038" rIns="92075" bIns="46038" anchor="ct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buClr>
                <a:srgbClr val="FF9933"/>
              </a:buClr>
              <a:buFontTx/>
              <a:buChar char="•"/>
            </a:pPr>
            <a:endParaRPr lang="en-US" altLang="en-US" sz="2400" b="0">
              <a:solidFill>
                <a:schemeClr val="tx1"/>
              </a:solidFill>
              <a:latin typeface="Trebuchet MS" panose="020B0603020202020204" pitchFamily="34" charset="0"/>
            </a:endParaRPr>
          </a:p>
        </p:txBody>
      </p:sp>
      <p:pic>
        <p:nvPicPr>
          <p:cNvPr id="111625"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5413" y="5196762"/>
            <a:ext cx="2266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6475413" y="3478924"/>
            <a:ext cx="2193307" cy="15910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76803"/>
                                        </p:tgtEl>
                                        <p:attrNameLst>
                                          <p:attrName>style.visibility</p:attrName>
                                        </p:attrNameLst>
                                      </p:cBhvr>
                                      <p:to>
                                        <p:strVal val="visible"/>
                                      </p:to>
                                    </p:set>
                                    <p:anim calcmode="lin" valueType="num">
                                      <p:cBhvr>
                                        <p:cTn id="7" dur="500" fill="hold"/>
                                        <p:tgtEl>
                                          <p:spTgt spid="76803"/>
                                        </p:tgtEl>
                                        <p:attrNameLst>
                                          <p:attrName>ppt_x</p:attrName>
                                        </p:attrNameLst>
                                      </p:cBhvr>
                                      <p:tavLst>
                                        <p:tav tm="0">
                                          <p:val>
                                            <p:strVal val="#ppt_x-#ppt_w/2"/>
                                          </p:val>
                                        </p:tav>
                                        <p:tav tm="100000">
                                          <p:val>
                                            <p:strVal val="#ppt_x"/>
                                          </p:val>
                                        </p:tav>
                                      </p:tavLst>
                                    </p:anim>
                                    <p:anim calcmode="lin" valueType="num">
                                      <p:cBhvr>
                                        <p:cTn id="8" dur="500" fill="hold"/>
                                        <p:tgtEl>
                                          <p:spTgt spid="76803"/>
                                        </p:tgtEl>
                                        <p:attrNameLst>
                                          <p:attrName>ppt_y</p:attrName>
                                        </p:attrNameLst>
                                      </p:cBhvr>
                                      <p:tavLst>
                                        <p:tav tm="0">
                                          <p:val>
                                            <p:strVal val="#ppt_y"/>
                                          </p:val>
                                        </p:tav>
                                        <p:tav tm="100000">
                                          <p:val>
                                            <p:strVal val="#ppt_y"/>
                                          </p:val>
                                        </p:tav>
                                      </p:tavLst>
                                    </p:anim>
                                    <p:anim calcmode="lin" valueType="num">
                                      <p:cBhvr>
                                        <p:cTn id="9" dur="500" fill="hold"/>
                                        <p:tgtEl>
                                          <p:spTgt spid="76803"/>
                                        </p:tgtEl>
                                        <p:attrNameLst>
                                          <p:attrName>ppt_w</p:attrName>
                                        </p:attrNameLst>
                                      </p:cBhvr>
                                      <p:tavLst>
                                        <p:tav tm="0">
                                          <p:val>
                                            <p:fltVal val="0"/>
                                          </p:val>
                                        </p:tav>
                                        <p:tav tm="100000">
                                          <p:val>
                                            <p:strVal val="#ppt_w"/>
                                          </p:val>
                                        </p:tav>
                                      </p:tavLst>
                                    </p:anim>
                                    <p:anim calcmode="lin" valueType="num">
                                      <p:cBhvr>
                                        <p:cTn id="10" dur="500" fill="hold"/>
                                        <p:tgtEl>
                                          <p:spTgt spid="768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3"/>
          <p:cNvSpPr>
            <a:spLocks noGrp="1" noChangeArrowheads="1"/>
          </p:cNvSpPr>
          <p:nvPr>
            <p:ph type="body" sz="half" idx="1"/>
          </p:nvPr>
        </p:nvSpPr>
        <p:spPr>
          <a:xfrm>
            <a:off x="1136650" y="1692275"/>
            <a:ext cx="7832725" cy="4546600"/>
          </a:xfrm>
          <a:noFill/>
        </p:spPr>
        <p:txBody>
          <a:bodyPr/>
          <a:lstStyle/>
          <a:p>
            <a:r>
              <a:rPr lang="en-US" altLang="en-US" dirty="0" smtClean="0"/>
              <a:t>Borders</a:t>
            </a:r>
          </a:p>
          <a:p>
            <a:pPr lvl="1"/>
            <a:r>
              <a:rPr lang="en-US" altLang="en-US" sz="2400" dirty="0" smtClean="0"/>
              <a:t>Unless specifically stated otherwise, each sign illustrated herein shall have a border of the same color as the legend, at or just inside the edge</a:t>
            </a:r>
          </a:p>
        </p:txBody>
      </p:sp>
      <p:sp>
        <p:nvSpPr>
          <p:cNvPr id="15363" name="Rectangle 10"/>
          <p:cNvSpPr>
            <a:spLocks noGrp="1" noChangeArrowheads="1"/>
          </p:cNvSpPr>
          <p:nvPr>
            <p:ph type="title"/>
          </p:nvPr>
        </p:nvSpPr>
        <p:spPr>
          <a:noFill/>
        </p:spPr>
        <p:txBody>
          <a:bodyPr/>
          <a:lstStyle/>
          <a:p>
            <a:r>
              <a:rPr lang="en-US" altLang="en-US" smtClean="0"/>
              <a:t>Sign Components</a:t>
            </a:r>
          </a:p>
        </p:txBody>
      </p:sp>
      <p:pic>
        <p:nvPicPr>
          <p:cNvPr id="15364" name="Picture 1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38675" y="3855029"/>
            <a:ext cx="2627313" cy="1331913"/>
          </a:xfrm>
          <a:noFill/>
        </p:spPr>
      </p:pic>
      <p:pic>
        <p:nvPicPr>
          <p:cNvPr id="1536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0288" y="3843917"/>
            <a:ext cx="22479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7088" y="5571117"/>
            <a:ext cx="130175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1175" y="5302829"/>
            <a:ext cx="15081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48131"/>
                                        </p:tgtEl>
                                        <p:attrNameLst>
                                          <p:attrName>style.visibility</p:attrName>
                                        </p:attrNameLst>
                                      </p:cBhvr>
                                      <p:to>
                                        <p:strVal val="visible"/>
                                      </p:to>
                                    </p:set>
                                    <p:anim calcmode="lin" valueType="num">
                                      <p:cBhvr>
                                        <p:cTn id="7" dur="500" fill="hold"/>
                                        <p:tgtEl>
                                          <p:spTgt spid="48131"/>
                                        </p:tgtEl>
                                        <p:attrNameLst>
                                          <p:attrName>ppt_x</p:attrName>
                                        </p:attrNameLst>
                                      </p:cBhvr>
                                      <p:tavLst>
                                        <p:tav tm="0">
                                          <p:val>
                                            <p:strVal val="#ppt_x-#ppt_w/2"/>
                                          </p:val>
                                        </p:tav>
                                        <p:tav tm="100000">
                                          <p:val>
                                            <p:strVal val="#ppt_x"/>
                                          </p:val>
                                        </p:tav>
                                      </p:tavLst>
                                    </p:anim>
                                    <p:anim calcmode="lin" valueType="num">
                                      <p:cBhvr>
                                        <p:cTn id="8" dur="500" fill="hold"/>
                                        <p:tgtEl>
                                          <p:spTgt spid="48131"/>
                                        </p:tgtEl>
                                        <p:attrNameLst>
                                          <p:attrName>ppt_y</p:attrName>
                                        </p:attrNameLst>
                                      </p:cBhvr>
                                      <p:tavLst>
                                        <p:tav tm="0">
                                          <p:val>
                                            <p:strVal val="#ppt_y"/>
                                          </p:val>
                                        </p:tav>
                                        <p:tav tm="100000">
                                          <p:val>
                                            <p:strVal val="#ppt_y"/>
                                          </p:val>
                                        </p:tav>
                                      </p:tavLst>
                                    </p:anim>
                                    <p:anim calcmode="lin" valueType="num">
                                      <p:cBhvr>
                                        <p:cTn id="9" dur="500" fill="hold"/>
                                        <p:tgtEl>
                                          <p:spTgt spid="48131"/>
                                        </p:tgtEl>
                                        <p:attrNameLst>
                                          <p:attrName>ppt_w</p:attrName>
                                        </p:attrNameLst>
                                      </p:cBhvr>
                                      <p:tavLst>
                                        <p:tav tm="0">
                                          <p:val>
                                            <p:fltVal val="0"/>
                                          </p:val>
                                        </p:tav>
                                        <p:tav tm="100000">
                                          <p:val>
                                            <p:strVal val="#ppt_w"/>
                                          </p:val>
                                        </p:tav>
                                      </p:tavLst>
                                    </p:anim>
                                    <p:anim calcmode="lin" valueType="num">
                                      <p:cBhvr>
                                        <p:cTn id="10" dur="500" fill="hold"/>
                                        <p:tgtEl>
                                          <p:spTgt spid="481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5" name="Rectangle 3"/>
          <p:cNvSpPr>
            <a:spLocks noGrp="1" noChangeArrowheads="1"/>
          </p:cNvSpPr>
          <p:nvPr>
            <p:ph type="body" sz="half" idx="1"/>
          </p:nvPr>
        </p:nvSpPr>
        <p:spPr>
          <a:xfrm>
            <a:off x="1500188" y="1746306"/>
            <a:ext cx="7643812" cy="5332412"/>
          </a:xfrm>
          <a:noFill/>
        </p:spPr>
        <p:txBody>
          <a:bodyPr/>
          <a:lstStyle/>
          <a:p>
            <a:r>
              <a:rPr lang="en-US" altLang="en-US" dirty="0" smtClean="0"/>
              <a:t>Route Markers </a:t>
            </a:r>
            <a:r>
              <a:rPr lang="en-US" altLang="en-US" dirty="0" smtClean="0">
                <a:sym typeface="Wingdings" panose="05000000000000000000" pitchFamily="2" charset="2"/>
              </a:rPr>
              <a:t> Layout</a:t>
            </a:r>
            <a:endParaRPr lang="en-US" altLang="en-US" dirty="0" smtClean="0"/>
          </a:p>
          <a:p>
            <a:pPr lvl="1">
              <a:spcAft>
                <a:spcPts val="600"/>
              </a:spcAft>
            </a:pPr>
            <a:r>
              <a:rPr lang="en-US" altLang="en-US" sz="1800" dirty="0" smtClean="0"/>
              <a:t>On signs with one route marker, cardinal directions are always</a:t>
            </a:r>
            <a:r>
              <a:rPr lang="en-US" altLang="en-US" sz="1800" dirty="0" smtClean="0">
                <a:solidFill>
                  <a:srgbClr val="FF0000"/>
                </a:solidFill>
              </a:rPr>
              <a:t> </a:t>
            </a:r>
            <a:r>
              <a:rPr lang="en-US" altLang="en-US" sz="1800" dirty="0" smtClean="0"/>
              <a:t>located to the right of route markers and top-justified, except on distance signs.  </a:t>
            </a:r>
          </a:p>
          <a:p>
            <a:pPr lvl="1">
              <a:spcAft>
                <a:spcPts val="600"/>
              </a:spcAft>
            </a:pPr>
            <a:r>
              <a:rPr lang="en-US" altLang="en-US" sz="1800" dirty="0" smtClean="0"/>
              <a:t>On Distance signs, cardinal directions are middle justified.</a:t>
            </a:r>
            <a:endParaRPr lang="en-US" altLang="en-US" b="1" dirty="0" smtClean="0"/>
          </a:p>
        </p:txBody>
      </p:sp>
      <p:sp>
        <p:nvSpPr>
          <p:cNvPr id="113668" name="Rectangle 16"/>
          <p:cNvSpPr>
            <a:spLocks noGrp="1" noChangeArrowheads="1"/>
          </p:cNvSpPr>
          <p:nvPr>
            <p:ph type="title"/>
          </p:nvPr>
        </p:nvSpPr>
        <p:spPr>
          <a:noFill/>
        </p:spPr>
        <p:txBody>
          <a:bodyPr/>
          <a:lstStyle/>
          <a:p>
            <a:r>
              <a:rPr lang="en-US" altLang="en-US" smtClean="0"/>
              <a:t>Sign Components</a:t>
            </a:r>
          </a:p>
        </p:txBody>
      </p:sp>
      <p:pic>
        <p:nvPicPr>
          <p:cNvPr id="11366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788" y="3988513"/>
            <a:ext cx="3363892" cy="176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90115"/>
                                        </p:tgtEl>
                                        <p:attrNameLst>
                                          <p:attrName>style.visibility</p:attrName>
                                        </p:attrNameLst>
                                      </p:cBhvr>
                                      <p:to>
                                        <p:strVal val="visible"/>
                                      </p:to>
                                    </p:set>
                                    <p:anim calcmode="lin" valueType="num">
                                      <p:cBhvr>
                                        <p:cTn id="7" dur="500" fill="hold"/>
                                        <p:tgtEl>
                                          <p:spTgt spid="90115"/>
                                        </p:tgtEl>
                                        <p:attrNameLst>
                                          <p:attrName>ppt_x</p:attrName>
                                        </p:attrNameLst>
                                      </p:cBhvr>
                                      <p:tavLst>
                                        <p:tav tm="0">
                                          <p:val>
                                            <p:strVal val="#ppt_x-#ppt_w/2"/>
                                          </p:val>
                                        </p:tav>
                                        <p:tav tm="100000">
                                          <p:val>
                                            <p:strVal val="#ppt_x"/>
                                          </p:val>
                                        </p:tav>
                                      </p:tavLst>
                                    </p:anim>
                                    <p:anim calcmode="lin" valueType="num">
                                      <p:cBhvr>
                                        <p:cTn id="8" dur="500" fill="hold"/>
                                        <p:tgtEl>
                                          <p:spTgt spid="90115"/>
                                        </p:tgtEl>
                                        <p:attrNameLst>
                                          <p:attrName>ppt_y</p:attrName>
                                        </p:attrNameLst>
                                      </p:cBhvr>
                                      <p:tavLst>
                                        <p:tav tm="0">
                                          <p:val>
                                            <p:strVal val="#ppt_y"/>
                                          </p:val>
                                        </p:tav>
                                        <p:tav tm="100000">
                                          <p:val>
                                            <p:strVal val="#ppt_y"/>
                                          </p:val>
                                        </p:tav>
                                      </p:tavLst>
                                    </p:anim>
                                    <p:anim calcmode="lin" valueType="num">
                                      <p:cBhvr>
                                        <p:cTn id="9" dur="500" fill="hold"/>
                                        <p:tgtEl>
                                          <p:spTgt spid="90115"/>
                                        </p:tgtEl>
                                        <p:attrNameLst>
                                          <p:attrName>ppt_w</p:attrName>
                                        </p:attrNameLst>
                                      </p:cBhvr>
                                      <p:tavLst>
                                        <p:tav tm="0">
                                          <p:val>
                                            <p:fltVal val="0"/>
                                          </p:val>
                                        </p:tav>
                                        <p:tav tm="100000">
                                          <p:val>
                                            <p:strVal val="#ppt_w"/>
                                          </p:val>
                                        </p:tav>
                                      </p:tavLst>
                                    </p:anim>
                                    <p:anim calcmode="lin" valueType="num">
                                      <p:cBhvr>
                                        <p:cTn id="10" dur="500" fill="hold"/>
                                        <p:tgtEl>
                                          <p:spTgt spid="901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5570" name="Rectangle 2"/>
          <p:cNvSpPr>
            <a:spLocks noGrp="1" noChangeArrowheads="1"/>
          </p:cNvSpPr>
          <p:nvPr>
            <p:ph type="body" sz="half" idx="1"/>
          </p:nvPr>
        </p:nvSpPr>
        <p:spPr>
          <a:xfrm>
            <a:off x="1500188" y="1734206"/>
            <a:ext cx="7643812" cy="5123793"/>
          </a:xfrm>
          <a:noFill/>
        </p:spPr>
        <p:txBody>
          <a:bodyPr/>
          <a:lstStyle/>
          <a:p>
            <a:r>
              <a:rPr lang="en-US" altLang="en-US" dirty="0" smtClean="0"/>
              <a:t>Route Markers </a:t>
            </a:r>
            <a:r>
              <a:rPr lang="en-US" altLang="en-US" dirty="0" smtClean="0">
                <a:sym typeface="Wingdings" panose="05000000000000000000" pitchFamily="2" charset="2"/>
              </a:rPr>
              <a:t> Layout</a:t>
            </a:r>
            <a:endParaRPr lang="en-US" altLang="en-US" dirty="0" smtClean="0"/>
          </a:p>
          <a:p>
            <a:pPr lvl="1">
              <a:spcAft>
                <a:spcPts val="600"/>
              </a:spcAft>
            </a:pPr>
            <a:r>
              <a:rPr lang="en-US" altLang="en-US" sz="1800" dirty="0" smtClean="0"/>
              <a:t>On signs with more than one route marker, cardinal directions are always</a:t>
            </a:r>
            <a:r>
              <a:rPr lang="en-US" altLang="en-US" sz="1800" dirty="0" smtClean="0">
                <a:solidFill>
                  <a:srgbClr val="FF0000"/>
                </a:solidFill>
              </a:rPr>
              <a:t> </a:t>
            </a:r>
            <a:r>
              <a:rPr lang="en-US" altLang="en-US" sz="1800" dirty="0" smtClean="0"/>
              <a:t>centered above the route markers.</a:t>
            </a:r>
            <a:endParaRPr lang="en-US" altLang="en-US" b="1" dirty="0" smtClean="0"/>
          </a:p>
        </p:txBody>
      </p:sp>
      <p:sp>
        <p:nvSpPr>
          <p:cNvPr id="115715" name="Rectangle 5"/>
          <p:cNvSpPr>
            <a:spLocks noGrp="1" noChangeArrowheads="1"/>
          </p:cNvSpPr>
          <p:nvPr>
            <p:ph type="title"/>
          </p:nvPr>
        </p:nvSpPr>
        <p:spPr>
          <a:noFill/>
        </p:spPr>
        <p:txBody>
          <a:bodyPr/>
          <a:lstStyle/>
          <a:p>
            <a:r>
              <a:rPr lang="en-US" altLang="en-US" smtClean="0"/>
              <a:t>Sign Components</a:t>
            </a:r>
          </a:p>
        </p:txBody>
      </p:sp>
      <p:pic>
        <p:nvPicPr>
          <p:cNvPr id="5" name="Picture 4"/>
          <p:cNvPicPr>
            <a:picLocks noChangeAspect="1"/>
          </p:cNvPicPr>
          <p:nvPr/>
        </p:nvPicPr>
        <p:blipFill rotWithShape="1">
          <a:blip r:embed="rId3"/>
          <a:srcRect r="1795"/>
          <a:stretch/>
        </p:blipFill>
        <p:spPr>
          <a:xfrm>
            <a:off x="3332820" y="3363309"/>
            <a:ext cx="3173083" cy="23438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65570"/>
                                        </p:tgtEl>
                                        <p:attrNameLst>
                                          <p:attrName>style.visibility</p:attrName>
                                        </p:attrNameLst>
                                      </p:cBhvr>
                                      <p:to>
                                        <p:strVal val="visible"/>
                                      </p:to>
                                    </p:set>
                                    <p:anim calcmode="lin" valueType="num">
                                      <p:cBhvr>
                                        <p:cTn id="7" dur="500" fill="hold"/>
                                        <p:tgtEl>
                                          <p:spTgt spid="365570"/>
                                        </p:tgtEl>
                                        <p:attrNameLst>
                                          <p:attrName>ppt_x</p:attrName>
                                        </p:attrNameLst>
                                      </p:cBhvr>
                                      <p:tavLst>
                                        <p:tav tm="0">
                                          <p:val>
                                            <p:strVal val="#ppt_x-#ppt_w/2"/>
                                          </p:val>
                                        </p:tav>
                                        <p:tav tm="100000">
                                          <p:val>
                                            <p:strVal val="#ppt_x"/>
                                          </p:val>
                                        </p:tav>
                                      </p:tavLst>
                                    </p:anim>
                                    <p:anim calcmode="lin" valueType="num">
                                      <p:cBhvr>
                                        <p:cTn id="8" dur="500" fill="hold"/>
                                        <p:tgtEl>
                                          <p:spTgt spid="365570"/>
                                        </p:tgtEl>
                                        <p:attrNameLst>
                                          <p:attrName>ppt_y</p:attrName>
                                        </p:attrNameLst>
                                      </p:cBhvr>
                                      <p:tavLst>
                                        <p:tav tm="0">
                                          <p:val>
                                            <p:strVal val="#ppt_y"/>
                                          </p:val>
                                        </p:tav>
                                        <p:tav tm="100000">
                                          <p:val>
                                            <p:strVal val="#ppt_y"/>
                                          </p:val>
                                        </p:tav>
                                      </p:tavLst>
                                    </p:anim>
                                    <p:anim calcmode="lin" valueType="num">
                                      <p:cBhvr>
                                        <p:cTn id="9" dur="500" fill="hold"/>
                                        <p:tgtEl>
                                          <p:spTgt spid="365570"/>
                                        </p:tgtEl>
                                        <p:attrNameLst>
                                          <p:attrName>ppt_w</p:attrName>
                                        </p:attrNameLst>
                                      </p:cBhvr>
                                      <p:tavLst>
                                        <p:tav tm="0">
                                          <p:val>
                                            <p:fltVal val="0"/>
                                          </p:val>
                                        </p:tav>
                                        <p:tav tm="100000">
                                          <p:val>
                                            <p:strVal val="#ppt_w"/>
                                          </p:val>
                                        </p:tav>
                                      </p:tavLst>
                                    </p:anim>
                                    <p:anim calcmode="lin" valueType="num">
                                      <p:cBhvr>
                                        <p:cTn id="10" dur="500" fill="hold"/>
                                        <p:tgtEl>
                                          <p:spTgt spid="3655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0"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43050" y="1525588"/>
            <a:ext cx="7600950" cy="5332412"/>
          </a:xfrm>
          <a:noFill/>
        </p:spPr>
        <p:txBody>
          <a:bodyPr/>
          <a:lstStyle/>
          <a:p>
            <a:r>
              <a:rPr lang="en-US" altLang="en-US" smtClean="0"/>
              <a:t>Arrows</a:t>
            </a:r>
          </a:p>
          <a:p>
            <a:pPr lvl="1"/>
            <a:r>
              <a:rPr lang="en-US" altLang="en-US" sz="2000" smtClean="0"/>
              <a:t>Arrows for guide signs are divided into several types</a:t>
            </a:r>
            <a:endParaRPr lang="en-US" altLang="en-US" sz="2000" b="1" smtClean="0"/>
          </a:p>
        </p:txBody>
      </p:sp>
      <p:sp>
        <p:nvSpPr>
          <p:cNvPr id="117763" name="Rectangle 6"/>
          <p:cNvSpPr>
            <a:spLocks noGrp="1" noChangeArrowheads="1"/>
          </p:cNvSpPr>
          <p:nvPr>
            <p:ph type="title"/>
          </p:nvPr>
        </p:nvSpPr>
        <p:spPr>
          <a:noFill/>
        </p:spPr>
        <p:txBody>
          <a:bodyPr/>
          <a:lstStyle/>
          <a:p>
            <a:r>
              <a:rPr lang="en-US" altLang="en-US" smtClean="0"/>
              <a:t>Sign Components</a:t>
            </a:r>
          </a:p>
        </p:txBody>
      </p:sp>
      <p:pic>
        <p:nvPicPr>
          <p:cNvPr id="59397" name="Picture 5"/>
          <p:cNvPicPr>
            <a:picLocks noChangeAspect="1" noChangeArrowheads="1"/>
          </p:cNvPicPr>
          <p:nvPr/>
        </p:nvPicPr>
        <p:blipFill>
          <a:blip r:embed="rId3"/>
          <a:srcRect/>
          <a:stretch>
            <a:fillRect/>
          </a:stretch>
        </p:blipFill>
        <p:spPr bwMode="auto">
          <a:xfrm>
            <a:off x="260350" y="2628900"/>
            <a:ext cx="8789988" cy="3602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77827"/>
                                        </p:tgtEl>
                                        <p:attrNameLst>
                                          <p:attrName>style.visibility</p:attrName>
                                        </p:attrNameLst>
                                      </p:cBhvr>
                                      <p:to>
                                        <p:strVal val="visible"/>
                                      </p:to>
                                    </p:set>
                                    <p:anim calcmode="lin" valueType="num">
                                      <p:cBhvr>
                                        <p:cTn id="7" dur="500" fill="hold"/>
                                        <p:tgtEl>
                                          <p:spTgt spid="77827"/>
                                        </p:tgtEl>
                                        <p:attrNameLst>
                                          <p:attrName>ppt_x</p:attrName>
                                        </p:attrNameLst>
                                      </p:cBhvr>
                                      <p:tavLst>
                                        <p:tav tm="0">
                                          <p:val>
                                            <p:strVal val="#ppt_x-#ppt_w/2"/>
                                          </p:val>
                                        </p:tav>
                                        <p:tav tm="100000">
                                          <p:val>
                                            <p:strVal val="#ppt_x"/>
                                          </p:val>
                                        </p:tav>
                                      </p:tavLst>
                                    </p:anim>
                                    <p:anim calcmode="lin" valueType="num">
                                      <p:cBhvr>
                                        <p:cTn id="8" dur="500" fill="hold"/>
                                        <p:tgtEl>
                                          <p:spTgt spid="77827"/>
                                        </p:tgtEl>
                                        <p:attrNameLst>
                                          <p:attrName>ppt_y</p:attrName>
                                        </p:attrNameLst>
                                      </p:cBhvr>
                                      <p:tavLst>
                                        <p:tav tm="0">
                                          <p:val>
                                            <p:strVal val="#ppt_y"/>
                                          </p:val>
                                        </p:tav>
                                        <p:tav tm="100000">
                                          <p:val>
                                            <p:strVal val="#ppt_y"/>
                                          </p:val>
                                        </p:tav>
                                      </p:tavLst>
                                    </p:anim>
                                    <p:anim calcmode="lin" valueType="num">
                                      <p:cBhvr>
                                        <p:cTn id="9" dur="500" fill="hold"/>
                                        <p:tgtEl>
                                          <p:spTgt spid="77827"/>
                                        </p:tgtEl>
                                        <p:attrNameLst>
                                          <p:attrName>ppt_w</p:attrName>
                                        </p:attrNameLst>
                                      </p:cBhvr>
                                      <p:tavLst>
                                        <p:tav tm="0">
                                          <p:val>
                                            <p:fltVal val="0"/>
                                          </p:val>
                                        </p:tav>
                                        <p:tav tm="100000">
                                          <p:val>
                                            <p:strVal val="#ppt_w"/>
                                          </p:val>
                                        </p:tav>
                                      </p:tavLst>
                                    </p:anim>
                                    <p:anim calcmode="lin" valueType="num">
                                      <p:cBhvr>
                                        <p:cTn id="10" dur="500" fill="hold"/>
                                        <p:tgtEl>
                                          <p:spTgt spid="778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1" name="Rectangle 3"/>
          <p:cNvSpPr>
            <a:spLocks noGrp="1" noChangeArrowheads="1"/>
          </p:cNvSpPr>
          <p:nvPr>
            <p:ph type="body" sz="half" idx="1"/>
          </p:nvPr>
        </p:nvSpPr>
        <p:spPr>
          <a:xfrm>
            <a:off x="998484" y="1723697"/>
            <a:ext cx="5433847" cy="4515178"/>
          </a:xfrm>
          <a:noFill/>
        </p:spPr>
        <p:txBody>
          <a:bodyPr/>
          <a:lstStyle/>
          <a:p>
            <a:r>
              <a:rPr lang="en-US" altLang="en-US" dirty="0" smtClean="0"/>
              <a:t>Arrows</a:t>
            </a:r>
          </a:p>
          <a:p>
            <a:pPr lvl="1"/>
            <a:r>
              <a:rPr lang="en-US" altLang="en-US" sz="1800" dirty="0" smtClean="0"/>
              <a:t>Straight arrows can be installed at different angles, from 0 to 180 degrees, with 0 degrees designated right, 90 degrees straight up, and 180 degrees left.</a:t>
            </a:r>
          </a:p>
          <a:p>
            <a:pPr lvl="1"/>
            <a:r>
              <a:rPr lang="en-US" altLang="en-US" sz="1800" dirty="0" smtClean="0"/>
              <a:t>Straight arrows can have a long or short shaft, depending on the angle and adjacent text</a:t>
            </a:r>
          </a:p>
          <a:p>
            <a:pPr lvl="1"/>
            <a:r>
              <a:rPr lang="en-US" altLang="en-US" sz="1800" dirty="0" smtClean="0"/>
              <a:t>Specifically, 60 degree arrows are used for exit ramps, and 45 degree arrows for exit loops.</a:t>
            </a:r>
          </a:p>
          <a:p>
            <a:pPr lvl="1"/>
            <a:endParaRPr lang="en-US" altLang="en-US" sz="1800" dirty="0" smtClean="0"/>
          </a:p>
        </p:txBody>
      </p:sp>
      <p:pic>
        <p:nvPicPr>
          <p:cNvPr id="119811" name="Picture 13"/>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1665341" y="5201553"/>
            <a:ext cx="2667000" cy="1619250"/>
          </a:xfrm>
          <a:noFill/>
        </p:spPr>
      </p:pic>
      <p:sp>
        <p:nvSpPr>
          <p:cNvPr id="119812" name="Rectangle 16"/>
          <p:cNvSpPr>
            <a:spLocks noGrp="1" noChangeArrowheads="1"/>
          </p:cNvSpPr>
          <p:nvPr>
            <p:ph type="title"/>
          </p:nvPr>
        </p:nvSpPr>
        <p:spPr>
          <a:noFill/>
        </p:spPr>
        <p:txBody>
          <a:bodyPr/>
          <a:lstStyle/>
          <a:p>
            <a:r>
              <a:rPr lang="en-US" altLang="en-US" smtClean="0"/>
              <a:t>Sign Components</a:t>
            </a:r>
          </a:p>
        </p:txBody>
      </p:sp>
      <p:pic>
        <p:nvPicPr>
          <p:cNvPr id="1198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5876" y="5389672"/>
            <a:ext cx="2373312"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lowchart: Summing Junction 1"/>
          <p:cNvSpPr/>
          <p:nvPr/>
        </p:nvSpPr>
        <p:spPr bwMode="auto">
          <a:xfrm rot="2695953">
            <a:off x="6931461" y="2335763"/>
            <a:ext cx="1737360" cy="1737360"/>
          </a:xfrm>
          <a:prstGeom prst="flowChartSummingJunction">
            <a:avLst/>
          </a:prstGeom>
          <a:noFill/>
          <a:ln w="28575"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rgbClr val="FF9933"/>
              </a:buClr>
              <a:buSzTx/>
              <a:buFontTx/>
              <a:buChar char="•"/>
              <a:tabLst/>
            </a:pPr>
            <a:endParaRPr kumimoji="1" lang="en-US" sz="2400" b="0" i="0" u="none" strike="noStrike" cap="none" normalizeH="0" baseline="0" smtClean="0">
              <a:ln>
                <a:noFill/>
              </a:ln>
              <a:solidFill>
                <a:schemeClr val="tx1"/>
              </a:solidFill>
              <a:effectLst/>
              <a:latin typeface="Trebuchet MS" pitchFamily="34" charset="0"/>
            </a:endParaRPr>
          </a:p>
        </p:txBody>
      </p:sp>
      <p:sp>
        <p:nvSpPr>
          <p:cNvPr id="3" name="TextBox 2"/>
          <p:cNvSpPr txBox="1"/>
          <p:nvPr/>
        </p:nvSpPr>
        <p:spPr>
          <a:xfrm>
            <a:off x="8639460" y="2955778"/>
            <a:ext cx="466097" cy="461665"/>
          </a:xfrm>
          <a:prstGeom prst="rect">
            <a:avLst/>
          </a:prstGeom>
          <a:noFill/>
        </p:spPr>
        <p:txBody>
          <a:bodyPr wrap="square" rtlCol="0">
            <a:spAutoFit/>
          </a:bodyPr>
          <a:lstStyle/>
          <a:p>
            <a:r>
              <a:rPr lang="en-US" dirty="0" smtClean="0"/>
              <a:t>0</a:t>
            </a:r>
            <a:r>
              <a:rPr lang="en-US" baseline="30000" dirty="0" smtClean="0"/>
              <a:t>o</a:t>
            </a:r>
            <a:endParaRPr lang="en-US" baseline="30000" dirty="0"/>
          </a:p>
        </p:txBody>
      </p:sp>
      <p:sp>
        <p:nvSpPr>
          <p:cNvPr id="9" name="TextBox 8"/>
          <p:cNvSpPr txBox="1"/>
          <p:nvPr/>
        </p:nvSpPr>
        <p:spPr>
          <a:xfrm>
            <a:off x="7544739" y="1944414"/>
            <a:ext cx="653336" cy="461665"/>
          </a:xfrm>
          <a:prstGeom prst="rect">
            <a:avLst/>
          </a:prstGeom>
          <a:noFill/>
        </p:spPr>
        <p:txBody>
          <a:bodyPr wrap="square" rtlCol="0">
            <a:spAutoFit/>
          </a:bodyPr>
          <a:lstStyle/>
          <a:p>
            <a:r>
              <a:rPr lang="en-US" dirty="0" smtClean="0"/>
              <a:t>90</a:t>
            </a:r>
            <a:r>
              <a:rPr lang="en-US" baseline="30000" dirty="0" smtClean="0"/>
              <a:t>o</a:t>
            </a:r>
            <a:endParaRPr lang="en-US" baseline="30000" dirty="0"/>
          </a:p>
        </p:txBody>
      </p:sp>
      <p:sp>
        <p:nvSpPr>
          <p:cNvPr id="10" name="TextBox 9"/>
          <p:cNvSpPr txBox="1"/>
          <p:nvPr/>
        </p:nvSpPr>
        <p:spPr>
          <a:xfrm>
            <a:off x="6223309" y="2955777"/>
            <a:ext cx="839319" cy="461665"/>
          </a:xfrm>
          <a:prstGeom prst="rect">
            <a:avLst/>
          </a:prstGeom>
          <a:noFill/>
        </p:spPr>
        <p:txBody>
          <a:bodyPr wrap="square" rtlCol="0">
            <a:spAutoFit/>
          </a:bodyPr>
          <a:lstStyle/>
          <a:p>
            <a:r>
              <a:rPr lang="en-US" dirty="0" smtClean="0"/>
              <a:t>180</a:t>
            </a:r>
            <a:r>
              <a:rPr lang="en-US" baseline="30000" dirty="0" smtClean="0"/>
              <a:t>o</a:t>
            </a:r>
            <a:endParaRPr lang="en-US" baseline="30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78851"/>
                                        </p:tgtEl>
                                        <p:attrNameLst>
                                          <p:attrName>style.visibility</p:attrName>
                                        </p:attrNameLst>
                                      </p:cBhvr>
                                      <p:to>
                                        <p:strVal val="visible"/>
                                      </p:to>
                                    </p:set>
                                    <p:anim calcmode="lin" valueType="num">
                                      <p:cBhvr>
                                        <p:cTn id="7" dur="500" fill="hold"/>
                                        <p:tgtEl>
                                          <p:spTgt spid="78851"/>
                                        </p:tgtEl>
                                        <p:attrNameLst>
                                          <p:attrName>ppt_x</p:attrName>
                                        </p:attrNameLst>
                                      </p:cBhvr>
                                      <p:tavLst>
                                        <p:tav tm="0">
                                          <p:val>
                                            <p:strVal val="#ppt_x-#ppt_w/2"/>
                                          </p:val>
                                        </p:tav>
                                        <p:tav tm="100000">
                                          <p:val>
                                            <p:strVal val="#ppt_x"/>
                                          </p:val>
                                        </p:tav>
                                      </p:tavLst>
                                    </p:anim>
                                    <p:anim calcmode="lin" valueType="num">
                                      <p:cBhvr>
                                        <p:cTn id="8" dur="500" fill="hold"/>
                                        <p:tgtEl>
                                          <p:spTgt spid="78851"/>
                                        </p:tgtEl>
                                        <p:attrNameLst>
                                          <p:attrName>ppt_y</p:attrName>
                                        </p:attrNameLst>
                                      </p:cBhvr>
                                      <p:tavLst>
                                        <p:tav tm="0">
                                          <p:val>
                                            <p:strVal val="#ppt_y"/>
                                          </p:val>
                                        </p:tav>
                                        <p:tav tm="100000">
                                          <p:val>
                                            <p:strVal val="#ppt_y"/>
                                          </p:val>
                                        </p:tav>
                                      </p:tavLst>
                                    </p:anim>
                                    <p:anim calcmode="lin" valueType="num">
                                      <p:cBhvr>
                                        <p:cTn id="9" dur="500" fill="hold"/>
                                        <p:tgtEl>
                                          <p:spTgt spid="78851"/>
                                        </p:tgtEl>
                                        <p:attrNameLst>
                                          <p:attrName>ppt_w</p:attrName>
                                        </p:attrNameLst>
                                      </p:cBhvr>
                                      <p:tavLst>
                                        <p:tav tm="0">
                                          <p:val>
                                            <p:fltVal val="0"/>
                                          </p:val>
                                        </p:tav>
                                        <p:tav tm="100000">
                                          <p:val>
                                            <p:strVal val="#ppt_w"/>
                                          </p:val>
                                        </p:tav>
                                      </p:tavLst>
                                    </p:anim>
                                    <p:anim calcmode="lin" valueType="num">
                                      <p:cBhvr>
                                        <p:cTn id="10" dur="500" fill="hold"/>
                                        <p:tgtEl>
                                          <p:spTgt spid="788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9" name="Rectangle 3"/>
          <p:cNvSpPr>
            <a:spLocks noGrp="1" noChangeArrowheads="1"/>
          </p:cNvSpPr>
          <p:nvPr>
            <p:ph type="body" idx="1"/>
          </p:nvPr>
        </p:nvSpPr>
        <p:spPr>
          <a:xfrm>
            <a:off x="1019503" y="1776248"/>
            <a:ext cx="8124497" cy="5081752"/>
          </a:xfrm>
          <a:noFill/>
        </p:spPr>
        <p:txBody>
          <a:bodyPr/>
          <a:lstStyle/>
          <a:p>
            <a:r>
              <a:rPr lang="en-US" altLang="en-US" dirty="0" smtClean="0"/>
              <a:t>Arrows</a:t>
            </a:r>
          </a:p>
          <a:p>
            <a:pPr lvl="1"/>
            <a:r>
              <a:rPr lang="en-US" altLang="en-US" dirty="0" smtClean="0"/>
              <a:t>Down arrows shall be used only on overhead guide signs that restrict the use of specific lanes to traffic bound for the destination(s) and/or route(s) indicated by these arrows</a:t>
            </a:r>
          </a:p>
          <a:p>
            <a:pPr lvl="1"/>
            <a:r>
              <a:rPr lang="en-US" altLang="en-US" dirty="0" smtClean="0"/>
              <a:t>Down arrows shall not be used unless an arrow can be located over and pointed to the approximate center of each lane that can be used to reach the destination displayed on the sign</a:t>
            </a:r>
          </a:p>
        </p:txBody>
      </p:sp>
      <p:sp>
        <p:nvSpPr>
          <p:cNvPr id="121859" name="Rectangle 5"/>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57699"/>
                                        </p:tgtEl>
                                        <p:attrNameLst>
                                          <p:attrName>style.visibility</p:attrName>
                                        </p:attrNameLst>
                                      </p:cBhvr>
                                      <p:to>
                                        <p:strVal val="visible"/>
                                      </p:to>
                                    </p:set>
                                    <p:anim calcmode="lin" valueType="num">
                                      <p:cBhvr>
                                        <p:cTn id="7" dur="500" fill="hold"/>
                                        <p:tgtEl>
                                          <p:spTgt spid="157699"/>
                                        </p:tgtEl>
                                        <p:attrNameLst>
                                          <p:attrName>ppt_x</p:attrName>
                                        </p:attrNameLst>
                                      </p:cBhvr>
                                      <p:tavLst>
                                        <p:tav tm="0">
                                          <p:val>
                                            <p:strVal val="#ppt_x-#ppt_w/2"/>
                                          </p:val>
                                        </p:tav>
                                        <p:tav tm="100000">
                                          <p:val>
                                            <p:strVal val="#ppt_x"/>
                                          </p:val>
                                        </p:tav>
                                      </p:tavLst>
                                    </p:anim>
                                    <p:anim calcmode="lin" valueType="num">
                                      <p:cBhvr>
                                        <p:cTn id="8" dur="500" fill="hold"/>
                                        <p:tgtEl>
                                          <p:spTgt spid="157699"/>
                                        </p:tgtEl>
                                        <p:attrNameLst>
                                          <p:attrName>ppt_y</p:attrName>
                                        </p:attrNameLst>
                                      </p:cBhvr>
                                      <p:tavLst>
                                        <p:tav tm="0">
                                          <p:val>
                                            <p:strVal val="#ppt_y"/>
                                          </p:val>
                                        </p:tav>
                                        <p:tav tm="100000">
                                          <p:val>
                                            <p:strVal val="#ppt_y"/>
                                          </p:val>
                                        </p:tav>
                                      </p:tavLst>
                                    </p:anim>
                                    <p:anim calcmode="lin" valueType="num">
                                      <p:cBhvr>
                                        <p:cTn id="9" dur="500" fill="hold"/>
                                        <p:tgtEl>
                                          <p:spTgt spid="157699"/>
                                        </p:tgtEl>
                                        <p:attrNameLst>
                                          <p:attrName>ppt_w</p:attrName>
                                        </p:attrNameLst>
                                      </p:cBhvr>
                                      <p:tavLst>
                                        <p:tav tm="0">
                                          <p:val>
                                            <p:fltVal val="0"/>
                                          </p:val>
                                        </p:tav>
                                        <p:tav tm="100000">
                                          <p:val>
                                            <p:strVal val="#ppt_w"/>
                                          </p:val>
                                        </p:tav>
                                      </p:tavLst>
                                    </p:anim>
                                    <p:anim calcmode="lin" valueType="num">
                                      <p:cBhvr>
                                        <p:cTn id="10" dur="500" fill="hold"/>
                                        <p:tgtEl>
                                          <p:spTgt spid="1576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9" name="Rectangle 3"/>
          <p:cNvSpPr>
            <a:spLocks noGrp="1" noChangeArrowheads="1"/>
          </p:cNvSpPr>
          <p:nvPr>
            <p:ph type="body" idx="1"/>
          </p:nvPr>
        </p:nvSpPr>
        <p:spPr>
          <a:xfrm>
            <a:off x="1051034" y="1776248"/>
            <a:ext cx="8092966" cy="5081752"/>
          </a:xfrm>
          <a:noFill/>
        </p:spPr>
        <p:txBody>
          <a:bodyPr/>
          <a:lstStyle/>
          <a:p>
            <a:r>
              <a:rPr lang="en-US" altLang="en-US" dirty="0" smtClean="0"/>
              <a:t>Arrows</a:t>
            </a:r>
          </a:p>
          <a:p>
            <a:pPr lvl="1"/>
            <a:r>
              <a:rPr lang="en-US" altLang="en-US" dirty="0" smtClean="0"/>
              <a:t>If down arrows are used, having more than one down arrow pointing to the same lane on a single overhead sign (or on multiple signs on the same overhead sign structure) shall not be permitted</a:t>
            </a:r>
          </a:p>
        </p:txBody>
      </p:sp>
      <p:sp>
        <p:nvSpPr>
          <p:cNvPr id="123907" name="Rectangle 5"/>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57699"/>
                                        </p:tgtEl>
                                        <p:attrNameLst>
                                          <p:attrName>style.visibility</p:attrName>
                                        </p:attrNameLst>
                                      </p:cBhvr>
                                      <p:to>
                                        <p:strVal val="visible"/>
                                      </p:to>
                                    </p:set>
                                    <p:anim calcmode="lin" valueType="num">
                                      <p:cBhvr>
                                        <p:cTn id="7" dur="500" fill="hold"/>
                                        <p:tgtEl>
                                          <p:spTgt spid="157699"/>
                                        </p:tgtEl>
                                        <p:attrNameLst>
                                          <p:attrName>ppt_x</p:attrName>
                                        </p:attrNameLst>
                                      </p:cBhvr>
                                      <p:tavLst>
                                        <p:tav tm="0">
                                          <p:val>
                                            <p:strVal val="#ppt_x-#ppt_w/2"/>
                                          </p:val>
                                        </p:tav>
                                        <p:tav tm="100000">
                                          <p:val>
                                            <p:strVal val="#ppt_x"/>
                                          </p:val>
                                        </p:tav>
                                      </p:tavLst>
                                    </p:anim>
                                    <p:anim calcmode="lin" valueType="num">
                                      <p:cBhvr>
                                        <p:cTn id="8" dur="500" fill="hold"/>
                                        <p:tgtEl>
                                          <p:spTgt spid="157699"/>
                                        </p:tgtEl>
                                        <p:attrNameLst>
                                          <p:attrName>ppt_y</p:attrName>
                                        </p:attrNameLst>
                                      </p:cBhvr>
                                      <p:tavLst>
                                        <p:tav tm="0">
                                          <p:val>
                                            <p:strVal val="#ppt_y"/>
                                          </p:val>
                                        </p:tav>
                                        <p:tav tm="100000">
                                          <p:val>
                                            <p:strVal val="#ppt_y"/>
                                          </p:val>
                                        </p:tav>
                                      </p:tavLst>
                                    </p:anim>
                                    <p:anim calcmode="lin" valueType="num">
                                      <p:cBhvr>
                                        <p:cTn id="9" dur="500" fill="hold"/>
                                        <p:tgtEl>
                                          <p:spTgt spid="157699"/>
                                        </p:tgtEl>
                                        <p:attrNameLst>
                                          <p:attrName>ppt_w</p:attrName>
                                        </p:attrNameLst>
                                      </p:cBhvr>
                                      <p:tavLst>
                                        <p:tav tm="0">
                                          <p:val>
                                            <p:fltVal val="0"/>
                                          </p:val>
                                        </p:tav>
                                        <p:tav tm="100000">
                                          <p:val>
                                            <p:strVal val="#ppt_w"/>
                                          </p:val>
                                        </p:tav>
                                      </p:tavLst>
                                    </p:anim>
                                    <p:anim calcmode="lin" valueType="num">
                                      <p:cBhvr>
                                        <p:cTn id="10" dur="500" fill="hold"/>
                                        <p:tgtEl>
                                          <p:spTgt spid="1576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3" name="Rectangle 3"/>
          <p:cNvSpPr>
            <a:spLocks noGrp="1" noChangeArrowheads="1"/>
          </p:cNvSpPr>
          <p:nvPr>
            <p:ph type="body" sz="half" idx="1"/>
          </p:nvPr>
        </p:nvSpPr>
        <p:spPr>
          <a:xfrm>
            <a:off x="1051034" y="1723697"/>
            <a:ext cx="8008883" cy="4515178"/>
          </a:xfrm>
          <a:noFill/>
        </p:spPr>
        <p:txBody>
          <a:bodyPr/>
          <a:lstStyle/>
          <a:p>
            <a:r>
              <a:rPr lang="en-US" altLang="en-US" dirty="0" smtClean="0"/>
              <a:t>Arrows</a:t>
            </a:r>
          </a:p>
          <a:p>
            <a:pPr lvl="1"/>
            <a:r>
              <a:rPr lang="en-US" altLang="en-US" sz="1800" dirty="0" smtClean="0"/>
              <a:t>When more than one arrow is used on a sign, the arrows, with corresponding legends, are to be placed in the order specified below: </a:t>
            </a:r>
          </a:p>
        </p:txBody>
      </p:sp>
      <p:pic>
        <p:nvPicPr>
          <p:cNvPr id="125955" name="Picture 4"/>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2376488" y="3048000"/>
            <a:ext cx="5746750" cy="1227138"/>
          </a:xfrm>
          <a:solidFill>
            <a:schemeClr val="bg1"/>
          </a:solidFill>
        </p:spPr>
      </p:pic>
      <p:pic>
        <p:nvPicPr>
          <p:cNvPr id="1259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2838" y="4381500"/>
            <a:ext cx="330041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7" name="Rectangle 10"/>
          <p:cNvSpPr>
            <a:spLocks noGrp="1" noChangeArrowheads="1"/>
          </p:cNvSpPr>
          <p:nvPr>
            <p:ph type="title"/>
          </p:nvPr>
        </p:nvSpPr>
        <p:spPr>
          <a:noFill/>
        </p:spPr>
        <p:txBody>
          <a:bodyPr/>
          <a:lstStyle/>
          <a:p>
            <a:r>
              <a:rPr lang="en-US" altLang="en-US" smtClean="0"/>
              <a:t>Sign Components</a:t>
            </a:r>
          </a:p>
        </p:txBody>
      </p:sp>
      <p:sp>
        <p:nvSpPr>
          <p:cNvPr id="2" name="Round Same Side Corner Rectangle 1"/>
          <p:cNvSpPr/>
          <p:nvPr/>
        </p:nvSpPr>
        <p:spPr bwMode="auto">
          <a:xfrm>
            <a:off x="4894263" y="4381500"/>
            <a:ext cx="3411537" cy="419100"/>
          </a:xfrm>
          <a:prstGeom prst="round2SameRect">
            <a:avLst/>
          </a:prstGeom>
          <a:noFill/>
          <a:ln w="57150" cap="flat" cmpd="sng" algn="ctr">
            <a:solidFill>
              <a:srgbClr val="FF0000"/>
            </a:solidFill>
            <a:prstDash val="solid"/>
            <a:round/>
            <a:headEnd type="none" w="med" len="med"/>
            <a:tailEnd type="none" w="med" len="med"/>
          </a:ln>
          <a:effectLst/>
        </p:spPr>
        <p:txBody>
          <a:bodyPr lIns="92075" tIns="46038" rIns="92075" bIns="46038"/>
          <a:lstStyle/>
          <a:p>
            <a:pPr>
              <a:spcBef>
                <a:spcPct val="20000"/>
              </a:spcBef>
              <a:buClr>
                <a:srgbClr val="FF9933"/>
              </a:buClr>
              <a:buFontTx/>
              <a:buChar char="•"/>
              <a:defRPr/>
            </a:pPr>
            <a:endParaRPr lang="en-US"/>
          </a:p>
        </p:txBody>
      </p:sp>
      <p:pic>
        <p:nvPicPr>
          <p:cNvPr id="12595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3888" y="4591050"/>
            <a:ext cx="257175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63843"/>
                                        </p:tgtEl>
                                        <p:attrNameLst>
                                          <p:attrName>style.visibility</p:attrName>
                                        </p:attrNameLst>
                                      </p:cBhvr>
                                      <p:to>
                                        <p:strVal val="visible"/>
                                      </p:to>
                                    </p:set>
                                    <p:anim calcmode="lin" valueType="num">
                                      <p:cBhvr>
                                        <p:cTn id="7" dur="500" fill="hold"/>
                                        <p:tgtEl>
                                          <p:spTgt spid="163843"/>
                                        </p:tgtEl>
                                        <p:attrNameLst>
                                          <p:attrName>ppt_x</p:attrName>
                                        </p:attrNameLst>
                                      </p:cBhvr>
                                      <p:tavLst>
                                        <p:tav tm="0">
                                          <p:val>
                                            <p:strVal val="#ppt_x-#ppt_w/2"/>
                                          </p:val>
                                        </p:tav>
                                        <p:tav tm="100000">
                                          <p:val>
                                            <p:strVal val="#ppt_x"/>
                                          </p:val>
                                        </p:tav>
                                      </p:tavLst>
                                    </p:anim>
                                    <p:anim calcmode="lin" valueType="num">
                                      <p:cBhvr>
                                        <p:cTn id="8" dur="500" fill="hold"/>
                                        <p:tgtEl>
                                          <p:spTgt spid="163843"/>
                                        </p:tgtEl>
                                        <p:attrNameLst>
                                          <p:attrName>ppt_y</p:attrName>
                                        </p:attrNameLst>
                                      </p:cBhvr>
                                      <p:tavLst>
                                        <p:tav tm="0">
                                          <p:val>
                                            <p:strVal val="#ppt_y"/>
                                          </p:val>
                                        </p:tav>
                                        <p:tav tm="100000">
                                          <p:val>
                                            <p:strVal val="#ppt_y"/>
                                          </p:val>
                                        </p:tav>
                                      </p:tavLst>
                                    </p:anim>
                                    <p:anim calcmode="lin" valueType="num">
                                      <p:cBhvr>
                                        <p:cTn id="9" dur="500" fill="hold"/>
                                        <p:tgtEl>
                                          <p:spTgt spid="163843"/>
                                        </p:tgtEl>
                                        <p:attrNameLst>
                                          <p:attrName>ppt_w</p:attrName>
                                        </p:attrNameLst>
                                      </p:cBhvr>
                                      <p:tavLst>
                                        <p:tav tm="0">
                                          <p:val>
                                            <p:fltVal val="0"/>
                                          </p:val>
                                        </p:tav>
                                        <p:tav tm="100000">
                                          <p:val>
                                            <p:strVal val="#ppt_w"/>
                                          </p:val>
                                        </p:tav>
                                      </p:tavLst>
                                    </p:anim>
                                    <p:anim calcmode="lin" valueType="num">
                                      <p:cBhvr>
                                        <p:cTn id="10" dur="500" fill="hold"/>
                                        <p:tgtEl>
                                          <p:spTgt spid="163843"/>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31" presetClass="entr" presetSubtype="0" fill="hold" nodeType="afterEffect">
                                  <p:stCondLst>
                                    <p:cond delay="1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1250" fill="hold"/>
                                        <p:tgtEl>
                                          <p:spTgt spid="2"/>
                                        </p:tgtEl>
                                        <p:attrNameLst>
                                          <p:attrName>ppt_w</p:attrName>
                                        </p:attrNameLst>
                                      </p:cBhvr>
                                      <p:tavLst>
                                        <p:tav tm="0">
                                          <p:val>
                                            <p:fltVal val="0"/>
                                          </p:val>
                                        </p:tav>
                                        <p:tav tm="100000">
                                          <p:val>
                                            <p:strVal val="#ppt_w"/>
                                          </p:val>
                                        </p:tav>
                                      </p:tavLst>
                                    </p:anim>
                                    <p:anim calcmode="lin" valueType="num">
                                      <p:cBhvr>
                                        <p:cTn id="15" dur="1250" fill="hold"/>
                                        <p:tgtEl>
                                          <p:spTgt spid="2"/>
                                        </p:tgtEl>
                                        <p:attrNameLst>
                                          <p:attrName>ppt_h</p:attrName>
                                        </p:attrNameLst>
                                      </p:cBhvr>
                                      <p:tavLst>
                                        <p:tav tm="0">
                                          <p:val>
                                            <p:fltVal val="0"/>
                                          </p:val>
                                        </p:tav>
                                        <p:tav tm="100000">
                                          <p:val>
                                            <p:strVal val="#ppt_h"/>
                                          </p:val>
                                        </p:tav>
                                      </p:tavLst>
                                    </p:anim>
                                    <p:anim calcmode="lin" valueType="num">
                                      <p:cBhvr>
                                        <p:cTn id="16" dur="1250" fill="hold"/>
                                        <p:tgtEl>
                                          <p:spTgt spid="2"/>
                                        </p:tgtEl>
                                        <p:attrNameLst>
                                          <p:attrName>style.rotation</p:attrName>
                                        </p:attrNameLst>
                                      </p:cBhvr>
                                      <p:tavLst>
                                        <p:tav tm="0">
                                          <p:val>
                                            <p:fltVal val="90"/>
                                          </p:val>
                                        </p:tav>
                                        <p:tav tm="100000">
                                          <p:val>
                                            <p:fltVal val="0"/>
                                          </p:val>
                                        </p:tav>
                                      </p:tavLst>
                                    </p:anim>
                                    <p:animEffect transition="in" filter="fade">
                                      <p:cBhvr>
                                        <p:cTn id="1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lum bright="-20000" contrast="40000"/>
          </a:blip>
          <a:stretch>
            <a:fillRect/>
          </a:stretch>
        </p:blipFill>
        <p:spPr>
          <a:xfrm>
            <a:off x="469680" y="1049730"/>
            <a:ext cx="4572000" cy="5728510"/>
          </a:xfrm>
          <a:prstGeom prst="rect">
            <a:avLst/>
          </a:prstGeom>
        </p:spPr>
      </p:pic>
      <p:sp>
        <p:nvSpPr>
          <p:cNvPr id="128003" name="Rectangle 22"/>
          <p:cNvSpPr>
            <a:spLocks noChangeArrowheads="1"/>
          </p:cNvSpPr>
          <p:nvPr/>
        </p:nvSpPr>
        <p:spPr bwMode="auto">
          <a:xfrm>
            <a:off x="0" y="-258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spcBef>
                <a:spcPct val="0"/>
              </a:spcBef>
              <a:buClrTx/>
              <a:buFontTx/>
              <a:buNone/>
            </a:pPr>
            <a:endParaRPr lang="en-US" altLang="en-US" sz="2400" b="0">
              <a:solidFill>
                <a:schemeClr val="tx1"/>
              </a:solidFill>
              <a:latin typeface="Times New Roman" panose="02020603050405020304" pitchFamily="18" charset="0"/>
            </a:endParaRPr>
          </a:p>
        </p:txBody>
      </p:sp>
      <p:pic>
        <p:nvPicPr>
          <p:cNvPr id="128004" name="Picture 12" descr="P102-StraightArrows"/>
          <p:cNvPicPr>
            <a:picLocks noChangeAspect="1" noChangeArrowheads="1"/>
          </p:cNvPicPr>
          <p:nvPr/>
        </p:nvPicPr>
        <p:blipFill>
          <a:blip r:embed="rId4" cstate="print">
            <a:extLst>
              <a:ext uri="{28A0092B-C50C-407E-A947-70E740481C1C}">
                <a14:useLocalDpi xmlns:a14="http://schemas.microsoft.com/office/drawing/2010/main" val="0"/>
              </a:ext>
            </a:extLst>
          </a:blip>
          <a:srcRect l="45731" t="62547" r="1630" b="8725"/>
          <a:stretch>
            <a:fillRect/>
          </a:stretch>
        </p:blipFill>
        <p:spPr bwMode="auto">
          <a:xfrm>
            <a:off x="5056188" y="2084388"/>
            <a:ext cx="4024312" cy="2989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8005" name="Freeform 23"/>
          <p:cNvSpPr>
            <a:spLocks/>
          </p:cNvSpPr>
          <p:nvPr/>
        </p:nvSpPr>
        <p:spPr bwMode="auto">
          <a:xfrm>
            <a:off x="4851400" y="5105400"/>
            <a:ext cx="863600" cy="533400"/>
          </a:xfrm>
          <a:custGeom>
            <a:avLst/>
            <a:gdLst>
              <a:gd name="T0" fmla="*/ 0 w 544"/>
              <a:gd name="T1" fmla="*/ 2147483646 h 336"/>
              <a:gd name="T2" fmla="*/ 2147483646 w 544"/>
              <a:gd name="T3" fmla="*/ 2147483646 h 336"/>
              <a:gd name="T4" fmla="*/ 2147483646 w 544"/>
              <a:gd name="T5" fmla="*/ 0 h 336"/>
              <a:gd name="T6" fmla="*/ 0 60000 65536"/>
              <a:gd name="T7" fmla="*/ 0 60000 65536"/>
              <a:gd name="T8" fmla="*/ 0 60000 65536"/>
              <a:gd name="T9" fmla="*/ 0 w 544"/>
              <a:gd name="T10" fmla="*/ 0 h 336"/>
              <a:gd name="T11" fmla="*/ 544 w 544"/>
              <a:gd name="T12" fmla="*/ 336 h 336"/>
            </a:gdLst>
            <a:ahLst/>
            <a:cxnLst>
              <a:cxn ang="T6">
                <a:pos x="T0" y="T1"/>
              </a:cxn>
              <a:cxn ang="T7">
                <a:pos x="T2" y="T3"/>
              </a:cxn>
              <a:cxn ang="T8">
                <a:pos x="T4" y="T5"/>
              </a:cxn>
            </a:cxnLst>
            <a:rect l="T9" t="T10" r="T11" b="T12"/>
            <a:pathLst>
              <a:path w="544" h="336">
                <a:moveTo>
                  <a:pt x="0" y="336"/>
                </a:moveTo>
                <a:lnTo>
                  <a:pt x="320" y="224"/>
                </a:lnTo>
                <a:lnTo>
                  <a:pt x="544" y="0"/>
                </a:lnTo>
              </a:path>
            </a:pathLst>
          </a:custGeom>
          <a:noFill/>
          <a:ln w="285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en-US"/>
          </a:p>
        </p:txBody>
      </p:sp>
      <p:sp>
        <p:nvSpPr>
          <p:cNvPr id="128006" name="Rectangle 24"/>
          <p:cNvSpPr>
            <a:spLocks noChangeArrowheads="1"/>
          </p:cNvSpPr>
          <p:nvPr/>
        </p:nvSpPr>
        <p:spPr bwMode="auto">
          <a:xfrm>
            <a:off x="2449788" y="1118040"/>
            <a:ext cx="2532114" cy="1677712"/>
          </a:xfrm>
          <a:prstGeom prst="rect">
            <a:avLst/>
          </a:prstGeom>
          <a:noFill/>
          <a:ln w="28575">
            <a:solidFill>
              <a:srgbClr val="FD5215"/>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buClr>
                <a:srgbClr val="FF9933"/>
              </a:buClr>
              <a:buFontTx/>
              <a:buChar char="•"/>
            </a:pPr>
            <a:endParaRPr lang="en-US" altLang="en-US" sz="2400" b="0">
              <a:solidFill>
                <a:schemeClr val="tx1"/>
              </a:solidFill>
              <a:latin typeface="Trebuchet MS" panose="020B0603020202020204" pitchFamily="34" charset="0"/>
            </a:endParaRPr>
          </a:p>
        </p:txBody>
      </p:sp>
      <p:sp>
        <p:nvSpPr>
          <p:cNvPr id="128007" name="Rectangle 25"/>
          <p:cNvSpPr>
            <a:spLocks noChangeArrowheads="1"/>
          </p:cNvSpPr>
          <p:nvPr/>
        </p:nvSpPr>
        <p:spPr bwMode="auto">
          <a:xfrm>
            <a:off x="2449788" y="2858800"/>
            <a:ext cx="2532114" cy="2070552"/>
          </a:xfrm>
          <a:prstGeom prst="rect">
            <a:avLst/>
          </a:prstGeom>
          <a:noFill/>
          <a:ln w="28575">
            <a:solidFill>
              <a:srgbClr val="FD5215"/>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buClr>
                <a:srgbClr val="FF9933"/>
              </a:buClr>
              <a:buFontTx/>
              <a:buChar char="•"/>
            </a:pPr>
            <a:endParaRPr lang="en-US" altLang="en-US" sz="2400" b="0">
              <a:solidFill>
                <a:schemeClr val="tx1"/>
              </a:solidFill>
              <a:latin typeface="Trebuchet MS" panose="020B0603020202020204" pitchFamily="34" charset="0"/>
            </a:endParaRPr>
          </a:p>
        </p:txBody>
      </p:sp>
      <p:sp>
        <p:nvSpPr>
          <p:cNvPr id="81946" name="Rectangle 26"/>
          <p:cNvSpPr>
            <a:spLocks noChangeArrowheads="1"/>
          </p:cNvSpPr>
          <p:nvPr/>
        </p:nvSpPr>
        <p:spPr bwMode="auto">
          <a:xfrm>
            <a:off x="5394325" y="5499100"/>
            <a:ext cx="34829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lvl="1" algn="ctr">
              <a:buFontTx/>
              <a:buNone/>
            </a:pPr>
            <a:r>
              <a:rPr lang="en-US" altLang="en-US" sz="1800"/>
              <a:t>Arrows are referenced by head number – length</a:t>
            </a:r>
          </a:p>
          <a:p>
            <a:pPr lvl="1" algn="ctr">
              <a:buFontTx/>
              <a:buNone/>
            </a:pPr>
            <a:r>
              <a:rPr lang="en-US" altLang="en-US" sz="1800"/>
              <a:t>5-13</a:t>
            </a:r>
          </a:p>
          <a:p>
            <a:pPr lvl="1" algn="ctr">
              <a:buFontTx/>
              <a:buNone/>
            </a:pPr>
            <a:r>
              <a:rPr lang="en-US" altLang="en-US" sz="1800"/>
              <a:t> </a:t>
            </a:r>
          </a:p>
        </p:txBody>
      </p:sp>
      <p:sp>
        <p:nvSpPr>
          <p:cNvPr id="128009" name="Rectangle 28"/>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7" name="Rectangle 3"/>
          <p:cNvSpPr>
            <a:spLocks noGrp="1" noChangeArrowheads="1"/>
          </p:cNvSpPr>
          <p:nvPr>
            <p:ph type="body" sz="half" idx="1"/>
          </p:nvPr>
        </p:nvSpPr>
        <p:spPr>
          <a:xfrm>
            <a:off x="1500188" y="1765738"/>
            <a:ext cx="7643812" cy="5092262"/>
          </a:xfrm>
          <a:noFill/>
        </p:spPr>
        <p:txBody>
          <a:bodyPr/>
          <a:lstStyle/>
          <a:p>
            <a:r>
              <a:rPr lang="en-US" altLang="en-US" dirty="0" smtClean="0"/>
              <a:t>Fractions</a:t>
            </a:r>
          </a:p>
          <a:p>
            <a:pPr lvl="1"/>
            <a:r>
              <a:rPr lang="en-US" altLang="en-US" sz="1800" dirty="0" smtClean="0"/>
              <a:t>A fraction is always 1.5 times the height of the numerals used in it</a:t>
            </a:r>
          </a:p>
          <a:p>
            <a:pPr lvl="1"/>
            <a:r>
              <a:rPr lang="en-US" altLang="en-US" sz="1800" dirty="0" smtClean="0"/>
              <a:t>When using a whole number with a fraction the height of the number should be close to, or the same as, the overall height of the fraction, without being greater</a:t>
            </a:r>
          </a:p>
        </p:txBody>
      </p:sp>
      <p:graphicFrame>
        <p:nvGraphicFramePr>
          <p:cNvPr id="82949" name="Object 5"/>
          <p:cNvGraphicFramePr>
            <a:graphicFrameLocks noGrp="1" noChangeAspect="1"/>
          </p:cNvGraphicFramePr>
          <p:nvPr>
            <p:ph sz="half" idx="2"/>
            <p:extLst>
              <p:ext uri="{D42A27DB-BD31-4B8C-83A1-F6EECF244321}">
                <p14:modId xmlns:p14="http://schemas.microsoft.com/office/powerpoint/2010/main" val="708974576"/>
              </p:ext>
            </p:extLst>
          </p:nvPr>
        </p:nvGraphicFramePr>
        <p:xfrm>
          <a:off x="2019300" y="3821714"/>
          <a:ext cx="6242050" cy="2181225"/>
        </p:xfrm>
        <a:graphic>
          <a:graphicData uri="http://schemas.openxmlformats.org/presentationml/2006/ole">
            <mc:AlternateContent xmlns:mc="http://schemas.openxmlformats.org/markup-compatibility/2006">
              <mc:Choice xmlns:v="urn:schemas-microsoft-com:vml" Requires="v">
                <p:oleObj spid="_x0000_s130074" name="Document" r:id="rId4" imgW="3553968" imgH="1240536" progId="Word.Document.8">
                  <p:embed/>
                </p:oleObj>
              </mc:Choice>
              <mc:Fallback>
                <p:oleObj name="Document" r:id="rId4" imgW="3553968" imgH="1240536"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9300" y="3821714"/>
                        <a:ext cx="6242050"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0052" name="Rectangle 8"/>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82947"/>
                                        </p:tgtEl>
                                        <p:attrNameLst>
                                          <p:attrName>style.visibility</p:attrName>
                                        </p:attrNameLst>
                                      </p:cBhvr>
                                      <p:to>
                                        <p:strVal val="visible"/>
                                      </p:to>
                                    </p:set>
                                    <p:anim calcmode="lin" valueType="num">
                                      <p:cBhvr>
                                        <p:cTn id="7" dur="500" fill="hold"/>
                                        <p:tgtEl>
                                          <p:spTgt spid="82947"/>
                                        </p:tgtEl>
                                        <p:attrNameLst>
                                          <p:attrName>ppt_x</p:attrName>
                                        </p:attrNameLst>
                                      </p:cBhvr>
                                      <p:tavLst>
                                        <p:tav tm="0">
                                          <p:val>
                                            <p:strVal val="#ppt_x-#ppt_w/2"/>
                                          </p:val>
                                        </p:tav>
                                        <p:tav tm="100000">
                                          <p:val>
                                            <p:strVal val="#ppt_x"/>
                                          </p:val>
                                        </p:tav>
                                      </p:tavLst>
                                    </p:anim>
                                    <p:anim calcmode="lin" valueType="num">
                                      <p:cBhvr>
                                        <p:cTn id="8" dur="500" fill="hold"/>
                                        <p:tgtEl>
                                          <p:spTgt spid="82947"/>
                                        </p:tgtEl>
                                        <p:attrNameLst>
                                          <p:attrName>ppt_y</p:attrName>
                                        </p:attrNameLst>
                                      </p:cBhvr>
                                      <p:tavLst>
                                        <p:tav tm="0">
                                          <p:val>
                                            <p:strVal val="#ppt_y"/>
                                          </p:val>
                                        </p:tav>
                                        <p:tav tm="100000">
                                          <p:val>
                                            <p:strVal val="#ppt_y"/>
                                          </p:val>
                                        </p:tav>
                                      </p:tavLst>
                                    </p:anim>
                                    <p:anim calcmode="lin" valueType="num">
                                      <p:cBhvr>
                                        <p:cTn id="9" dur="500" fill="hold"/>
                                        <p:tgtEl>
                                          <p:spTgt spid="82947"/>
                                        </p:tgtEl>
                                        <p:attrNameLst>
                                          <p:attrName>ppt_w</p:attrName>
                                        </p:attrNameLst>
                                      </p:cBhvr>
                                      <p:tavLst>
                                        <p:tav tm="0">
                                          <p:val>
                                            <p:fltVal val="0"/>
                                          </p:val>
                                        </p:tav>
                                        <p:tav tm="100000">
                                          <p:val>
                                            <p:strVal val="#ppt_w"/>
                                          </p:val>
                                        </p:tav>
                                      </p:tavLst>
                                    </p:anim>
                                    <p:anim calcmode="lin" valueType="num">
                                      <p:cBhvr>
                                        <p:cTn id="10" dur="500" fill="hold"/>
                                        <p:tgtEl>
                                          <p:spTgt spid="82947"/>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9" presetClass="entr" presetSubtype="0" fill="hold" nodeType="afterEffect">
                                  <p:stCondLst>
                                    <p:cond delay="0"/>
                                  </p:stCondLst>
                                  <p:childTnLst>
                                    <p:set>
                                      <p:cBhvr>
                                        <p:cTn id="13" dur="1" fill="hold">
                                          <p:stCondLst>
                                            <p:cond delay="0"/>
                                          </p:stCondLst>
                                        </p:cTn>
                                        <p:tgtEl>
                                          <p:spTgt spid="82949"/>
                                        </p:tgtEl>
                                        <p:attrNameLst>
                                          <p:attrName>style.visibility</p:attrName>
                                        </p:attrNameLst>
                                      </p:cBhvr>
                                      <p:to>
                                        <p:strVal val="visible"/>
                                      </p:to>
                                    </p:set>
                                    <p:animEffect transition="in" filter="dissolve">
                                      <p:cBhvr>
                                        <p:cTn id="14" dur="5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1500188" y="1723697"/>
            <a:ext cx="7600950" cy="4515178"/>
          </a:xfrm>
          <a:noFill/>
        </p:spPr>
        <p:txBody>
          <a:bodyPr/>
          <a:lstStyle/>
          <a:p>
            <a:r>
              <a:rPr lang="en-US" altLang="en-US" dirty="0" smtClean="0"/>
              <a:t>Fractions</a:t>
            </a:r>
          </a:p>
          <a:p>
            <a:pPr lvl="1"/>
            <a:r>
              <a:rPr lang="en-US" altLang="en-US" sz="2000" dirty="0" smtClean="0"/>
              <a:t>If a fraction is used on a line with additional legend (as in “1/2 MILE ON RIGHT”) the fraction numerals should be the same height as the legend letter height, as shown </a:t>
            </a:r>
            <a:r>
              <a:rPr lang="en-US" altLang="en-US" sz="2000" dirty="0" smtClean="0"/>
              <a:t>below </a:t>
            </a:r>
            <a:endParaRPr lang="en-US" altLang="en-US" sz="2000" dirty="0" smtClean="0"/>
          </a:p>
        </p:txBody>
      </p:sp>
      <p:graphicFrame>
        <p:nvGraphicFramePr>
          <p:cNvPr id="132099" name="Object 8"/>
          <p:cNvGraphicFramePr>
            <a:graphicFrameLocks noChangeAspect="1"/>
          </p:cNvGraphicFramePr>
          <p:nvPr/>
        </p:nvGraphicFramePr>
        <p:xfrm>
          <a:off x="1631950" y="4002088"/>
          <a:ext cx="7237413" cy="1238250"/>
        </p:xfrm>
        <a:graphic>
          <a:graphicData uri="http://schemas.openxmlformats.org/presentationml/2006/ole">
            <mc:AlternateContent xmlns:mc="http://schemas.openxmlformats.org/markup-compatibility/2006">
              <mc:Choice xmlns:v="urn:schemas-microsoft-com:vml" Requires="v">
                <p:oleObj spid="_x0000_s132122" name="Document" r:id="rId4" imgW="5716677" imgH="979235" progId="Word.Document.8">
                  <p:embed/>
                </p:oleObj>
              </mc:Choice>
              <mc:Fallback>
                <p:oleObj name="Document" r:id="rId4" imgW="5716677" imgH="979235" progId="Word.Document.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950" y="4002088"/>
                        <a:ext cx="7237413"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2100" name="Rectangle 10"/>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83971"/>
                                        </p:tgtEl>
                                        <p:attrNameLst>
                                          <p:attrName>style.visibility</p:attrName>
                                        </p:attrNameLst>
                                      </p:cBhvr>
                                      <p:to>
                                        <p:strVal val="visible"/>
                                      </p:to>
                                    </p:set>
                                    <p:anim calcmode="lin" valueType="num">
                                      <p:cBhvr>
                                        <p:cTn id="7" dur="500" fill="hold"/>
                                        <p:tgtEl>
                                          <p:spTgt spid="83971"/>
                                        </p:tgtEl>
                                        <p:attrNameLst>
                                          <p:attrName>ppt_x</p:attrName>
                                        </p:attrNameLst>
                                      </p:cBhvr>
                                      <p:tavLst>
                                        <p:tav tm="0">
                                          <p:val>
                                            <p:strVal val="#ppt_x-#ppt_w/2"/>
                                          </p:val>
                                        </p:tav>
                                        <p:tav tm="100000">
                                          <p:val>
                                            <p:strVal val="#ppt_x"/>
                                          </p:val>
                                        </p:tav>
                                      </p:tavLst>
                                    </p:anim>
                                    <p:anim calcmode="lin" valueType="num">
                                      <p:cBhvr>
                                        <p:cTn id="8" dur="500" fill="hold"/>
                                        <p:tgtEl>
                                          <p:spTgt spid="83971"/>
                                        </p:tgtEl>
                                        <p:attrNameLst>
                                          <p:attrName>ppt_y</p:attrName>
                                        </p:attrNameLst>
                                      </p:cBhvr>
                                      <p:tavLst>
                                        <p:tav tm="0">
                                          <p:val>
                                            <p:strVal val="#ppt_y"/>
                                          </p:val>
                                        </p:tav>
                                        <p:tav tm="100000">
                                          <p:val>
                                            <p:strVal val="#ppt_y"/>
                                          </p:val>
                                        </p:tav>
                                      </p:tavLst>
                                    </p:anim>
                                    <p:anim calcmode="lin" valueType="num">
                                      <p:cBhvr>
                                        <p:cTn id="9" dur="500" fill="hold"/>
                                        <p:tgtEl>
                                          <p:spTgt spid="83971"/>
                                        </p:tgtEl>
                                        <p:attrNameLst>
                                          <p:attrName>ppt_w</p:attrName>
                                        </p:attrNameLst>
                                      </p:cBhvr>
                                      <p:tavLst>
                                        <p:tav tm="0">
                                          <p:val>
                                            <p:fltVal val="0"/>
                                          </p:val>
                                        </p:tav>
                                        <p:tav tm="100000">
                                          <p:val>
                                            <p:strVal val="#ppt_w"/>
                                          </p:val>
                                        </p:tav>
                                      </p:tavLst>
                                    </p:anim>
                                    <p:anim calcmode="lin" valueType="num">
                                      <p:cBhvr>
                                        <p:cTn id="10" dur="500" fill="hold"/>
                                        <p:tgtEl>
                                          <p:spTgt spid="839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3"/>
          <p:cNvSpPr>
            <a:spLocks noGrp="1" noChangeArrowheads="1"/>
          </p:cNvSpPr>
          <p:nvPr>
            <p:ph type="body" sz="half" idx="1"/>
          </p:nvPr>
        </p:nvSpPr>
        <p:spPr>
          <a:xfrm>
            <a:off x="1500188" y="1700647"/>
            <a:ext cx="7367587" cy="4714875"/>
          </a:xfrm>
          <a:noFill/>
        </p:spPr>
        <p:txBody>
          <a:bodyPr/>
          <a:lstStyle/>
          <a:p>
            <a:r>
              <a:rPr lang="en-US" altLang="en-US" dirty="0" smtClean="0"/>
              <a:t>Margins</a:t>
            </a:r>
          </a:p>
          <a:p>
            <a:pPr lvl="1"/>
            <a:r>
              <a:rPr lang="en-US" altLang="en-US" sz="2400" dirty="0" smtClean="0"/>
              <a:t>Area between the sign edge and the border</a:t>
            </a:r>
          </a:p>
        </p:txBody>
      </p:sp>
      <p:pic>
        <p:nvPicPr>
          <p:cNvPr id="17411" name="Picture 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128963" y="3353235"/>
            <a:ext cx="3724275" cy="2660650"/>
          </a:xfrm>
          <a:noFill/>
        </p:spPr>
      </p:pic>
      <p:sp>
        <p:nvSpPr>
          <p:cNvPr id="17412" name="Rectangle 11"/>
          <p:cNvSpPr>
            <a:spLocks noGrp="1" noChangeArrowheads="1"/>
          </p:cNvSpPr>
          <p:nvPr>
            <p:ph type="title"/>
          </p:nvPr>
        </p:nvSpPr>
        <p:spPr>
          <a:noFill/>
        </p:spPr>
        <p:txBody>
          <a:bodyPr/>
          <a:lstStyle/>
          <a:p>
            <a:r>
              <a:rPr lang="en-US" altLang="en-US" smtClean="0"/>
              <a:t>Sign Components</a:t>
            </a:r>
          </a:p>
        </p:txBody>
      </p:sp>
      <p:sp>
        <p:nvSpPr>
          <p:cNvPr id="17413" name="Line 12"/>
          <p:cNvSpPr>
            <a:spLocks noChangeShapeType="1"/>
          </p:cNvSpPr>
          <p:nvPr/>
        </p:nvSpPr>
        <p:spPr bwMode="auto">
          <a:xfrm>
            <a:off x="3594100" y="2894447"/>
            <a:ext cx="0" cy="465138"/>
          </a:xfrm>
          <a:prstGeom prst="line">
            <a:avLst/>
          </a:prstGeom>
          <a:noFill/>
          <a:ln w="25400">
            <a:solidFill>
              <a:srgbClr val="0000FF"/>
            </a:solidFill>
            <a:round/>
            <a:headEnd/>
            <a:tailEnd type="stealth" w="lg" len="lg"/>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7414" name="Line 14"/>
          <p:cNvSpPr>
            <a:spLocks noChangeShapeType="1"/>
          </p:cNvSpPr>
          <p:nvPr/>
        </p:nvSpPr>
        <p:spPr bwMode="auto">
          <a:xfrm flipV="1">
            <a:off x="3594100" y="3418322"/>
            <a:ext cx="0" cy="495300"/>
          </a:xfrm>
          <a:prstGeom prst="line">
            <a:avLst/>
          </a:prstGeom>
          <a:noFill/>
          <a:ln w="25400">
            <a:solidFill>
              <a:srgbClr val="0000FF"/>
            </a:solidFill>
            <a:round/>
            <a:headEnd/>
            <a:tailEnd type="stealth" w="lg" len="lg"/>
          </a:ln>
          <a:extLst>
            <a:ext uri="{909E8E84-426E-40DD-AFC4-6F175D3DCCD1}">
              <a14:hiddenFill xmlns:a14="http://schemas.microsoft.com/office/drawing/2010/main">
                <a:noFill/>
              </a14:hiddenFill>
            </a:ext>
          </a:extLst>
        </p:spPr>
        <p:txBody>
          <a:bodyPr lIns="92075" tIns="46038" rIns="92075" bIns="46038"/>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15715"/>
                                        </p:tgtEl>
                                        <p:attrNameLst>
                                          <p:attrName>style.visibility</p:attrName>
                                        </p:attrNameLst>
                                      </p:cBhvr>
                                      <p:to>
                                        <p:strVal val="visible"/>
                                      </p:to>
                                    </p:set>
                                    <p:anim calcmode="lin" valueType="num">
                                      <p:cBhvr>
                                        <p:cTn id="7" dur="500" fill="hold"/>
                                        <p:tgtEl>
                                          <p:spTgt spid="115715"/>
                                        </p:tgtEl>
                                        <p:attrNameLst>
                                          <p:attrName>ppt_x</p:attrName>
                                        </p:attrNameLst>
                                      </p:cBhvr>
                                      <p:tavLst>
                                        <p:tav tm="0">
                                          <p:val>
                                            <p:strVal val="#ppt_x-#ppt_w/2"/>
                                          </p:val>
                                        </p:tav>
                                        <p:tav tm="100000">
                                          <p:val>
                                            <p:strVal val="#ppt_x"/>
                                          </p:val>
                                        </p:tav>
                                      </p:tavLst>
                                    </p:anim>
                                    <p:anim calcmode="lin" valueType="num">
                                      <p:cBhvr>
                                        <p:cTn id="8" dur="500" fill="hold"/>
                                        <p:tgtEl>
                                          <p:spTgt spid="115715"/>
                                        </p:tgtEl>
                                        <p:attrNameLst>
                                          <p:attrName>ppt_y</p:attrName>
                                        </p:attrNameLst>
                                      </p:cBhvr>
                                      <p:tavLst>
                                        <p:tav tm="0">
                                          <p:val>
                                            <p:strVal val="#ppt_y"/>
                                          </p:val>
                                        </p:tav>
                                        <p:tav tm="100000">
                                          <p:val>
                                            <p:strVal val="#ppt_y"/>
                                          </p:val>
                                        </p:tav>
                                      </p:tavLst>
                                    </p:anim>
                                    <p:anim calcmode="lin" valueType="num">
                                      <p:cBhvr>
                                        <p:cTn id="9" dur="500" fill="hold"/>
                                        <p:tgtEl>
                                          <p:spTgt spid="115715"/>
                                        </p:tgtEl>
                                        <p:attrNameLst>
                                          <p:attrName>ppt_w</p:attrName>
                                        </p:attrNameLst>
                                      </p:cBhvr>
                                      <p:tavLst>
                                        <p:tav tm="0">
                                          <p:val>
                                            <p:fltVal val="0"/>
                                          </p:val>
                                        </p:tav>
                                        <p:tav tm="100000">
                                          <p:val>
                                            <p:strVal val="#ppt_w"/>
                                          </p:val>
                                        </p:tav>
                                      </p:tavLst>
                                    </p:anim>
                                    <p:anim calcmode="lin" valueType="num">
                                      <p:cBhvr>
                                        <p:cTn id="10" dur="500" fill="hold"/>
                                        <p:tgtEl>
                                          <p:spTgt spid="1157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4"/>
          <p:cNvSpPr>
            <a:spLocks noGrp="1" noChangeArrowheads="1"/>
          </p:cNvSpPr>
          <p:nvPr>
            <p:ph type="title"/>
          </p:nvPr>
        </p:nvSpPr>
        <p:spPr>
          <a:noFill/>
        </p:spPr>
        <p:txBody>
          <a:bodyPr/>
          <a:lstStyle/>
          <a:p>
            <a:r>
              <a:rPr lang="en-US" altLang="en-US" smtClean="0"/>
              <a:t>Sign Components</a:t>
            </a:r>
          </a:p>
        </p:txBody>
      </p:sp>
      <p:sp>
        <p:nvSpPr>
          <p:cNvPr id="88079" name="Rectangle 15"/>
          <p:cNvSpPr>
            <a:spLocks noChangeArrowheads="1"/>
          </p:cNvSpPr>
          <p:nvPr/>
        </p:nvSpPr>
        <p:spPr bwMode="auto">
          <a:xfrm>
            <a:off x="1500188" y="1765738"/>
            <a:ext cx="7600950" cy="44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r>
              <a:rPr lang="en-US" altLang="en-US" dirty="0"/>
              <a:t>Fractions</a:t>
            </a:r>
          </a:p>
          <a:p>
            <a:pPr lvl="1">
              <a:buFontTx/>
              <a:buNone/>
            </a:pPr>
            <a:endParaRPr lang="en-US" altLang="en-US" sz="2000" dirty="0"/>
          </a:p>
        </p:txBody>
      </p:sp>
      <p:pic>
        <p:nvPicPr>
          <p:cNvPr id="134148"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6927"/>
          <a:stretch/>
        </p:blipFill>
        <p:spPr bwMode="auto">
          <a:xfrm>
            <a:off x="978502" y="2480440"/>
            <a:ext cx="7962900" cy="3045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88079"/>
                                        </p:tgtEl>
                                        <p:attrNameLst>
                                          <p:attrName>style.visibility</p:attrName>
                                        </p:attrNameLst>
                                      </p:cBhvr>
                                      <p:to>
                                        <p:strVal val="visible"/>
                                      </p:to>
                                    </p:set>
                                    <p:anim calcmode="lin" valueType="num">
                                      <p:cBhvr>
                                        <p:cTn id="7" dur="500" fill="hold"/>
                                        <p:tgtEl>
                                          <p:spTgt spid="88079"/>
                                        </p:tgtEl>
                                        <p:attrNameLst>
                                          <p:attrName>ppt_x</p:attrName>
                                        </p:attrNameLst>
                                      </p:cBhvr>
                                      <p:tavLst>
                                        <p:tav tm="0">
                                          <p:val>
                                            <p:strVal val="#ppt_x-#ppt_w/2"/>
                                          </p:val>
                                        </p:tav>
                                        <p:tav tm="100000">
                                          <p:val>
                                            <p:strVal val="#ppt_x"/>
                                          </p:val>
                                        </p:tav>
                                      </p:tavLst>
                                    </p:anim>
                                    <p:anim calcmode="lin" valueType="num">
                                      <p:cBhvr>
                                        <p:cTn id="8" dur="500" fill="hold"/>
                                        <p:tgtEl>
                                          <p:spTgt spid="88079"/>
                                        </p:tgtEl>
                                        <p:attrNameLst>
                                          <p:attrName>ppt_y</p:attrName>
                                        </p:attrNameLst>
                                      </p:cBhvr>
                                      <p:tavLst>
                                        <p:tav tm="0">
                                          <p:val>
                                            <p:strVal val="#ppt_y"/>
                                          </p:val>
                                        </p:tav>
                                        <p:tav tm="100000">
                                          <p:val>
                                            <p:strVal val="#ppt_y"/>
                                          </p:val>
                                        </p:tav>
                                      </p:tavLst>
                                    </p:anim>
                                    <p:anim calcmode="lin" valueType="num">
                                      <p:cBhvr>
                                        <p:cTn id="9" dur="500" fill="hold"/>
                                        <p:tgtEl>
                                          <p:spTgt spid="88079"/>
                                        </p:tgtEl>
                                        <p:attrNameLst>
                                          <p:attrName>ppt_w</p:attrName>
                                        </p:attrNameLst>
                                      </p:cBhvr>
                                      <p:tavLst>
                                        <p:tav tm="0">
                                          <p:val>
                                            <p:fltVal val="0"/>
                                          </p:val>
                                        </p:tav>
                                        <p:tav tm="100000">
                                          <p:val>
                                            <p:strVal val="#ppt_w"/>
                                          </p:val>
                                        </p:tav>
                                      </p:tavLst>
                                    </p:anim>
                                    <p:anim calcmode="lin" valueType="num">
                                      <p:cBhvr>
                                        <p:cTn id="10" dur="500" fill="hold"/>
                                        <p:tgtEl>
                                          <p:spTgt spid="8807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9"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5" name="Rectangle 3"/>
          <p:cNvSpPr>
            <a:spLocks noGrp="1" noChangeArrowheads="1"/>
          </p:cNvSpPr>
          <p:nvPr>
            <p:ph type="body" idx="1"/>
          </p:nvPr>
        </p:nvSpPr>
        <p:spPr>
          <a:xfrm>
            <a:off x="1136650" y="1870840"/>
            <a:ext cx="8007350" cy="4987159"/>
          </a:xfrm>
          <a:noFill/>
        </p:spPr>
        <p:txBody>
          <a:bodyPr/>
          <a:lstStyle/>
          <a:p>
            <a:r>
              <a:rPr lang="en-US" altLang="en-US" dirty="0" smtClean="0"/>
              <a:t>Legend/Layout Justifications</a:t>
            </a:r>
          </a:p>
          <a:p>
            <a:pPr lvl="1"/>
            <a:r>
              <a:rPr lang="en-US" altLang="en-US" sz="1800" dirty="0" smtClean="0"/>
              <a:t>Along with Arrow placements (Section 3.8) the wording on a panel is aligned (or justified) left, center, or </a:t>
            </a:r>
            <a:r>
              <a:rPr lang="en-US" altLang="en-US" sz="1800" dirty="0" smtClean="0"/>
              <a:t>right</a:t>
            </a:r>
          </a:p>
          <a:p>
            <a:pPr lvl="1"/>
            <a:r>
              <a:rPr lang="en-US" altLang="en-US" sz="1800" dirty="0" smtClean="0"/>
              <a:t>Various </a:t>
            </a:r>
            <a:r>
              <a:rPr lang="en-US" altLang="en-US" sz="1800" dirty="0" smtClean="0"/>
              <a:t>suggested layouts are illustrated on the following </a:t>
            </a:r>
            <a:r>
              <a:rPr lang="en-US" altLang="en-US" sz="1800" dirty="0" smtClean="0"/>
              <a:t>slides </a:t>
            </a:r>
            <a:endParaRPr lang="en-US" altLang="en-US" sz="1800" dirty="0" smtClean="0"/>
          </a:p>
        </p:txBody>
      </p:sp>
      <p:sp>
        <p:nvSpPr>
          <p:cNvPr id="136195" name="Rectangle 6"/>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07875"/>
                                        </p:tgtEl>
                                        <p:attrNameLst>
                                          <p:attrName>style.visibility</p:attrName>
                                        </p:attrNameLst>
                                      </p:cBhvr>
                                      <p:to>
                                        <p:strVal val="visible"/>
                                      </p:to>
                                    </p:set>
                                    <p:anim calcmode="lin" valueType="num">
                                      <p:cBhvr>
                                        <p:cTn id="7" dur="500" fill="hold"/>
                                        <p:tgtEl>
                                          <p:spTgt spid="207875"/>
                                        </p:tgtEl>
                                        <p:attrNameLst>
                                          <p:attrName>ppt_x</p:attrName>
                                        </p:attrNameLst>
                                      </p:cBhvr>
                                      <p:tavLst>
                                        <p:tav tm="0">
                                          <p:val>
                                            <p:strVal val="#ppt_x-#ppt_w/2"/>
                                          </p:val>
                                        </p:tav>
                                        <p:tav tm="100000">
                                          <p:val>
                                            <p:strVal val="#ppt_x"/>
                                          </p:val>
                                        </p:tav>
                                      </p:tavLst>
                                    </p:anim>
                                    <p:anim calcmode="lin" valueType="num">
                                      <p:cBhvr>
                                        <p:cTn id="8" dur="500" fill="hold"/>
                                        <p:tgtEl>
                                          <p:spTgt spid="207875"/>
                                        </p:tgtEl>
                                        <p:attrNameLst>
                                          <p:attrName>ppt_y</p:attrName>
                                        </p:attrNameLst>
                                      </p:cBhvr>
                                      <p:tavLst>
                                        <p:tav tm="0">
                                          <p:val>
                                            <p:strVal val="#ppt_y"/>
                                          </p:val>
                                        </p:tav>
                                        <p:tav tm="100000">
                                          <p:val>
                                            <p:strVal val="#ppt_y"/>
                                          </p:val>
                                        </p:tav>
                                      </p:tavLst>
                                    </p:anim>
                                    <p:anim calcmode="lin" valueType="num">
                                      <p:cBhvr>
                                        <p:cTn id="9" dur="500" fill="hold"/>
                                        <p:tgtEl>
                                          <p:spTgt spid="207875"/>
                                        </p:tgtEl>
                                        <p:attrNameLst>
                                          <p:attrName>ppt_w</p:attrName>
                                        </p:attrNameLst>
                                      </p:cBhvr>
                                      <p:tavLst>
                                        <p:tav tm="0">
                                          <p:val>
                                            <p:fltVal val="0"/>
                                          </p:val>
                                        </p:tav>
                                        <p:tav tm="100000">
                                          <p:val>
                                            <p:strVal val="#ppt_w"/>
                                          </p:val>
                                        </p:tav>
                                      </p:tavLst>
                                    </p:anim>
                                    <p:anim calcmode="lin" valueType="num">
                                      <p:cBhvr>
                                        <p:cTn id="10" dur="500" fill="hold"/>
                                        <p:tgtEl>
                                          <p:spTgt spid="2078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8899" name="Rectangle 3"/>
          <p:cNvSpPr>
            <a:spLocks noGrp="1" noChangeArrowheads="1"/>
          </p:cNvSpPr>
          <p:nvPr>
            <p:ph type="body" sz="half" idx="1"/>
          </p:nvPr>
        </p:nvSpPr>
        <p:spPr>
          <a:xfrm>
            <a:off x="1500188" y="1734206"/>
            <a:ext cx="7643812" cy="5123793"/>
          </a:xfrm>
          <a:noFill/>
        </p:spPr>
        <p:txBody>
          <a:bodyPr/>
          <a:lstStyle/>
          <a:p>
            <a:r>
              <a:rPr lang="en-US" altLang="en-US" dirty="0" smtClean="0"/>
              <a:t>Legend/Layout Justifications</a:t>
            </a:r>
          </a:p>
        </p:txBody>
      </p:sp>
      <p:pic>
        <p:nvPicPr>
          <p:cNvPr id="138243" name="Picture 8" descr="LegendJustifications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b="63635"/>
          <a:stretch>
            <a:fillRect/>
          </a:stretch>
        </p:blipFill>
        <p:spPr>
          <a:xfrm>
            <a:off x="1779588" y="2286000"/>
            <a:ext cx="7112000" cy="4071938"/>
          </a:xfrm>
          <a:solidFill>
            <a:schemeClr val="bg1"/>
          </a:solidFill>
        </p:spPr>
      </p:pic>
      <p:sp>
        <p:nvSpPr>
          <p:cNvPr id="138244" name="Rectangle 11"/>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08899"/>
                                        </p:tgtEl>
                                        <p:attrNameLst>
                                          <p:attrName>style.visibility</p:attrName>
                                        </p:attrNameLst>
                                      </p:cBhvr>
                                      <p:to>
                                        <p:strVal val="visible"/>
                                      </p:to>
                                    </p:set>
                                    <p:anim calcmode="lin" valueType="num">
                                      <p:cBhvr>
                                        <p:cTn id="7" dur="500" fill="hold"/>
                                        <p:tgtEl>
                                          <p:spTgt spid="208899"/>
                                        </p:tgtEl>
                                        <p:attrNameLst>
                                          <p:attrName>ppt_x</p:attrName>
                                        </p:attrNameLst>
                                      </p:cBhvr>
                                      <p:tavLst>
                                        <p:tav tm="0">
                                          <p:val>
                                            <p:strVal val="#ppt_x-#ppt_w/2"/>
                                          </p:val>
                                        </p:tav>
                                        <p:tav tm="100000">
                                          <p:val>
                                            <p:strVal val="#ppt_x"/>
                                          </p:val>
                                        </p:tav>
                                      </p:tavLst>
                                    </p:anim>
                                    <p:anim calcmode="lin" valueType="num">
                                      <p:cBhvr>
                                        <p:cTn id="8" dur="500" fill="hold"/>
                                        <p:tgtEl>
                                          <p:spTgt spid="208899"/>
                                        </p:tgtEl>
                                        <p:attrNameLst>
                                          <p:attrName>ppt_y</p:attrName>
                                        </p:attrNameLst>
                                      </p:cBhvr>
                                      <p:tavLst>
                                        <p:tav tm="0">
                                          <p:val>
                                            <p:strVal val="#ppt_y"/>
                                          </p:val>
                                        </p:tav>
                                        <p:tav tm="100000">
                                          <p:val>
                                            <p:strVal val="#ppt_y"/>
                                          </p:val>
                                        </p:tav>
                                      </p:tavLst>
                                    </p:anim>
                                    <p:anim calcmode="lin" valueType="num">
                                      <p:cBhvr>
                                        <p:cTn id="9" dur="500" fill="hold"/>
                                        <p:tgtEl>
                                          <p:spTgt spid="208899"/>
                                        </p:tgtEl>
                                        <p:attrNameLst>
                                          <p:attrName>ppt_w</p:attrName>
                                        </p:attrNameLst>
                                      </p:cBhvr>
                                      <p:tavLst>
                                        <p:tav tm="0">
                                          <p:val>
                                            <p:fltVal val="0"/>
                                          </p:val>
                                        </p:tav>
                                        <p:tav tm="100000">
                                          <p:val>
                                            <p:strVal val="#ppt_w"/>
                                          </p:val>
                                        </p:tav>
                                      </p:tavLst>
                                    </p:anim>
                                    <p:anim calcmode="lin" valueType="num">
                                      <p:cBhvr>
                                        <p:cTn id="10" dur="500" fill="hold"/>
                                        <p:tgtEl>
                                          <p:spTgt spid="2088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9923" name="Rectangle 3"/>
          <p:cNvSpPr>
            <a:spLocks noGrp="1" noChangeArrowheads="1"/>
          </p:cNvSpPr>
          <p:nvPr>
            <p:ph type="body" sz="half" idx="1"/>
          </p:nvPr>
        </p:nvSpPr>
        <p:spPr>
          <a:xfrm>
            <a:off x="1500188" y="1765738"/>
            <a:ext cx="7643812" cy="5092262"/>
          </a:xfrm>
          <a:noFill/>
        </p:spPr>
        <p:txBody>
          <a:bodyPr/>
          <a:lstStyle/>
          <a:p>
            <a:r>
              <a:rPr lang="en-US" altLang="en-US" dirty="0" smtClean="0"/>
              <a:t>Legend/Layout Justifications</a:t>
            </a:r>
          </a:p>
        </p:txBody>
      </p:sp>
      <p:pic>
        <p:nvPicPr>
          <p:cNvPr id="140291" name="Picture 5" descr="LegendJustifications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t="36061" b="40436"/>
          <a:stretch>
            <a:fillRect/>
          </a:stretch>
        </p:blipFill>
        <p:spPr>
          <a:xfrm>
            <a:off x="1703388" y="2422525"/>
            <a:ext cx="7161212" cy="2651125"/>
          </a:xfrm>
          <a:solidFill>
            <a:schemeClr val="bg1"/>
          </a:solidFill>
        </p:spPr>
      </p:pic>
      <p:sp>
        <p:nvSpPr>
          <p:cNvPr id="140292" name="Rectangle 8"/>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09923"/>
                                        </p:tgtEl>
                                        <p:attrNameLst>
                                          <p:attrName>style.visibility</p:attrName>
                                        </p:attrNameLst>
                                      </p:cBhvr>
                                      <p:to>
                                        <p:strVal val="visible"/>
                                      </p:to>
                                    </p:set>
                                    <p:anim calcmode="lin" valueType="num">
                                      <p:cBhvr>
                                        <p:cTn id="7" dur="500" fill="hold"/>
                                        <p:tgtEl>
                                          <p:spTgt spid="209923"/>
                                        </p:tgtEl>
                                        <p:attrNameLst>
                                          <p:attrName>ppt_x</p:attrName>
                                        </p:attrNameLst>
                                      </p:cBhvr>
                                      <p:tavLst>
                                        <p:tav tm="0">
                                          <p:val>
                                            <p:strVal val="#ppt_x-#ppt_w/2"/>
                                          </p:val>
                                        </p:tav>
                                        <p:tav tm="100000">
                                          <p:val>
                                            <p:strVal val="#ppt_x"/>
                                          </p:val>
                                        </p:tav>
                                      </p:tavLst>
                                    </p:anim>
                                    <p:anim calcmode="lin" valueType="num">
                                      <p:cBhvr>
                                        <p:cTn id="8" dur="500" fill="hold"/>
                                        <p:tgtEl>
                                          <p:spTgt spid="209923"/>
                                        </p:tgtEl>
                                        <p:attrNameLst>
                                          <p:attrName>ppt_y</p:attrName>
                                        </p:attrNameLst>
                                      </p:cBhvr>
                                      <p:tavLst>
                                        <p:tav tm="0">
                                          <p:val>
                                            <p:strVal val="#ppt_y"/>
                                          </p:val>
                                        </p:tav>
                                        <p:tav tm="100000">
                                          <p:val>
                                            <p:strVal val="#ppt_y"/>
                                          </p:val>
                                        </p:tav>
                                      </p:tavLst>
                                    </p:anim>
                                    <p:anim calcmode="lin" valueType="num">
                                      <p:cBhvr>
                                        <p:cTn id="9" dur="500" fill="hold"/>
                                        <p:tgtEl>
                                          <p:spTgt spid="209923"/>
                                        </p:tgtEl>
                                        <p:attrNameLst>
                                          <p:attrName>ppt_w</p:attrName>
                                        </p:attrNameLst>
                                      </p:cBhvr>
                                      <p:tavLst>
                                        <p:tav tm="0">
                                          <p:val>
                                            <p:fltVal val="0"/>
                                          </p:val>
                                        </p:tav>
                                        <p:tav tm="100000">
                                          <p:val>
                                            <p:strVal val="#ppt_w"/>
                                          </p:val>
                                        </p:tav>
                                      </p:tavLst>
                                    </p:anim>
                                    <p:anim calcmode="lin" valueType="num">
                                      <p:cBhvr>
                                        <p:cTn id="10" dur="500" fill="hold"/>
                                        <p:tgtEl>
                                          <p:spTgt spid="2099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0947" name="Rectangle 3"/>
          <p:cNvSpPr>
            <a:spLocks noGrp="1" noChangeArrowheads="1"/>
          </p:cNvSpPr>
          <p:nvPr>
            <p:ph type="body" sz="half" idx="1"/>
          </p:nvPr>
        </p:nvSpPr>
        <p:spPr>
          <a:xfrm>
            <a:off x="1500188" y="1765738"/>
            <a:ext cx="7643812" cy="5092262"/>
          </a:xfrm>
          <a:noFill/>
        </p:spPr>
        <p:txBody>
          <a:bodyPr/>
          <a:lstStyle/>
          <a:p>
            <a:r>
              <a:rPr lang="en-US" altLang="en-US" dirty="0" smtClean="0"/>
              <a:t>Legend/Layout Justifications</a:t>
            </a:r>
          </a:p>
        </p:txBody>
      </p:sp>
      <p:pic>
        <p:nvPicPr>
          <p:cNvPr id="142339" name="Picture 5" descr="LegendJustifications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t="57405" b="19621"/>
          <a:stretch>
            <a:fillRect/>
          </a:stretch>
        </p:blipFill>
        <p:spPr>
          <a:xfrm>
            <a:off x="1893888" y="2301875"/>
            <a:ext cx="7067550" cy="2557463"/>
          </a:xfrm>
          <a:solidFill>
            <a:schemeClr val="bg1"/>
          </a:solidFill>
        </p:spPr>
      </p:pic>
      <p:sp>
        <p:nvSpPr>
          <p:cNvPr id="142340" name="Rectangle 8"/>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10947"/>
                                        </p:tgtEl>
                                        <p:attrNameLst>
                                          <p:attrName>style.visibility</p:attrName>
                                        </p:attrNameLst>
                                      </p:cBhvr>
                                      <p:to>
                                        <p:strVal val="visible"/>
                                      </p:to>
                                    </p:set>
                                    <p:anim calcmode="lin" valueType="num">
                                      <p:cBhvr>
                                        <p:cTn id="7" dur="500" fill="hold"/>
                                        <p:tgtEl>
                                          <p:spTgt spid="210947"/>
                                        </p:tgtEl>
                                        <p:attrNameLst>
                                          <p:attrName>ppt_x</p:attrName>
                                        </p:attrNameLst>
                                      </p:cBhvr>
                                      <p:tavLst>
                                        <p:tav tm="0">
                                          <p:val>
                                            <p:strVal val="#ppt_x-#ppt_w/2"/>
                                          </p:val>
                                        </p:tav>
                                        <p:tav tm="100000">
                                          <p:val>
                                            <p:strVal val="#ppt_x"/>
                                          </p:val>
                                        </p:tav>
                                      </p:tavLst>
                                    </p:anim>
                                    <p:anim calcmode="lin" valueType="num">
                                      <p:cBhvr>
                                        <p:cTn id="8" dur="500" fill="hold"/>
                                        <p:tgtEl>
                                          <p:spTgt spid="210947"/>
                                        </p:tgtEl>
                                        <p:attrNameLst>
                                          <p:attrName>ppt_y</p:attrName>
                                        </p:attrNameLst>
                                      </p:cBhvr>
                                      <p:tavLst>
                                        <p:tav tm="0">
                                          <p:val>
                                            <p:strVal val="#ppt_y"/>
                                          </p:val>
                                        </p:tav>
                                        <p:tav tm="100000">
                                          <p:val>
                                            <p:strVal val="#ppt_y"/>
                                          </p:val>
                                        </p:tav>
                                      </p:tavLst>
                                    </p:anim>
                                    <p:anim calcmode="lin" valueType="num">
                                      <p:cBhvr>
                                        <p:cTn id="9" dur="500" fill="hold"/>
                                        <p:tgtEl>
                                          <p:spTgt spid="210947"/>
                                        </p:tgtEl>
                                        <p:attrNameLst>
                                          <p:attrName>ppt_w</p:attrName>
                                        </p:attrNameLst>
                                      </p:cBhvr>
                                      <p:tavLst>
                                        <p:tav tm="0">
                                          <p:val>
                                            <p:fltVal val="0"/>
                                          </p:val>
                                        </p:tav>
                                        <p:tav tm="100000">
                                          <p:val>
                                            <p:strVal val="#ppt_w"/>
                                          </p:val>
                                        </p:tav>
                                      </p:tavLst>
                                    </p:anim>
                                    <p:anim calcmode="lin" valueType="num">
                                      <p:cBhvr>
                                        <p:cTn id="10" dur="500" fill="hold"/>
                                        <p:tgtEl>
                                          <p:spTgt spid="2109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3"/>
          <p:cNvSpPr>
            <a:spLocks noGrp="1" noChangeArrowheads="1"/>
          </p:cNvSpPr>
          <p:nvPr>
            <p:ph type="body" sz="half" idx="1"/>
          </p:nvPr>
        </p:nvSpPr>
        <p:spPr>
          <a:xfrm>
            <a:off x="1500188" y="1807778"/>
            <a:ext cx="7643812" cy="5050221"/>
          </a:xfrm>
          <a:noFill/>
        </p:spPr>
        <p:txBody>
          <a:bodyPr/>
          <a:lstStyle/>
          <a:p>
            <a:r>
              <a:rPr lang="en-US" altLang="en-US" dirty="0" smtClean="0"/>
              <a:t>Legend/Layout Justifications</a:t>
            </a:r>
          </a:p>
          <a:p>
            <a:pPr lvl="1"/>
            <a:endParaRPr lang="en-US" altLang="en-US" sz="3200" dirty="0" smtClean="0"/>
          </a:p>
        </p:txBody>
      </p:sp>
      <p:pic>
        <p:nvPicPr>
          <p:cNvPr id="144387" name="Picture 6" descr="LegendJustifications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t="79942"/>
          <a:stretch>
            <a:fillRect/>
          </a:stretch>
        </p:blipFill>
        <p:spPr>
          <a:xfrm>
            <a:off x="1465262" y="2645323"/>
            <a:ext cx="7350125" cy="2320925"/>
          </a:xfrm>
          <a:solidFill>
            <a:schemeClr val="bg1"/>
          </a:solidFill>
        </p:spPr>
      </p:pic>
      <p:sp>
        <p:nvSpPr>
          <p:cNvPr id="144388" name="Rectangle 10"/>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91139"/>
                                        </p:tgtEl>
                                        <p:attrNameLst>
                                          <p:attrName>style.visibility</p:attrName>
                                        </p:attrNameLst>
                                      </p:cBhvr>
                                      <p:to>
                                        <p:strVal val="visible"/>
                                      </p:to>
                                    </p:set>
                                    <p:anim calcmode="lin" valueType="num">
                                      <p:cBhvr>
                                        <p:cTn id="7" dur="500" fill="hold"/>
                                        <p:tgtEl>
                                          <p:spTgt spid="91139"/>
                                        </p:tgtEl>
                                        <p:attrNameLst>
                                          <p:attrName>ppt_x</p:attrName>
                                        </p:attrNameLst>
                                      </p:cBhvr>
                                      <p:tavLst>
                                        <p:tav tm="0">
                                          <p:val>
                                            <p:strVal val="#ppt_x-#ppt_w/2"/>
                                          </p:val>
                                        </p:tav>
                                        <p:tav tm="100000">
                                          <p:val>
                                            <p:strVal val="#ppt_x"/>
                                          </p:val>
                                        </p:tav>
                                      </p:tavLst>
                                    </p:anim>
                                    <p:anim calcmode="lin" valueType="num">
                                      <p:cBhvr>
                                        <p:cTn id="8" dur="500" fill="hold"/>
                                        <p:tgtEl>
                                          <p:spTgt spid="91139"/>
                                        </p:tgtEl>
                                        <p:attrNameLst>
                                          <p:attrName>ppt_y</p:attrName>
                                        </p:attrNameLst>
                                      </p:cBhvr>
                                      <p:tavLst>
                                        <p:tav tm="0">
                                          <p:val>
                                            <p:strVal val="#ppt_y"/>
                                          </p:val>
                                        </p:tav>
                                        <p:tav tm="100000">
                                          <p:val>
                                            <p:strVal val="#ppt_y"/>
                                          </p:val>
                                        </p:tav>
                                      </p:tavLst>
                                    </p:anim>
                                    <p:anim calcmode="lin" valueType="num">
                                      <p:cBhvr>
                                        <p:cTn id="9" dur="500" fill="hold"/>
                                        <p:tgtEl>
                                          <p:spTgt spid="91139"/>
                                        </p:tgtEl>
                                        <p:attrNameLst>
                                          <p:attrName>ppt_w</p:attrName>
                                        </p:attrNameLst>
                                      </p:cBhvr>
                                      <p:tavLst>
                                        <p:tav tm="0">
                                          <p:val>
                                            <p:fltVal val="0"/>
                                          </p:val>
                                        </p:tav>
                                        <p:tav tm="100000">
                                          <p:val>
                                            <p:strVal val="#ppt_w"/>
                                          </p:val>
                                        </p:tav>
                                      </p:tavLst>
                                    </p:anim>
                                    <p:anim calcmode="lin" valueType="num">
                                      <p:cBhvr>
                                        <p:cTn id="10" dur="500" fill="hold"/>
                                        <p:tgtEl>
                                          <p:spTgt spid="911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3" name="Rectangle 3"/>
          <p:cNvSpPr>
            <a:spLocks noGrp="1" noChangeArrowheads="1"/>
          </p:cNvSpPr>
          <p:nvPr>
            <p:ph type="body" sz="half" idx="1"/>
          </p:nvPr>
        </p:nvSpPr>
        <p:spPr>
          <a:xfrm>
            <a:off x="1500188" y="1818290"/>
            <a:ext cx="7643812" cy="5039710"/>
          </a:xfrm>
          <a:noFill/>
        </p:spPr>
        <p:txBody>
          <a:bodyPr/>
          <a:lstStyle/>
          <a:p>
            <a:r>
              <a:rPr lang="en-US" altLang="en-US" dirty="0" smtClean="0"/>
              <a:t>Legend/Layout Justifications</a:t>
            </a:r>
          </a:p>
        </p:txBody>
      </p:sp>
      <p:pic>
        <p:nvPicPr>
          <p:cNvPr id="146435" name="Picture 207" descr="LegendJustifications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b="77821"/>
          <a:stretch>
            <a:fillRect/>
          </a:stretch>
        </p:blipFill>
        <p:spPr>
          <a:xfrm>
            <a:off x="1374775" y="2818634"/>
            <a:ext cx="7531100" cy="2543175"/>
          </a:xfrm>
          <a:solidFill>
            <a:schemeClr val="bg1"/>
          </a:solidFill>
        </p:spPr>
      </p:pic>
      <p:sp>
        <p:nvSpPr>
          <p:cNvPr id="146436" name="Rectangle 210"/>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92163"/>
                                        </p:tgtEl>
                                        <p:attrNameLst>
                                          <p:attrName>style.visibility</p:attrName>
                                        </p:attrNameLst>
                                      </p:cBhvr>
                                      <p:to>
                                        <p:strVal val="visible"/>
                                      </p:to>
                                    </p:set>
                                    <p:anim calcmode="lin" valueType="num">
                                      <p:cBhvr>
                                        <p:cTn id="7" dur="500" fill="hold"/>
                                        <p:tgtEl>
                                          <p:spTgt spid="92163"/>
                                        </p:tgtEl>
                                        <p:attrNameLst>
                                          <p:attrName>ppt_x</p:attrName>
                                        </p:attrNameLst>
                                      </p:cBhvr>
                                      <p:tavLst>
                                        <p:tav tm="0">
                                          <p:val>
                                            <p:strVal val="#ppt_x-#ppt_w/2"/>
                                          </p:val>
                                        </p:tav>
                                        <p:tav tm="100000">
                                          <p:val>
                                            <p:strVal val="#ppt_x"/>
                                          </p:val>
                                        </p:tav>
                                      </p:tavLst>
                                    </p:anim>
                                    <p:anim calcmode="lin" valueType="num">
                                      <p:cBhvr>
                                        <p:cTn id="8" dur="500" fill="hold"/>
                                        <p:tgtEl>
                                          <p:spTgt spid="92163"/>
                                        </p:tgtEl>
                                        <p:attrNameLst>
                                          <p:attrName>ppt_y</p:attrName>
                                        </p:attrNameLst>
                                      </p:cBhvr>
                                      <p:tavLst>
                                        <p:tav tm="0">
                                          <p:val>
                                            <p:strVal val="#ppt_y"/>
                                          </p:val>
                                        </p:tav>
                                        <p:tav tm="100000">
                                          <p:val>
                                            <p:strVal val="#ppt_y"/>
                                          </p:val>
                                        </p:tav>
                                      </p:tavLst>
                                    </p:anim>
                                    <p:anim calcmode="lin" valueType="num">
                                      <p:cBhvr>
                                        <p:cTn id="9" dur="500" fill="hold"/>
                                        <p:tgtEl>
                                          <p:spTgt spid="92163"/>
                                        </p:tgtEl>
                                        <p:attrNameLst>
                                          <p:attrName>ppt_w</p:attrName>
                                        </p:attrNameLst>
                                      </p:cBhvr>
                                      <p:tavLst>
                                        <p:tav tm="0">
                                          <p:val>
                                            <p:fltVal val="0"/>
                                          </p:val>
                                        </p:tav>
                                        <p:tav tm="100000">
                                          <p:val>
                                            <p:strVal val="#ppt_w"/>
                                          </p:val>
                                        </p:tav>
                                      </p:tavLst>
                                    </p:anim>
                                    <p:anim calcmode="lin" valueType="num">
                                      <p:cBhvr>
                                        <p:cTn id="10" dur="500" fill="hold"/>
                                        <p:tgtEl>
                                          <p:spTgt spid="9216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3" name="Rectangle 3"/>
          <p:cNvSpPr>
            <a:spLocks noGrp="1" noChangeArrowheads="1"/>
          </p:cNvSpPr>
          <p:nvPr>
            <p:ph type="body" sz="half" idx="1"/>
          </p:nvPr>
        </p:nvSpPr>
        <p:spPr>
          <a:xfrm>
            <a:off x="1500188" y="1828800"/>
            <a:ext cx="7643812" cy="5029200"/>
          </a:xfrm>
          <a:noFill/>
        </p:spPr>
        <p:txBody>
          <a:bodyPr/>
          <a:lstStyle/>
          <a:p>
            <a:r>
              <a:rPr lang="en-US" altLang="en-US" dirty="0" smtClean="0"/>
              <a:t>Legend/Layout Justifications</a:t>
            </a:r>
          </a:p>
        </p:txBody>
      </p:sp>
      <p:pic>
        <p:nvPicPr>
          <p:cNvPr id="148483" name="Picture 4" descr="LegendJustifications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t="21533" b="56540"/>
          <a:stretch>
            <a:fillRect/>
          </a:stretch>
        </p:blipFill>
        <p:spPr>
          <a:xfrm>
            <a:off x="1298575" y="2520457"/>
            <a:ext cx="7683500" cy="2565400"/>
          </a:xfrm>
          <a:solidFill>
            <a:schemeClr val="bg1"/>
          </a:solidFill>
        </p:spPr>
      </p:pic>
      <p:sp>
        <p:nvSpPr>
          <p:cNvPr id="148484" name="Rectangle 6"/>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25283"/>
                                        </p:tgtEl>
                                        <p:attrNameLst>
                                          <p:attrName>style.visibility</p:attrName>
                                        </p:attrNameLst>
                                      </p:cBhvr>
                                      <p:to>
                                        <p:strVal val="visible"/>
                                      </p:to>
                                    </p:set>
                                    <p:anim calcmode="lin" valueType="num">
                                      <p:cBhvr>
                                        <p:cTn id="7" dur="500" fill="hold"/>
                                        <p:tgtEl>
                                          <p:spTgt spid="225283"/>
                                        </p:tgtEl>
                                        <p:attrNameLst>
                                          <p:attrName>ppt_x</p:attrName>
                                        </p:attrNameLst>
                                      </p:cBhvr>
                                      <p:tavLst>
                                        <p:tav tm="0">
                                          <p:val>
                                            <p:strVal val="#ppt_x-#ppt_w/2"/>
                                          </p:val>
                                        </p:tav>
                                        <p:tav tm="100000">
                                          <p:val>
                                            <p:strVal val="#ppt_x"/>
                                          </p:val>
                                        </p:tav>
                                      </p:tavLst>
                                    </p:anim>
                                    <p:anim calcmode="lin" valueType="num">
                                      <p:cBhvr>
                                        <p:cTn id="8" dur="500" fill="hold"/>
                                        <p:tgtEl>
                                          <p:spTgt spid="225283"/>
                                        </p:tgtEl>
                                        <p:attrNameLst>
                                          <p:attrName>ppt_y</p:attrName>
                                        </p:attrNameLst>
                                      </p:cBhvr>
                                      <p:tavLst>
                                        <p:tav tm="0">
                                          <p:val>
                                            <p:strVal val="#ppt_y"/>
                                          </p:val>
                                        </p:tav>
                                        <p:tav tm="100000">
                                          <p:val>
                                            <p:strVal val="#ppt_y"/>
                                          </p:val>
                                        </p:tav>
                                      </p:tavLst>
                                    </p:anim>
                                    <p:anim calcmode="lin" valueType="num">
                                      <p:cBhvr>
                                        <p:cTn id="9" dur="500" fill="hold"/>
                                        <p:tgtEl>
                                          <p:spTgt spid="225283"/>
                                        </p:tgtEl>
                                        <p:attrNameLst>
                                          <p:attrName>ppt_w</p:attrName>
                                        </p:attrNameLst>
                                      </p:cBhvr>
                                      <p:tavLst>
                                        <p:tav tm="0">
                                          <p:val>
                                            <p:fltVal val="0"/>
                                          </p:val>
                                        </p:tav>
                                        <p:tav tm="100000">
                                          <p:val>
                                            <p:strVal val="#ppt_w"/>
                                          </p:val>
                                        </p:tav>
                                      </p:tavLst>
                                    </p:anim>
                                    <p:anim calcmode="lin" valueType="num">
                                      <p:cBhvr>
                                        <p:cTn id="10" dur="500" fill="hold"/>
                                        <p:tgtEl>
                                          <p:spTgt spid="22528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7" name="Rectangle 3"/>
          <p:cNvSpPr>
            <a:spLocks noGrp="1" noChangeArrowheads="1"/>
          </p:cNvSpPr>
          <p:nvPr>
            <p:ph type="body" sz="half" idx="1"/>
          </p:nvPr>
        </p:nvSpPr>
        <p:spPr>
          <a:xfrm>
            <a:off x="1500188" y="1797268"/>
            <a:ext cx="7643812" cy="5060731"/>
          </a:xfrm>
          <a:noFill/>
        </p:spPr>
        <p:txBody>
          <a:bodyPr/>
          <a:lstStyle/>
          <a:p>
            <a:r>
              <a:rPr lang="en-US" altLang="en-US" dirty="0" smtClean="0"/>
              <a:t>Legend/Layout Justifications</a:t>
            </a:r>
          </a:p>
        </p:txBody>
      </p:sp>
      <p:pic>
        <p:nvPicPr>
          <p:cNvPr id="150531" name="Picture 6" descr="LegendJustifications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t="71651"/>
          <a:stretch>
            <a:fillRect/>
          </a:stretch>
        </p:blipFill>
        <p:spPr>
          <a:xfrm>
            <a:off x="1343025" y="2551906"/>
            <a:ext cx="7594600" cy="3278187"/>
          </a:xfrm>
          <a:solidFill>
            <a:schemeClr val="bg1"/>
          </a:solidFill>
        </p:spPr>
      </p:pic>
      <p:sp>
        <p:nvSpPr>
          <p:cNvPr id="150532" name="Rectangle 9"/>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93187"/>
                                        </p:tgtEl>
                                        <p:attrNameLst>
                                          <p:attrName>style.visibility</p:attrName>
                                        </p:attrNameLst>
                                      </p:cBhvr>
                                      <p:to>
                                        <p:strVal val="visible"/>
                                      </p:to>
                                    </p:set>
                                    <p:anim calcmode="lin" valueType="num">
                                      <p:cBhvr>
                                        <p:cTn id="7" dur="500" fill="hold"/>
                                        <p:tgtEl>
                                          <p:spTgt spid="93187"/>
                                        </p:tgtEl>
                                        <p:attrNameLst>
                                          <p:attrName>ppt_x</p:attrName>
                                        </p:attrNameLst>
                                      </p:cBhvr>
                                      <p:tavLst>
                                        <p:tav tm="0">
                                          <p:val>
                                            <p:strVal val="#ppt_x-#ppt_w/2"/>
                                          </p:val>
                                        </p:tav>
                                        <p:tav tm="100000">
                                          <p:val>
                                            <p:strVal val="#ppt_x"/>
                                          </p:val>
                                        </p:tav>
                                      </p:tavLst>
                                    </p:anim>
                                    <p:anim calcmode="lin" valueType="num">
                                      <p:cBhvr>
                                        <p:cTn id="8" dur="500" fill="hold"/>
                                        <p:tgtEl>
                                          <p:spTgt spid="93187"/>
                                        </p:tgtEl>
                                        <p:attrNameLst>
                                          <p:attrName>ppt_y</p:attrName>
                                        </p:attrNameLst>
                                      </p:cBhvr>
                                      <p:tavLst>
                                        <p:tav tm="0">
                                          <p:val>
                                            <p:strVal val="#ppt_y"/>
                                          </p:val>
                                        </p:tav>
                                        <p:tav tm="100000">
                                          <p:val>
                                            <p:strVal val="#ppt_y"/>
                                          </p:val>
                                        </p:tav>
                                      </p:tavLst>
                                    </p:anim>
                                    <p:anim calcmode="lin" valueType="num">
                                      <p:cBhvr>
                                        <p:cTn id="9" dur="500" fill="hold"/>
                                        <p:tgtEl>
                                          <p:spTgt spid="93187"/>
                                        </p:tgtEl>
                                        <p:attrNameLst>
                                          <p:attrName>ppt_w</p:attrName>
                                        </p:attrNameLst>
                                      </p:cBhvr>
                                      <p:tavLst>
                                        <p:tav tm="0">
                                          <p:val>
                                            <p:fltVal val="0"/>
                                          </p:val>
                                        </p:tav>
                                        <p:tav tm="100000">
                                          <p:val>
                                            <p:strVal val="#ppt_w"/>
                                          </p:val>
                                        </p:tav>
                                      </p:tavLst>
                                    </p:anim>
                                    <p:anim calcmode="lin" valueType="num">
                                      <p:cBhvr>
                                        <p:cTn id="10" dur="500" fill="hold"/>
                                        <p:tgtEl>
                                          <p:spTgt spid="9318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8"/>
          <p:cNvSpPr>
            <a:spLocks noGrp="1" noChangeArrowheads="1"/>
          </p:cNvSpPr>
          <p:nvPr>
            <p:ph type="title"/>
          </p:nvPr>
        </p:nvSpPr>
        <p:spPr>
          <a:noFill/>
        </p:spPr>
        <p:txBody>
          <a:bodyPr/>
          <a:lstStyle/>
          <a:p>
            <a:r>
              <a:rPr lang="en-US" altLang="en-US" smtClean="0"/>
              <a:t>Sign Components</a:t>
            </a:r>
          </a:p>
        </p:txBody>
      </p:sp>
      <p:sp>
        <p:nvSpPr>
          <p:cNvPr id="95235" name="Rectangle 3"/>
          <p:cNvSpPr>
            <a:spLocks noGrp="1" noChangeArrowheads="1"/>
          </p:cNvSpPr>
          <p:nvPr>
            <p:ph type="body" sz="half" idx="1"/>
          </p:nvPr>
        </p:nvSpPr>
        <p:spPr>
          <a:xfrm>
            <a:off x="1149350" y="1818290"/>
            <a:ext cx="7994650" cy="4788885"/>
          </a:xfrm>
          <a:noFill/>
        </p:spPr>
        <p:txBody>
          <a:bodyPr/>
          <a:lstStyle/>
          <a:p>
            <a:r>
              <a:rPr lang="en-US" altLang="en-US" sz="2800" dirty="0" smtClean="0"/>
              <a:t>Typical Freeway Guide Signs</a:t>
            </a:r>
          </a:p>
          <a:p>
            <a:pPr lvl="1"/>
            <a:r>
              <a:rPr lang="en-US" altLang="en-US" sz="2400" dirty="0" smtClean="0"/>
              <a:t>Advanced Guide Type A</a:t>
            </a:r>
          </a:p>
          <a:p>
            <a:pPr lvl="2"/>
            <a:r>
              <a:rPr lang="en-US" altLang="en-US" sz="2000" dirty="0" smtClean="0"/>
              <a:t>There are two formats to this classification, one or two city names</a:t>
            </a:r>
          </a:p>
          <a:p>
            <a:pPr lvl="2"/>
            <a:r>
              <a:rPr lang="en-US" altLang="en-US" sz="2000" dirty="0" smtClean="0"/>
              <a:t>The border shall be three (3) inches wide due to the use of 20-15” legend. The spacing is standardized, as follows: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95235"/>
                                        </p:tgtEl>
                                        <p:attrNameLst>
                                          <p:attrName>style.visibility</p:attrName>
                                        </p:attrNameLst>
                                      </p:cBhvr>
                                      <p:to>
                                        <p:strVal val="visible"/>
                                      </p:to>
                                    </p:set>
                                    <p:anim calcmode="lin" valueType="num">
                                      <p:cBhvr>
                                        <p:cTn id="7" dur="500" fill="hold"/>
                                        <p:tgtEl>
                                          <p:spTgt spid="95235"/>
                                        </p:tgtEl>
                                        <p:attrNameLst>
                                          <p:attrName>ppt_x</p:attrName>
                                        </p:attrNameLst>
                                      </p:cBhvr>
                                      <p:tavLst>
                                        <p:tav tm="0">
                                          <p:val>
                                            <p:strVal val="#ppt_x-#ppt_w/2"/>
                                          </p:val>
                                        </p:tav>
                                        <p:tav tm="100000">
                                          <p:val>
                                            <p:strVal val="#ppt_x"/>
                                          </p:val>
                                        </p:tav>
                                      </p:tavLst>
                                    </p:anim>
                                    <p:anim calcmode="lin" valueType="num">
                                      <p:cBhvr>
                                        <p:cTn id="8" dur="500" fill="hold"/>
                                        <p:tgtEl>
                                          <p:spTgt spid="95235"/>
                                        </p:tgtEl>
                                        <p:attrNameLst>
                                          <p:attrName>ppt_y</p:attrName>
                                        </p:attrNameLst>
                                      </p:cBhvr>
                                      <p:tavLst>
                                        <p:tav tm="0">
                                          <p:val>
                                            <p:strVal val="#ppt_y"/>
                                          </p:val>
                                        </p:tav>
                                        <p:tav tm="100000">
                                          <p:val>
                                            <p:strVal val="#ppt_y"/>
                                          </p:val>
                                        </p:tav>
                                      </p:tavLst>
                                    </p:anim>
                                    <p:anim calcmode="lin" valueType="num">
                                      <p:cBhvr>
                                        <p:cTn id="9" dur="500" fill="hold"/>
                                        <p:tgtEl>
                                          <p:spTgt spid="95235"/>
                                        </p:tgtEl>
                                        <p:attrNameLst>
                                          <p:attrName>ppt_w</p:attrName>
                                        </p:attrNameLst>
                                      </p:cBhvr>
                                      <p:tavLst>
                                        <p:tav tm="0">
                                          <p:val>
                                            <p:fltVal val="0"/>
                                          </p:val>
                                        </p:tav>
                                        <p:tav tm="100000">
                                          <p:val>
                                            <p:strVal val="#ppt_w"/>
                                          </p:val>
                                        </p:tav>
                                      </p:tavLst>
                                    </p:anim>
                                    <p:anim calcmode="lin" valueType="num">
                                      <p:cBhvr>
                                        <p:cTn id="10" dur="500" fill="hold"/>
                                        <p:tgtEl>
                                          <p:spTgt spid="952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9" name="Rectangle 3"/>
          <p:cNvSpPr>
            <a:spLocks noGrp="1" noChangeArrowheads="1"/>
          </p:cNvSpPr>
          <p:nvPr>
            <p:ph type="body" sz="half" idx="1"/>
          </p:nvPr>
        </p:nvSpPr>
        <p:spPr>
          <a:xfrm>
            <a:off x="1136650" y="1524000"/>
            <a:ext cx="7759700" cy="4714875"/>
          </a:xfrm>
          <a:noFill/>
        </p:spPr>
        <p:txBody>
          <a:bodyPr/>
          <a:lstStyle/>
          <a:p>
            <a:r>
              <a:rPr lang="en-US" altLang="en-US" dirty="0" smtClean="0"/>
              <a:t>Margins</a:t>
            </a:r>
          </a:p>
          <a:p>
            <a:pPr lvl="1"/>
            <a:r>
              <a:rPr lang="en-US" altLang="en-US" sz="2400" dirty="0" smtClean="0"/>
              <a:t>A dark border on a light background should have a margin, while a light border on a dark background should extend to the edge of the panel and have no margin. </a:t>
            </a:r>
          </a:p>
        </p:txBody>
      </p:sp>
      <p:sp>
        <p:nvSpPr>
          <p:cNvPr id="19459" name="Rectangle 9"/>
          <p:cNvSpPr>
            <a:spLocks noGrp="1" noChangeArrowheads="1"/>
          </p:cNvSpPr>
          <p:nvPr>
            <p:ph type="title"/>
          </p:nvPr>
        </p:nvSpPr>
        <p:spPr/>
        <p:txBody>
          <a:bodyPr/>
          <a:lstStyle/>
          <a:p>
            <a:r>
              <a:rPr lang="en-US" altLang="en-US" smtClean="0"/>
              <a:t>Sign Components</a:t>
            </a:r>
          </a:p>
        </p:txBody>
      </p:sp>
      <p:pic>
        <p:nvPicPr>
          <p:cNvPr id="1946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775" y="3709988"/>
            <a:ext cx="1878013"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3400" y="3727450"/>
            <a:ext cx="1770063"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9275" y="3762375"/>
            <a:ext cx="248602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16"/>
          <p:cNvSpPr txBox="1">
            <a:spLocks noChangeArrowheads="1"/>
          </p:cNvSpPr>
          <p:nvPr/>
        </p:nvSpPr>
        <p:spPr bwMode="auto">
          <a:xfrm>
            <a:off x="4743450" y="5724525"/>
            <a:ext cx="18097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lgn="ctr">
              <a:spcBef>
                <a:spcPct val="50000"/>
              </a:spcBef>
              <a:buClr>
                <a:srgbClr val="FF9933"/>
              </a:buClr>
              <a:buFontTx/>
              <a:buNone/>
            </a:pPr>
            <a:r>
              <a:rPr lang="en-US" altLang="en-US" sz="1600" b="0"/>
              <a:t>Black border</a:t>
            </a:r>
          </a:p>
          <a:p>
            <a:pPr algn="ctr">
              <a:spcBef>
                <a:spcPct val="50000"/>
              </a:spcBef>
              <a:buClr>
                <a:srgbClr val="FF9933"/>
              </a:buClr>
              <a:buFontTx/>
              <a:buNone/>
            </a:pPr>
            <a:r>
              <a:rPr lang="en-US" altLang="en-US" sz="1600" b="0"/>
              <a:t>(Dark on Lighter)</a:t>
            </a:r>
          </a:p>
          <a:p>
            <a:pPr algn="ctr">
              <a:spcBef>
                <a:spcPct val="50000"/>
              </a:spcBef>
              <a:buClr>
                <a:srgbClr val="FF9933"/>
              </a:buClr>
              <a:buFontTx/>
              <a:buNone/>
            </a:pPr>
            <a:r>
              <a:rPr lang="en-US" altLang="en-US" sz="1600" b="0"/>
              <a:t>Margin? Yes</a:t>
            </a:r>
          </a:p>
        </p:txBody>
      </p:sp>
      <p:sp>
        <p:nvSpPr>
          <p:cNvPr id="19464" name="Text Box 17"/>
          <p:cNvSpPr txBox="1">
            <a:spLocks noChangeArrowheads="1"/>
          </p:cNvSpPr>
          <p:nvPr/>
        </p:nvSpPr>
        <p:spPr bwMode="auto">
          <a:xfrm>
            <a:off x="2447925" y="5724525"/>
            <a:ext cx="18097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lgn="ctr">
              <a:spcBef>
                <a:spcPct val="50000"/>
              </a:spcBef>
              <a:buClr>
                <a:srgbClr val="FF9933"/>
              </a:buClr>
              <a:buFontTx/>
              <a:buNone/>
            </a:pPr>
            <a:r>
              <a:rPr lang="en-US" altLang="en-US" sz="1600" b="0"/>
              <a:t>White border</a:t>
            </a:r>
          </a:p>
          <a:p>
            <a:pPr algn="ctr">
              <a:spcBef>
                <a:spcPct val="50000"/>
              </a:spcBef>
              <a:buClr>
                <a:srgbClr val="FF9933"/>
              </a:buClr>
              <a:buFontTx/>
              <a:buNone/>
            </a:pPr>
            <a:r>
              <a:rPr lang="en-US" altLang="en-US" sz="1600" b="0"/>
              <a:t>(Light on Darker)</a:t>
            </a:r>
          </a:p>
          <a:p>
            <a:pPr algn="ctr">
              <a:spcBef>
                <a:spcPct val="50000"/>
              </a:spcBef>
              <a:buClr>
                <a:srgbClr val="FF9933"/>
              </a:buClr>
              <a:buFontTx/>
              <a:buNone/>
            </a:pPr>
            <a:r>
              <a:rPr lang="en-US" altLang="en-US" sz="1600" b="0"/>
              <a:t>Margin? No</a:t>
            </a:r>
          </a:p>
        </p:txBody>
      </p:sp>
      <p:sp>
        <p:nvSpPr>
          <p:cNvPr id="19465" name="Text Box 18"/>
          <p:cNvSpPr txBox="1">
            <a:spLocks noChangeArrowheads="1"/>
          </p:cNvSpPr>
          <p:nvPr/>
        </p:nvSpPr>
        <p:spPr bwMode="auto">
          <a:xfrm>
            <a:off x="6905625" y="5724525"/>
            <a:ext cx="20383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lgn="ctr">
              <a:spcBef>
                <a:spcPct val="50000"/>
              </a:spcBef>
              <a:buClr>
                <a:srgbClr val="FF9933"/>
              </a:buClr>
              <a:buFontTx/>
              <a:buNone/>
            </a:pPr>
            <a:r>
              <a:rPr lang="en-US" altLang="en-US" sz="1600" b="0"/>
              <a:t>White background</a:t>
            </a:r>
          </a:p>
          <a:p>
            <a:pPr algn="ctr">
              <a:spcBef>
                <a:spcPct val="50000"/>
              </a:spcBef>
              <a:buClr>
                <a:srgbClr val="FF9933"/>
              </a:buClr>
              <a:buFontTx/>
              <a:buNone/>
            </a:pPr>
            <a:r>
              <a:rPr lang="en-US" altLang="en-US" sz="1600" b="0"/>
              <a:t>(Darker on Lightest)</a:t>
            </a:r>
          </a:p>
          <a:p>
            <a:pPr algn="ctr">
              <a:spcBef>
                <a:spcPct val="50000"/>
              </a:spcBef>
              <a:buClr>
                <a:srgbClr val="FF9933"/>
              </a:buClr>
              <a:buFontTx/>
              <a:buNone/>
            </a:pPr>
            <a:r>
              <a:rPr lang="en-US" altLang="en-US" sz="1600" b="0"/>
              <a:t>Margin? Yes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21859"/>
                                        </p:tgtEl>
                                        <p:attrNameLst>
                                          <p:attrName>style.visibility</p:attrName>
                                        </p:attrNameLst>
                                      </p:cBhvr>
                                      <p:to>
                                        <p:strVal val="visible"/>
                                      </p:to>
                                    </p:set>
                                    <p:anim calcmode="lin" valueType="num">
                                      <p:cBhvr>
                                        <p:cTn id="7" dur="500" fill="hold"/>
                                        <p:tgtEl>
                                          <p:spTgt spid="121859"/>
                                        </p:tgtEl>
                                        <p:attrNameLst>
                                          <p:attrName>ppt_x</p:attrName>
                                        </p:attrNameLst>
                                      </p:cBhvr>
                                      <p:tavLst>
                                        <p:tav tm="0">
                                          <p:val>
                                            <p:strVal val="#ppt_x-#ppt_w/2"/>
                                          </p:val>
                                        </p:tav>
                                        <p:tav tm="100000">
                                          <p:val>
                                            <p:strVal val="#ppt_x"/>
                                          </p:val>
                                        </p:tav>
                                      </p:tavLst>
                                    </p:anim>
                                    <p:anim calcmode="lin" valueType="num">
                                      <p:cBhvr>
                                        <p:cTn id="8" dur="500" fill="hold"/>
                                        <p:tgtEl>
                                          <p:spTgt spid="121859"/>
                                        </p:tgtEl>
                                        <p:attrNameLst>
                                          <p:attrName>ppt_y</p:attrName>
                                        </p:attrNameLst>
                                      </p:cBhvr>
                                      <p:tavLst>
                                        <p:tav tm="0">
                                          <p:val>
                                            <p:strVal val="#ppt_y"/>
                                          </p:val>
                                        </p:tav>
                                        <p:tav tm="100000">
                                          <p:val>
                                            <p:strVal val="#ppt_y"/>
                                          </p:val>
                                        </p:tav>
                                      </p:tavLst>
                                    </p:anim>
                                    <p:anim calcmode="lin" valueType="num">
                                      <p:cBhvr>
                                        <p:cTn id="9" dur="500" fill="hold"/>
                                        <p:tgtEl>
                                          <p:spTgt spid="121859"/>
                                        </p:tgtEl>
                                        <p:attrNameLst>
                                          <p:attrName>ppt_w</p:attrName>
                                        </p:attrNameLst>
                                      </p:cBhvr>
                                      <p:tavLst>
                                        <p:tav tm="0">
                                          <p:val>
                                            <p:fltVal val="0"/>
                                          </p:val>
                                        </p:tav>
                                        <p:tav tm="100000">
                                          <p:val>
                                            <p:strVal val="#ppt_w"/>
                                          </p:val>
                                        </p:tav>
                                      </p:tavLst>
                                    </p:anim>
                                    <p:anim calcmode="lin" valueType="num">
                                      <p:cBhvr>
                                        <p:cTn id="10" dur="500" fill="hold"/>
                                        <p:tgtEl>
                                          <p:spTgt spid="1218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ltLang="en-US" smtClean="0"/>
              <a:t>Sign Components</a:t>
            </a:r>
          </a:p>
        </p:txBody>
      </p:sp>
      <p:sp>
        <p:nvSpPr>
          <p:cNvPr id="154627" name="Rectangle 3"/>
          <p:cNvSpPr>
            <a:spLocks noGrp="1" noChangeArrowheads="1"/>
          </p:cNvSpPr>
          <p:nvPr>
            <p:ph type="body" sz="half" idx="1"/>
          </p:nvPr>
        </p:nvSpPr>
        <p:spPr>
          <a:xfrm>
            <a:off x="998483" y="1629102"/>
            <a:ext cx="8145517" cy="5228897"/>
          </a:xfrm>
        </p:spPr>
        <p:txBody>
          <a:bodyPr/>
          <a:lstStyle/>
          <a:p>
            <a:r>
              <a:rPr lang="en-US" altLang="en-US" sz="2800" dirty="0" smtClean="0"/>
              <a:t>Typical Freeway Guide Signs</a:t>
            </a:r>
          </a:p>
          <a:p>
            <a:pPr lvl="1"/>
            <a:r>
              <a:rPr lang="en-US" altLang="en-US" sz="2400" dirty="0" smtClean="0"/>
              <a:t>Advanced Guide Type A</a:t>
            </a:r>
          </a:p>
          <a:p>
            <a:pPr lvl="2"/>
            <a:r>
              <a:rPr lang="en-US" altLang="en-US" sz="2000" dirty="0" smtClean="0"/>
              <a:t>One City</a:t>
            </a:r>
          </a:p>
        </p:txBody>
      </p:sp>
      <p:graphicFrame>
        <p:nvGraphicFramePr>
          <p:cNvPr id="154628" name="Object 4"/>
          <p:cNvGraphicFramePr>
            <a:graphicFrameLocks noGrp="1" noChangeAspect="1"/>
          </p:cNvGraphicFramePr>
          <p:nvPr>
            <p:ph sz="half" idx="2"/>
          </p:nvPr>
        </p:nvGraphicFramePr>
        <p:xfrm>
          <a:off x="2157413" y="2854325"/>
          <a:ext cx="5561012" cy="3865563"/>
        </p:xfrm>
        <a:graphic>
          <a:graphicData uri="http://schemas.openxmlformats.org/presentationml/2006/ole">
            <mc:AlternateContent xmlns:mc="http://schemas.openxmlformats.org/markup-compatibility/2006">
              <mc:Choice xmlns:v="urn:schemas-microsoft-com:vml" Requires="v">
                <p:oleObj spid="_x0000_s154649" name="Document" r:id="rId4" imgW="4153925" imgH="2886285" progId="Word.Document.8">
                  <p:embed/>
                </p:oleObj>
              </mc:Choice>
              <mc:Fallback>
                <p:oleObj name="Document" r:id="rId4" imgW="4153925" imgH="2886285"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7413" y="2854325"/>
                        <a:ext cx="5561012" cy="38655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ltLang="en-US" smtClean="0"/>
              <a:t>Sign Components</a:t>
            </a:r>
          </a:p>
        </p:txBody>
      </p:sp>
      <p:sp>
        <p:nvSpPr>
          <p:cNvPr id="156675" name="Rectangle 3"/>
          <p:cNvSpPr>
            <a:spLocks noGrp="1" noChangeArrowheads="1"/>
          </p:cNvSpPr>
          <p:nvPr>
            <p:ph type="body" sz="half" idx="1"/>
          </p:nvPr>
        </p:nvSpPr>
        <p:spPr>
          <a:xfrm>
            <a:off x="1149350" y="1524000"/>
            <a:ext cx="7994650" cy="5334000"/>
          </a:xfrm>
        </p:spPr>
        <p:txBody>
          <a:bodyPr/>
          <a:lstStyle/>
          <a:p>
            <a:r>
              <a:rPr lang="en-US" altLang="en-US" sz="2800" dirty="0" smtClean="0"/>
              <a:t>Typical Freeway Guide Signs</a:t>
            </a:r>
          </a:p>
          <a:p>
            <a:pPr lvl="1"/>
            <a:r>
              <a:rPr lang="en-US" altLang="en-US" sz="2400" dirty="0" smtClean="0"/>
              <a:t>Advanced Guide Type A</a:t>
            </a:r>
          </a:p>
          <a:p>
            <a:pPr lvl="2"/>
            <a:r>
              <a:rPr lang="en-US" altLang="en-US" sz="2000" dirty="0" smtClean="0"/>
              <a:t>Two Cities</a:t>
            </a:r>
          </a:p>
          <a:p>
            <a:endParaRPr lang="en-US" altLang="en-US" sz="2800" dirty="0" smtClean="0"/>
          </a:p>
        </p:txBody>
      </p:sp>
      <p:graphicFrame>
        <p:nvGraphicFramePr>
          <p:cNvPr id="156676" name="Object 8"/>
          <p:cNvGraphicFramePr>
            <a:graphicFrameLocks noGrp="1" noChangeAspect="1"/>
          </p:cNvGraphicFramePr>
          <p:nvPr>
            <p:ph sz="half" idx="2"/>
          </p:nvPr>
        </p:nvGraphicFramePr>
        <p:xfrm>
          <a:off x="2163763" y="2825750"/>
          <a:ext cx="5815012" cy="3962400"/>
        </p:xfrm>
        <a:graphic>
          <a:graphicData uri="http://schemas.openxmlformats.org/presentationml/2006/ole">
            <mc:AlternateContent xmlns:mc="http://schemas.openxmlformats.org/markup-compatibility/2006">
              <mc:Choice xmlns:v="urn:schemas-microsoft-com:vml" Requires="v">
                <p:oleObj spid="_x0000_s156697" name="Document" r:id="rId4" imgW="5195759" imgH="3539108" progId="Word.Document.8">
                  <p:embed/>
                </p:oleObj>
              </mc:Choice>
              <mc:Fallback>
                <p:oleObj name="Document" r:id="rId4" imgW="5195759" imgH="3539108" progId="Word.Document.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3763" y="2825750"/>
                        <a:ext cx="5815012" cy="396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1136650" y="1765738"/>
            <a:ext cx="7964488" cy="4473137"/>
          </a:xfrm>
          <a:noFill/>
        </p:spPr>
        <p:txBody>
          <a:bodyPr/>
          <a:lstStyle/>
          <a:p>
            <a:r>
              <a:rPr lang="en-US" altLang="en-US" dirty="0" smtClean="0"/>
              <a:t>Typical Freeway Guide Signs</a:t>
            </a:r>
          </a:p>
          <a:p>
            <a:pPr lvl="1"/>
            <a:r>
              <a:rPr lang="en-US" altLang="en-US" sz="2000" dirty="0" smtClean="0"/>
              <a:t>Exit Direction Type A</a:t>
            </a:r>
          </a:p>
          <a:p>
            <a:pPr lvl="2"/>
            <a:r>
              <a:rPr lang="en-US" altLang="en-US" sz="2000" dirty="0" smtClean="0"/>
              <a:t>There are two formats to this classification, one or two city names. The border shall be three (3) inches wide due to the use of 20-15” legend.  The spacing is standardized, as follows: </a:t>
            </a:r>
          </a:p>
        </p:txBody>
      </p:sp>
      <p:sp>
        <p:nvSpPr>
          <p:cNvPr id="158723" name="Rectangle 5"/>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98307"/>
                                        </p:tgtEl>
                                        <p:attrNameLst>
                                          <p:attrName>style.visibility</p:attrName>
                                        </p:attrNameLst>
                                      </p:cBhvr>
                                      <p:to>
                                        <p:strVal val="visible"/>
                                      </p:to>
                                    </p:set>
                                    <p:anim calcmode="lin" valueType="num">
                                      <p:cBhvr>
                                        <p:cTn id="7" dur="500" fill="hold"/>
                                        <p:tgtEl>
                                          <p:spTgt spid="98307"/>
                                        </p:tgtEl>
                                        <p:attrNameLst>
                                          <p:attrName>ppt_x</p:attrName>
                                        </p:attrNameLst>
                                      </p:cBhvr>
                                      <p:tavLst>
                                        <p:tav tm="0">
                                          <p:val>
                                            <p:strVal val="#ppt_x-#ppt_w/2"/>
                                          </p:val>
                                        </p:tav>
                                        <p:tav tm="100000">
                                          <p:val>
                                            <p:strVal val="#ppt_x"/>
                                          </p:val>
                                        </p:tav>
                                      </p:tavLst>
                                    </p:anim>
                                    <p:anim calcmode="lin" valueType="num">
                                      <p:cBhvr>
                                        <p:cTn id="8" dur="500" fill="hold"/>
                                        <p:tgtEl>
                                          <p:spTgt spid="98307"/>
                                        </p:tgtEl>
                                        <p:attrNameLst>
                                          <p:attrName>ppt_y</p:attrName>
                                        </p:attrNameLst>
                                      </p:cBhvr>
                                      <p:tavLst>
                                        <p:tav tm="0">
                                          <p:val>
                                            <p:strVal val="#ppt_y"/>
                                          </p:val>
                                        </p:tav>
                                        <p:tav tm="100000">
                                          <p:val>
                                            <p:strVal val="#ppt_y"/>
                                          </p:val>
                                        </p:tav>
                                      </p:tavLst>
                                    </p:anim>
                                    <p:anim calcmode="lin" valueType="num">
                                      <p:cBhvr>
                                        <p:cTn id="9" dur="500" fill="hold"/>
                                        <p:tgtEl>
                                          <p:spTgt spid="98307"/>
                                        </p:tgtEl>
                                        <p:attrNameLst>
                                          <p:attrName>ppt_w</p:attrName>
                                        </p:attrNameLst>
                                      </p:cBhvr>
                                      <p:tavLst>
                                        <p:tav tm="0">
                                          <p:val>
                                            <p:fltVal val="0"/>
                                          </p:val>
                                        </p:tav>
                                        <p:tav tm="100000">
                                          <p:val>
                                            <p:strVal val="#ppt_w"/>
                                          </p:val>
                                        </p:tav>
                                      </p:tavLst>
                                    </p:anim>
                                    <p:anim calcmode="lin" valueType="num">
                                      <p:cBhvr>
                                        <p:cTn id="10" dur="500" fill="hold"/>
                                        <p:tgtEl>
                                          <p:spTgt spid="983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3"/>
          <p:cNvSpPr>
            <a:spLocks noGrp="1" noChangeArrowheads="1"/>
          </p:cNvSpPr>
          <p:nvPr>
            <p:ph type="body" idx="1"/>
          </p:nvPr>
        </p:nvSpPr>
        <p:spPr>
          <a:xfrm>
            <a:off x="1500188" y="1524000"/>
            <a:ext cx="7600950" cy="4714875"/>
          </a:xfrm>
          <a:noFill/>
        </p:spPr>
        <p:txBody>
          <a:bodyPr/>
          <a:lstStyle/>
          <a:p>
            <a:r>
              <a:rPr lang="en-US" altLang="en-US" smtClean="0"/>
              <a:t>Typical Freeway Guide Signs</a:t>
            </a:r>
          </a:p>
          <a:p>
            <a:pPr lvl="1"/>
            <a:r>
              <a:rPr lang="en-US" altLang="en-US" sz="2400" smtClean="0"/>
              <a:t>Exit Direction Type A</a:t>
            </a:r>
          </a:p>
          <a:p>
            <a:pPr lvl="2"/>
            <a:r>
              <a:rPr lang="en-US" altLang="en-US" sz="2000" smtClean="0"/>
              <a:t>One City</a:t>
            </a:r>
          </a:p>
        </p:txBody>
      </p:sp>
      <p:graphicFrame>
        <p:nvGraphicFramePr>
          <p:cNvPr id="160771" name="Object 4"/>
          <p:cNvGraphicFramePr>
            <a:graphicFrameLocks noChangeAspect="1"/>
          </p:cNvGraphicFramePr>
          <p:nvPr/>
        </p:nvGraphicFramePr>
        <p:xfrm>
          <a:off x="2365375" y="2874963"/>
          <a:ext cx="5367338" cy="3830637"/>
        </p:xfrm>
        <a:graphic>
          <a:graphicData uri="http://schemas.openxmlformats.org/presentationml/2006/ole">
            <mc:AlternateContent xmlns:mc="http://schemas.openxmlformats.org/markup-compatibility/2006">
              <mc:Choice xmlns:v="urn:schemas-microsoft-com:vml" Requires="v">
                <p:oleObj spid="_x0000_s160793" name="Document" r:id="rId4" imgW="4089089" imgH="2919820" progId="Word.Document.8">
                  <p:embed/>
                </p:oleObj>
              </mc:Choice>
              <mc:Fallback>
                <p:oleObj name="Document" r:id="rId4" imgW="4089089" imgH="291982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5375" y="2874963"/>
                        <a:ext cx="5367338" cy="3830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0772" name="Rectangle 6"/>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00355"/>
                                        </p:tgtEl>
                                        <p:attrNameLst>
                                          <p:attrName>style.visibility</p:attrName>
                                        </p:attrNameLst>
                                      </p:cBhvr>
                                      <p:to>
                                        <p:strVal val="visible"/>
                                      </p:to>
                                    </p:set>
                                    <p:anim calcmode="lin" valueType="num">
                                      <p:cBhvr>
                                        <p:cTn id="7" dur="500" fill="hold"/>
                                        <p:tgtEl>
                                          <p:spTgt spid="100355"/>
                                        </p:tgtEl>
                                        <p:attrNameLst>
                                          <p:attrName>ppt_x</p:attrName>
                                        </p:attrNameLst>
                                      </p:cBhvr>
                                      <p:tavLst>
                                        <p:tav tm="0">
                                          <p:val>
                                            <p:strVal val="#ppt_x-#ppt_w/2"/>
                                          </p:val>
                                        </p:tav>
                                        <p:tav tm="100000">
                                          <p:val>
                                            <p:strVal val="#ppt_x"/>
                                          </p:val>
                                        </p:tav>
                                      </p:tavLst>
                                    </p:anim>
                                    <p:anim calcmode="lin" valueType="num">
                                      <p:cBhvr>
                                        <p:cTn id="8" dur="500" fill="hold"/>
                                        <p:tgtEl>
                                          <p:spTgt spid="100355"/>
                                        </p:tgtEl>
                                        <p:attrNameLst>
                                          <p:attrName>ppt_y</p:attrName>
                                        </p:attrNameLst>
                                      </p:cBhvr>
                                      <p:tavLst>
                                        <p:tav tm="0">
                                          <p:val>
                                            <p:strVal val="#ppt_y"/>
                                          </p:val>
                                        </p:tav>
                                        <p:tav tm="100000">
                                          <p:val>
                                            <p:strVal val="#ppt_y"/>
                                          </p:val>
                                        </p:tav>
                                      </p:tavLst>
                                    </p:anim>
                                    <p:anim calcmode="lin" valueType="num">
                                      <p:cBhvr>
                                        <p:cTn id="9" dur="500" fill="hold"/>
                                        <p:tgtEl>
                                          <p:spTgt spid="100355"/>
                                        </p:tgtEl>
                                        <p:attrNameLst>
                                          <p:attrName>ppt_w</p:attrName>
                                        </p:attrNameLst>
                                      </p:cBhvr>
                                      <p:tavLst>
                                        <p:tav tm="0">
                                          <p:val>
                                            <p:fltVal val="0"/>
                                          </p:val>
                                        </p:tav>
                                        <p:tav tm="100000">
                                          <p:val>
                                            <p:strVal val="#ppt_w"/>
                                          </p:val>
                                        </p:tav>
                                      </p:tavLst>
                                    </p:anim>
                                    <p:anim calcmode="lin" valueType="num">
                                      <p:cBhvr>
                                        <p:cTn id="10" dur="500" fill="hold"/>
                                        <p:tgtEl>
                                          <p:spTgt spid="10035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a:xfrm>
            <a:off x="1500188" y="1524000"/>
            <a:ext cx="7600950" cy="4714875"/>
          </a:xfrm>
          <a:noFill/>
        </p:spPr>
        <p:txBody>
          <a:bodyPr/>
          <a:lstStyle/>
          <a:p>
            <a:r>
              <a:rPr lang="en-US" altLang="en-US" smtClean="0"/>
              <a:t>Typical Freeway Guide Signs</a:t>
            </a:r>
          </a:p>
          <a:p>
            <a:pPr lvl="1"/>
            <a:r>
              <a:rPr lang="en-US" altLang="en-US" sz="2400" smtClean="0"/>
              <a:t>Exit Direction Type A</a:t>
            </a:r>
          </a:p>
          <a:p>
            <a:pPr lvl="2"/>
            <a:r>
              <a:rPr lang="en-US" altLang="en-US" sz="2000" smtClean="0"/>
              <a:t>Two Cities</a:t>
            </a:r>
          </a:p>
        </p:txBody>
      </p:sp>
      <p:graphicFrame>
        <p:nvGraphicFramePr>
          <p:cNvPr id="162819" name="Object 4"/>
          <p:cNvGraphicFramePr>
            <a:graphicFrameLocks noChangeAspect="1"/>
          </p:cNvGraphicFramePr>
          <p:nvPr/>
        </p:nvGraphicFramePr>
        <p:xfrm>
          <a:off x="2276475" y="2878138"/>
          <a:ext cx="5340350" cy="3740150"/>
        </p:xfrm>
        <a:graphic>
          <a:graphicData uri="http://schemas.openxmlformats.org/presentationml/2006/ole">
            <mc:AlternateContent xmlns:mc="http://schemas.openxmlformats.org/markup-compatibility/2006">
              <mc:Choice xmlns:v="urn:schemas-microsoft-com:vml" Requires="v">
                <p:oleObj spid="_x0000_s162841" name="Document" r:id="rId4" imgW="5106332" imgH="3577115" progId="Word.Document.8">
                  <p:embed/>
                </p:oleObj>
              </mc:Choice>
              <mc:Fallback>
                <p:oleObj name="Document" r:id="rId4" imgW="5106332" imgH="3577115"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6475" y="2878138"/>
                        <a:ext cx="5340350" cy="3740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2820" name="Rectangle 6"/>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99331"/>
                                        </p:tgtEl>
                                        <p:attrNameLst>
                                          <p:attrName>style.visibility</p:attrName>
                                        </p:attrNameLst>
                                      </p:cBhvr>
                                      <p:to>
                                        <p:strVal val="visible"/>
                                      </p:to>
                                    </p:set>
                                    <p:anim calcmode="lin" valueType="num">
                                      <p:cBhvr>
                                        <p:cTn id="7" dur="500" fill="hold"/>
                                        <p:tgtEl>
                                          <p:spTgt spid="99331"/>
                                        </p:tgtEl>
                                        <p:attrNameLst>
                                          <p:attrName>ppt_x</p:attrName>
                                        </p:attrNameLst>
                                      </p:cBhvr>
                                      <p:tavLst>
                                        <p:tav tm="0">
                                          <p:val>
                                            <p:strVal val="#ppt_x-#ppt_w/2"/>
                                          </p:val>
                                        </p:tav>
                                        <p:tav tm="100000">
                                          <p:val>
                                            <p:strVal val="#ppt_x"/>
                                          </p:val>
                                        </p:tav>
                                      </p:tavLst>
                                    </p:anim>
                                    <p:anim calcmode="lin" valueType="num">
                                      <p:cBhvr>
                                        <p:cTn id="8" dur="500" fill="hold"/>
                                        <p:tgtEl>
                                          <p:spTgt spid="99331"/>
                                        </p:tgtEl>
                                        <p:attrNameLst>
                                          <p:attrName>ppt_y</p:attrName>
                                        </p:attrNameLst>
                                      </p:cBhvr>
                                      <p:tavLst>
                                        <p:tav tm="0">
                                          <p:val>
                                            <p:strVal val="#ppt_y"/>
                                          </p:val>
                                        </p:tav>
                                        <p:tav tm="100000">
                                          <p:val>
                                            <p:strVal val="#ppt_y"/>
                                          </p:val>
                                        </p:tav>
                                      </p:tavLst>
                                    </p:anim>
                                    <p:anim calcmode="lin" valueType="num">
                                      <p:cBhvr>
                                        <p:cTn id="9" dur="500" fill="hold"/>
                                        <p:tgtEl>
                                          <p:spTgt spid="99331"/>
                                        </p:tgtEl>
                                        <p:attrNameLst>
                                          <p:attrName>ppt_w</p:attrName>
                                        </p:attrNameLst>
                                      </p:cBhvr>
                                      <p:tavLst>
                                        <p:tav tm="0">
                                          <p:val>
                                            <p:fltVal val="0"/>
                                          </p:val>
                                        </p:tav>
                                        <p:tav tm="100000">
                                          <p:val>
                                            <p:strVal val="#ppt_w"/>
                                          </p:val>
                                        </p:tav>
                                      </p:tavLst>
                                    </p:anim>
                                    <p:anim calcmode="lin" valueType="num">
                                      <p:cBhvr>
                                        <p:cTn id="10" dur="500" fill="hold"/>
                                        <p:tgtEl>
                                          <p:spTgt spid="993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a:xfrm>
            <a:off x="1363663" y="1807778"/>
            <a:ext cx="7780337" cy="5050221"/>
          </a:xfrm>
          <a:noFill/>
        </p:spPr>
        <p:txBody>
          <a:bodyPr/>
          <a:lstStyle/>
          <a:p>
            <a:r>
              <a:rPr lang="en-US" altLang="en-US" dirty="0" smtClean="0"/>
              <a:t>Sign Posts</a:t>
            </a:r>
          </a:p>
          <a:p>
            <a:pPr lvl="1"/>
            <a:r>
              <a:rPr lang="en-US" altLang="en-US" sz="1800" dirty="0" smtClean="0"/>
              <a:t>The following chart (page </a:t>
            </a:r>
            <a:r>
              <a:rPr lang="en-US" altLang="en-US" sz="1800" dirty="0" smtClean="0"/>
              <a:t>3-25) </a:t>
            </a:r>
            <a:r>
              <a:rPr lang="en-US" altLang="en-US" sz="1800" dirty="0" smtClean="0"/>
              <a:t>determine the number of posts and knee braces needed to erect a sign panel so the sign and structure can adequately resist wind loads</a:t>
            </a:r>
          </a:p>
          <a:p>
            <a:pPr lvl="1"/>
            <a:r>
              <a:rPr lang="en-US" altLang="en-US" sz="1800" dirty="0" smtClean="0"/>
              <a:t>Note the Type “A” sign areas that require I-beam sign posts which are installed under contract</a:t>
            </a:r>
          </a:p>
        </p:txBody>
      </p:sp>
      <p:sp>
        <p:nvSpPr>
          <p:cNvPr id="164867" name="Rectangle 8"/>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01379"/>
                                        </p:tgtEl>
                                        <p:attrNameLst>
                                          <p:attrName>style.visibility</p:attrName>
                                        </p:attrNameLst>
                                      </p:cBhvr>
                                      <p:to>
                                        <p:strVal val="visible"/>
                                      </p:to>
                                    </p:set>
                                    <p:anim calcmode="lin" valueType="num">
                                      <p:cBhvr>
                                        <p:cTn id="7" dur="500" fill="hold"/>
                                        <p:tgtEl>
                                          <p:spTgt spid="101379"/>
                                        </p:tgtEl>
                                        <p:attrNameLst>
                                          <p:attrName>ppt_x</p:attrName>
                                        </p:attrNameLst>
                                      </p:cBhvr>
                                      <p:tavLst>
                                        <p:tav tm="0">
                                          <p:val>
                                            <p:strVal val="#ppt_x-#ppt_w/2"/>
                                          </p:val>
                                        </p:tav>
                                        <p:tav tm="100000">
                                          <p:val>
                                            <p:strVal val="#ppt_x"/>
                                          </p:val>
                                        </p:tav>
                                      </p:tavLst>
                                    </p:anim>
                                    <p:anim calcmode="lin" valueType="num">
                                      <p:cBhvr>
                                        <p:cTn id="8" dur="500" fill="hold"/>
                                        <p:tgtEl>
                                          <p:spTgt spid="101379"/>
                                        </p:tgtEl>
                                        <p:attrNameLst>
                                          <p:attrName>ppt_y</p:attrName>
                                        </p:attrNameLst>
                                      </p:cBhvr>
                                      <p:tavLst>
                                        <p:tav tm="0">
                                          <p:val>
                                            <p:strVal val="#ppt_y"/>
                                          </p:val>
                                        </p:tav>
                                        <p:tav tm="100000">
                                          <p:val>
                                            <p:strVal val="#ppt_y"/>
                                          </p:val>
                                        </p:tav>
                                      </p:tavLst>
                                    </p:anim>
                                    <p:anim calcmode="lin" valueType="num">
                                      <p:cBhvr>
                                        <p:cTn id="9" dur="500" fill="hold"/>
                                        <p:tgtEl>
                                          <p:spTgt spid="101379"/>
                                        </p:tgtEl>
                                        <p:attrNameLst>
                                          <p:attrName>ppt_w</p:attrName>
                                        </p:attrNameLst>
                                      </p:cBhvr>
                                      <p:tavLst>
                                        <p:tav tm="0">
                                          <p:val>
                                            <p:fltVal val="0"/>
                                          </p:val>
                                        </p:tav>
                                        <p:tav tm="100000">
                                          <p:val>
                                            <p:strVal val="#ppt_w"/>
                                          </p:val>
                                        </p:tav>
                                      </p:tavLst>
                                    </p:anim>
                                    <p:anim calcmode="lin" valueType="num">
                                      <p:cBhvr>
                                        <p:cTn id="10" dur="500" fill="hold"/>
                                        <p:tgtEl>
                                          <p:spTgt spid="10137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5" name="Rectangle 12"/>
          <p:cNvSpPr>
            <a:spLocks noGrp="1" noChangeArrowheads="1"/>
          </p:cNvSpPr>
          <p:nvPr>
            <p:ph type="title"/>
          </p:nvPr>
        </p:nvSpPr>
        <p:spPr>
          <a:noFill/>
        </p:spPr>
        <p:txBody>
          <a:bodyPr/>
          <a:lstStyle/>
          <a:p>
            <a:r>
              <a:rPr lang="en-US" altLang="en-US" smtClean="0"/>
              <a:t>Sign Components</a:t>
            </a:r>
          </a:p>
        </p:txBody>
      </p:sp>
      <p:pic>
        <p:nvPicPr>
          <p:cNvPr id="3" name="Picture 2"/>
          <p:cNvPicPr>
            <a:picLocks noChangeAspect="1"/>
          </p:cNvPicPr>
          <p:nvPr/>
        </p:nvPicPr>
        <p:blipFill>
          <a:blip r:embed="rId3"/>
          <a:stretch>
            <a:fillRect/>
          </a:stretch>
        </p:blipFill>
        <p:spPr>
          <a:xfrm rot="5400000">
            <a:off x="1530228" y="-393578"/>
            <a:ext cx="6817414" cy="7604570"/>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body" sz="half" idx="1"/>
          </p:nvPr>
        </p:nvSpPr>
        <p:spPr>
          <a:xfrm>
            <a:off x="1500188" y="1723697"/>
            <a:ext cx="7643812" cy="4515178"/>
          </a:xfrm>
          <a:noFill/>
        </p:spPr>
        <p:txBody>
          <a:bodyPr/>
          <a:lstStyle/>
          <a:p>
            <a:r>
              <a:rPr lang="en-US" altLang="en-US" dirty="0" smtClean="0"/>
              <a:t>Sign Posts </a:t>
            </a:r>
            <a:r>
              <a:rPr lang="en-US" altLang="en-US" dirty="0" smtClean="0">
                <a:sym typeface="Wingdings" panose="05000000000000000000" pitchFamily="2" charset="2"/>
              </a:rPr>
              <a:t> U-Post Charts</a:t>
            </a:r>
            <a:endParaRPr lang="en-US" altLang="en-US" dirty="0" smtClean="0"/>
          </a:p>
          <a:p>
            <a:pPr lvl="1"/>
            <a:r>
              <a:rPr lang="en-US" altLang="en-US" sz="2400" dirty="0" smtClean="0"/>
              <a:t>Determine Sign Post Structure</a:t>
            </a:r>
          </a:p>
          <a:p>
            <a:pPr lvl="2"/>
            <a:r>
              <a:rPr lang="en-US" altLang="en-US" sz="2000" dirty="0" smtClean="0"/>
              <a:t>U-Post Structure Charts - Ground-Mounted Signs</a:t>
            </a:r>
          </a:p>
          <a:p>
            <a:pPr lvl="2"/>
            <a:r>
              <a:rPr lang="en-US" altLang="en-US" sz="2000" dirty="0" smtClean="0"/>
              <a:t>Desirable to stay within U-post area for cost considerations</a:t>
            </a:r>
          </a:p>
          <a:p>
            <a:pPr lvl="2"/>
            <a:r>
              <a:rPr lang="en-US" altLang="en-US" sz="2000" dirty="0" smtClean="0"/>
              <a:t>Enter table based on panel width and height</a:t>
            </a:r>
          </a:p>
          <a:p>
            <a:pPr lvl="3"/>
            <a:r>
              <a:rPr lang="en-US" altLang="en-US" sz="1800" dirty="0" smtClean="0"/>
              <a:t>66” wide by 30” tall </a:t>
            </a:r>
          </a:p>
          <a:p>
            <a:endParaRPr lang="en-US" altLang="en-US" sz="2800" dirty="0" smtClean="0"/>
          </a:p>
        </p:txBody>
      </p:sp>
      <p:sp>
        <p:nvSpPr>
          <p:cNvPr id="168963" name="Rectangle 3"/>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5737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5737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5737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5737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5737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5737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build="p" autoUpdateAnimBg="0" advAuto="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rot="5400000">
            <a:off x="1530228" y="-393578"/>
            <a:ext cx="6817414" cy="7604570"/>
          </a:xfrm>
          <a:prstGeom prst="rect">
            <a:avLst/>
          </a:prstGeom>
        </p:spPr>
      </p:pic>
      <p:sp>
        <p:nvSpPr>
          <p:cNvPr id="82947" name="Line 3"/>
          <p:cNvSpPr>
            <a:spLocks noChangeShapeType="1"/>
          </p:cNvSpPr>
          <p:nvPr/>
        </p:nvSpPr>
        <p:spPr bwMode="auto">
          <a:xfrm flipV="1">
            <a:off x="4064712" y="5172487"/>
            <a:ext cx="0" cy="73501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82948" name="Line 4"/>
          <p:cNvSpPr>
            <a:spLocks noChangeShapeType="1"/>
          </p:cNvSpPr>
          <p:nvPr/>
        </p:nvSpPr>
        <p:spPr bwMode="auto">
          <a:xfrm>
            <a:off x="1917044" y="5178263"/>
            <a:ext cx="2116138"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82949" name="Oval 5"/>
          <p:cNvSpPr>
            <a:spLocks noChangeArrowheads="1"/>
          </p:cNvSpPr>
          <p:nvPr/>
        </p:nvSpPr>
        <p:spPr bwMode="auto">
          <a:xfrm>
            <a:off x="6512805" y="4853754"/>
            <a:ext cx="812800" cy="4445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buClr>
                <a:srgbClr val="FF9933"/>
              </a:buClr>
              <a:buFontTx/>
              <a:buChar char="•"/>
            </a:pPr>
            <a:endParaRPr lang="en-US" altLang="en-US" sz="2400" b="0">
              <a:solidFill>
                <a:schemeClr val="tx1"/>
              </a:solidFill>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wipe(left)">
                                      <p:cBhvr>
                                        <p:cTn id="7" dur="500"/>
                                        <p:tgtEl>
                                          <p:spTgt spid="82948"/>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2947"/>
                                        </p:tgtEl>
                                        <p:attrNameLst>
                                          <p:attrName>style.visibility</p:attrName>
                                        </p:attrNameLst>
                                      </p:cBhvr>
                                      <p:to>
                                        <p:strVal val="visible"/>
                                      </p:to>
                                    </p:set>
                                    <p:animEffect transition="in" filter="wipe(down)">
                                      <p:cBhvr>
                                        <p:cTn id="11" dur="500"/>
                                        <p:tgtEl>
                                          <p:spTgt spid="82947"/>
                                        </p:tgtEl>
                                      </p:cBhvr>
                                    </p:animEffect>
                                  </p:childTnLst>
                                </p:cTn>
                              </p:par>
                            </p:childTnLst>
                          </p:cTn>
                        </p:par>
                        <p:par>
                          <p:cTn id="12" fill="hold" nodeType="afterGroup">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82949"/>
                                        </p:tgtEl>
                                        <p:attrNameLst>
                                          <p:attrName>style.visibility</p:attrName>
                                        </p:attrNameLst>
                                      </p:cBhvr>
                                      <p:to>
                                        <p:strVal val="visible"/>
                                      </p:to>
                                    </p:set>
                                    <p:anim calcmode="lin" valueType="num">
                                      <p:cBhvr>
                                        <p:cTn id="15" dur="500" fill="hold"/>
                                        <p:tgtEl>
                                          <p:spTgt spid="82949"/>
                                        </p:tgtEl>
                                        <p:attrNameLst>
                                          <p:attrName>ppt_w</p:attrName>
                                        </p:attrNameLst>
                                      </p:cBhvr>
                                      <p:tavLst>
                                        <p:tav tm="0">
                                          <p:val>
                                            <p:fltVal val="0"/>
                                          </p:val>
                                        </p:tav>
                                        <p:tav tm="100000">
                                          <p:val>
                                            <p:strVal val="#ppt_w"/>
                                          </p:val>
                                        </p:tav>
                                      </p:tavLst>
                                    </p:anim>
                                    <p:anim calcmode="lin" valueType="num">
                                      <p:cBhvr>
                                        <p:cTn id="16" dur="500" fill="hold"/>
                                        <p:tgtEl>
                                          <p:spTgt spid="82949"/>
                                        </p:tgtEl>
                                        <p:attrNameLst>
                                          <p:attrName>ppt_h</p:attrName>
                                        </p:attrNameLst>
                                      </p:cBhvr>
                                      <p:tavLst>
                                        <p:tav tm="0">
                                          <p:val>
                                            <p:fltVal val="0"/>
                                          </p:val>
                                        </p:tav>
                                        <p:tav tm="100000">
                                          <p:val>
                                            <p:strVal val="#ppt_h"/>
                                          </p:val>
                                        </p:tav>
                                      </p:tavLst>
                                    </p:anim>
                                    <p:animEffect transition="in" filter="fade">
                                      <p:cBhvr>
                                        <p:cTn id="17" dur="5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animBg="1"/>
      <p:bldP spid="82948" grpId="0" animBg="1"/>
      <p:bldP spid="82949"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3058" name="Picture 2" descr="signpost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659063" y="1997075"/>
            <a:ext cx="4716462" cy="4860925"/>
          </a:xfrm>
        </p:spPr>
      </p:pic>
      <p:sp>
        <p:nvSpPr>
          <p:cNvPr id="173059" name="Line 3"/>
          <p:cNvSpPr>
            <a:spLocks noChangeShapeType="1"/>
          </p:cNvSpPr>
          <p:nvPr/>
        </p:nvSpPr>
        <p:spPr bwMode="auto">
          <a:xfrm>
            <a:off x="4200525" y="2984500"/>
            <a:ext cx="12700" cy="2489200"/>
          </a:xfrm>
          <a:prstGeom prst="line">
            <a:avLst/>
          </a:prstGeom>
          <a:noFill/>
          <a:ln w="38100">
            <a:solidFill>
              <a:srgbClr val="FD5215"/>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73060" name="Line 4"/>
          <p:cNvSpPr>
            <a:spLocks noChangeShapeType="1"/>
          </p:cNvSpPr>
          <p:nvPr/>
        </p:nvSpPr>
        <p:spPr bwMode="auto">
          <a:xfrm>
            <a:off x="4187825" y="3314700"/>
            <a:ext cx="1130300" cy="2222500"/>
          </a:xfrm>
          <a:prstGeom prst="line">
            <a:avLst/>
          </a:prstGeom>
          <a:noFill/>
          <a:ln w="38100">
            <a:solidFill>
              <a:srgbClr val="FD5215"/>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73061" name="Rectangle 5"/>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6"/>
          <p:cNvGraphicFramePr>
            <a:graphicFrameLocks noChangeAspect="1"/>
          </p:cNvGraphicFramePr>
          <p:nvPr/>
        </p:nvGraphicFramePr>
        <p:xfrm>
          <a:off x="2524125" y="2179638"/>
          <a:ext cx="5395913" cy="2871787"/>
        </p:xfrm>
        <a:graphic>
          <a:graphicData uri="http://schemas.openxmlformats.org/presentationml/2006/ole">
            <mc:AlternateContent xmlns:mc="http://schemas.openxmlformats.org/markup-compatibility/2006">
              <mc:Choice xmlns:v="urn:schemas-microsoft-com:vml" Requires="v">
                <p:oleObj spid="_x0000_s21530" name="Document" r:id="rId4" imgW="4319366" imgH="2298296" progId="Word.Document.8">
                  <p:embed/>
                </p:oleObj>
              </mc:Choice>
              <mc:Fallback>
                <p:oleObj name="Document" r:id="rId4" imgW="4319366" imgH="2298296" progId="Word.Documen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25" y="2179638"/>
                        <a:ext cx="5395913" cy="28717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07" name="Rectangle 7"/>
          <p:cNvSpPr>
            <a:spLocks noGrp="1" noChangeArrowheads="1"/>
          </p:cNvSpPr>
          <p:nvPr>
            <p:ph type="body" idx="1"/>
          </p:nvPr>
        </p:nvSpPr>
        <p:spPr>
          <a:xfrm>
            <a:off x="1500188" y="1524000"/>
            <a:ext cx="7600950" cy="5334000"/>
          </a:xfrm>
        </p:spPr>
        <p:txBody>
          <a:bodyPr/>
          <a:lstStyle/>
          <a:p>
            <a:r>
              <a:rPr lang="en-US" altLang="en-US" smtClean="0"/>
              <a:t>Radii, Borders, &amp; Margins</a:t>
            </a:r>
          </a:p>
          <a:p>
            <a:endParaRPr lang="en-US" altLang="en-US" smtClean="0"/>
          </a:p>
          <a:p>
            <a:endParaRPr lang="en-US" altLang="en-US" sz="2800" b="0" smtClean="0"/>
          </a:p>
          <a:p>
            <a:endParaRPr lang="en-US" altLang="en-US" sz="2800" b="0" smtClean="0"/>
          </a:p>
          <a:p>
            <a:endParaRPr lang="en-US" altLang="en-US" sz="2800" b="0" smtClean="0"/>
          </a:p>
          <a:p>
            <a:endParaRPr lang="en-US" altLang="en-US" sz="2800" b="0" smtClean="0"/>
          </a:p>
          <a:p>
            <a:pPr lvl="1">
              <a:spcAft>
                <a:spcPts val="600"/>
              </a:spcAft>
            </a:pPr>
            <a:endParaRPr lang="en-US" altLang="en-US" sz="2400" smtClean="0"/>
          </a:p>
          <a:p>
            <a:pPr lvl="1">
              <a:spcAft>
                <a:spcPts val="600"/>
              </a:spcAft>
            </a:pPr>
            <a:r>
              <a:rPr lang="en-US" altLang="en-US" sz="2400" smtClean="0"/>
              <a:t>Radius, Border width, and Margins are determined by the panel size, which again, is generally determined by the components.</a:t>
            </a:r>
            <a:endParaRPr lang="en-US" altLang="en-US" sz="2400" b="1" smtClean="0"/>
          </a:p>
        </p:txBody>
      </p:sp>
      <p:sp>
        <p:nvSpPr>
          <p:cNvPr id="21508" name="Rectangle 9"/>
          <p:cNvSpPr>
            <a:spLocks noGrp="1" noChangeArrowheads="1"/>
          </p:cNvSpPr>
          <p:nvPr>
            <p:ph type="title"/>
          </p:nvPr>
        </p:nvSpPr>
        <p:spPr>
          <a:noFill/>
        </p:spPr>
        <p:txBody>
          <a:bodyPr/>
          <a:lstStyle/>
          <a:p>
            <a:pPr algn="ctr"/>
            <a:r>
              <a:rPr lang="en-US" altLang="en-US" dirty="0" smtClean="0"/>
              <a:t>Sign Components</a:t>
            </a:r>
            <a:br>
              <a:rPr lang="en-US" altLang="en-US" dirty="0" smtClean="0"/>
            </a:br>
            <a:r>
              <a:rPr lang="en-US" altLang="en-US" sz="1200" dirty="0" smtClean="0"/>
              <a:t>Page 3-2</a:t>
            </a:r>
            <a:endParaRPr lang="en-US" altLang="en-US"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5" name="Rectangle 3"/>
          <p:cNvSpPr>
            <a:spLocks noGrp="1" noChangeArrowheads="1"/>
          </p:cNvSpPr>
          <p:nvPr>
            <p:ph type="body" idx="1"/>
          </p:nvPr>
        </p:nvSpPr>
        <p:spPr>
          <a:xfrm>
            <a:off x="1136651" y="1797268"/>
            <a:ext cx="8007350" cy="5060731"/>
          </a:xfrm>
          <a:noFill/>
        </p:spPr>
        <p:txBody>
          <a:bodyPr/>
          <a:lstStyle/>
          <a:p>
            <a:r>
              <a:rPr lang="en-US" altLang="en-US" dirty="0" smtClean="0"/>
              <a:t>Sign Posts </a:t>
            </a:r>
            <a:r>
              <a:rPr lang="en-US" altLang="en-US" dirty="0" smtClean="0">
                <a:sym typeface="Wingdings" panose="05000000000000000000" pitchFamily="2" charset="2"/>
              </a:rPr>
              <a:t> U-Post Charts</a:t>
            </a:r>
            <a:endParaRPr lang="en-US" altLang="en-US" dirty="0" smtClean="0"/>
          </a:p>
          <a:p>
            <a:pPr lvl="1"/>
            <a:r>
              <a:rPr lang="en-US" altLang="en-US" sz="2400" dirty="0" smtClean="0"/>
              <a:t>While adhering to the required letter height for a sign panel, it is desirable to stay within the U-post area of the tables due to cost and ease of installation and maintenance</a:t>
            </a:r>
          </a:p>
          <a:p>
            <a:pPr lvl="1"/>
            <a:r>
              <a:rPr lang="en-US" altLang="en-US" sz="2400" dirty="0" smtClean="0"/>
              <a:t>In some cases, it is possible to change design</a:t>
            </a:r>
            <a:endParaRPr lang="en-US" altLang="en-US" sz="1800" dirty="0" smtClean="0"/>
          </a:p>
          <a:p>
            <a:pPr lvl="2"/>
            <a:r>
              <a:rPr lang="en-US" altLang="en-US" sz="2000" dirty="0" smtClean="0"/>
              <a:t>For example, on the </a:t>
            </a:r>
            <a:r>
              <a:rPr lang="en-US" altLang="en-US" sz="2000" dirty="0" smtClean="0"/>
              <a:t>3 </a:t>
            </a:r>
            <a:r>
              <a:rPr lang="en-US" altLang="en-US" sz="2000" dirty="0" smtClean="0"/>
              <a:t>pound/</a:t>
            </a:r>
            <a:r>
              <a:rPr lang="en-US" altLang="en-US" sz="2000" dirty="0" err="1" smtClean="0"/>
              <a:t>ft</a:t>
            </a:r>
            <a:r>
              <a:rPr lang="en-US" altLang="en-US" sz="2000" dirty="0" smtClean="0"/>
              <a:t> chart:</a:t>
            </a:r>
          </a:p>
          <a:p>
            <a:pPr lvl="3"/>
            <a:r>
              <a:rPr lang="en-US" altLang="en-US" sz="1800" dirty="0" smtClean="0"/>
              <a:t>a 102” x 84” sign </a:t>
            </a:r>
            <a:r>
              <a:rPr lang="en-US" altLang="en-US" sz="1800" dirty="0" smtClean="0"/>
              <a:t>panel, </a:t>
            </a:r>
            <a:r>
              <a:rPr lang="en-US" altLang="en-US" sz="1800" dirty="0" smtClean="0"/>
              <a:t>can be installed on U-posts </a:t>
            </a:r>
          </a:p>
          <a:p>
            <a:pPr lvl="3"/>
            <a:r>
              <a:rPr lang="en-US" altLang="en-US" sz="1800" dirty="0" smtClean="0"/>
              <a:t>a 90” x 84” sign panel, however, must be installed on I-beam posts</a:t>
            </a:r>
          </a:p>
        </p:txBody>
      </p:sp>
      <p:sp>
        <p:nvSpPr>
          <p:cNvPr id="175107" name="Rectangle 5"/>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28355"/>
                                        </p:tgtEl>
                                        <p:attrNameLst>
                                          <p:attrName>style.visibility</p:attrName>
                                        </p:attrNameLst>
                                      </p:cBhvr>
                                      <p:to>
                                        <p:strVal val="visible"/>
                                      </p:to>
                                    </p:set>
                                    <p:anim calcmode="lin" valueType="num">
                                      <p:cBhvr>
                                        <p:cTn id="7" dur="500" fill="hold"/>
                                        <p:tgtEl>
                                          <p:spTgt spid="228355"/>
                                        </p:tgtEl>
                                        <p:attrNameLst>
                                          <p:attrName>ppt_x</p:attrName>
                                        </p:attrNameLst>
                                      </p:cBhvr>
                                      <p:tavLst>
                                        <p:tav tm="0">
                                          <p:val>
                                            <p:strVal val="#ppt_x-#ppt_w/2"/>
                                          </p:val>
                                        </p:tav>
                                        <p:tav tm="100000">
                                          <p:val>
                                            <p:strVal val="#ppt_x"/>
                                          </p:val>
                                        </p:tav>
                                      </p:tavLst>
                                    </p:anim>
                                    <p:anim calcmode="lin" valueType="num">
                                      <p:cBhvr>
                                        <p:cTn id="8" dur="500" fill="hold"/>
                                        <p:tgtEl>
                                          <p:spTgt spid="228355"/>
                                        </p:tgtEl>
                                        <p:attrNameLst>
                                          <p:attrName>ppt_y</p:attrName>
                                        </p:attrNameLst>
                                      </p:cBhvr>
                                      <p:tavLst>
                                        <p:tav tm="0">
                                          <p:val>
                                            <p:strVal val="#ppt_y"/>
                                          </p:val>
                                        </p:tav>
                                        <p:tav tm="100000">
                                          <p:val>
                                            <p:strVal val="#ppt_y"/>
                                          </p:val>
                                        </p:tav>
                                      </p:tavLst>
                                    </p:anim>
                                    <p:anim calcmode="lin" valueType="num">
                                      <p:cBhvr>
                                        <p:cTn id="9" dur="500" fill="hold"/>
                                        <p:tgtEl>
                                          <p:spTgt spid="228355"/>
                                        </p:tgtEl>
                                        <p:attrNameLst>
                                          <p:attrName>ppt_w</p:attrName>
                                        </p:attrNameLst>
                                      </p:cBhvr>
                                      <p:tavLst>
                                        <p:tav tm="0">
                                          <p:val>
                                            <p:fltVal val="0"/>
                                          </p:val>
                                        </p:tav>
                                        <p:tav tm="100000">
                                          <p:val>
                                            <p:strVal val="#ppt_w"/>
                                          </p:val>
                                        </p:tav>
                                      </p:tavLst>
                                    </p:anim>
                                    <p:anim calcmode="lin" valueType="num">
                                      <p:cBhvr>
                                        <p:cTn id="10" dur="500" fill="hold"/>
                                        <p:tgtEl>
                                          <p:spTgt spid="22835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rot="5400000">
            <a:off x="1530228" y="-393578"/>
            <a:ext cx="6817414" cy="7604570"/>
          </a:xfrm>
          <a:prstGeom prst="rect">
            <a:avLst/>
          </a:prstGeom>
        </p:spPr>
      </p:pic>
      <p:sp>
        <p:nvSpPr>
          <p:cNvPr id="177158" name="Line 6"/>
          <p:cNvSpPr>
            <a:spLocks noChangeShapeType="1"/>
          </p:cNvSpPr>
          <p:nvPr/>
        </p:nvSpPr>
        <p:spPr bwMode="auto">
          <a:xfrm flipV="1">
            <a:off x="5487365" y="2892308"/>
            <a:ext cx="0" cy="3025873"/>
          </a:xfrm>
          <a:prstGeom prst="line">
            <a:avLst/>
          </a:prstGeom>
          <a:noFill/>
          <a:ln w="28575">
            <a:solidFill>
              <a:srgbClr val="FD5215"/>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77159" name="Line 7"/>
          <p:cNvSpPr>
            <a:spLocks noChangeShapeType="1"/>
          </p:cNvSpPr>
          <p:nvPr/>
        </p:nvSpPr>
        <p:spPr bwMode="auto">
          <a:xfrm>
            <a:off x="1925767" y="2854958"/>
            <a:ext cx="3561598" cy="0"/>
          </a:xfrm>
          <a:prstGeom prst="line">
            <a:avLst/>
          </a:prstGeom>
          <a:noFill/>
          <a:ln w="28575">
            <a:solidFill>
              <a:srgbClr val="FD5215"/>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77160" name="Text Box 8"/>
          <p:cNvSpPr txBox="1">
            <a:spLocks noChangeArrowheads="1"/>
          </p:cNvSpPr>
          <p:nvPr/>
        </p:nvSpPr>
        <p:spPr bwMode="auto">
          <a:xfrm>
            <a:off x="5701740" y="2123464"/>
            <a:ext cx="1342536" cy="731494"/>
          </a:xfrm>
          <a:prstGeom prst="rect">
            <a:avLst/>
          </a:prstGeom>
          <a:solidFill>
            <a:schemeClr val="bg1"/>
          </a:solidFill>
          <a:ln>
            <a:noFill/>
          </a:ln>
          <a:extLst/>
        </p:spPr>
        <p:txBody>
          <a:bodyPr lIns="92075" tIns="46038" rIns="92075" bIns="46038">
            <a:spAutoFit/>
          </a:bodyP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lgn="ctr">
              <a:spcBef>
                <a:spcPct val="50000"/>
              </a:spcBef>
              <a:buClr>
                <a:srgbClr val="FF9933"/>
              </a:buClr>
              <a:buFontTx/>
              <a:buNone/>
            </a:pPr>
            <a:r>
              <a:rPr lang="en-US" altLang="en-US" sz="1400" dirty="0">
                <a:solidFill>
                  <a:srgbClr val="FD5215"/>
                </a:solidFill>
                <a:latin typeface="Arial" panose="020B0604020202020204" pitchFamily="34" charset="0"/>
              </a:rPr>
              <a:t>102”x84”</a:t>
            </a:r>
            <a:br>
              <a:rPr lang="en-US" altLang="en-US" sz="1400" dirty="0">
                <a:solidFill>
                  <a:srgbClr val="FD5215"/>
                </a:solidFill>
                <a:latin typeface="Arial" panose="020B0604020202020204" pitchFamily="34" charset="0"/>
              </a:rPr>
            </a:br>
            <a:r>
              <a:rPr lang="en-US" altLang="en-US" sz="1400" dirty="0">
                <a:solidFill>
                  <a:srgbClr val="FD5215"/>
                </a:solidFill>
                <a:latin typeface="Arial" panose="020B0604020202020204" pitchFamily="34" charset="0"/>
              </a:rPr>
              <a:t>U-post check satisfactory</a:t>
            </a:r>
          </a:p>
        </p:txBody>
      </p:sp>
      <p:sp>
        <p:nvSpPr>
          <p:cNvPr id="177161" name="Line 9"/>
          <p:cNvSpPr>
            <a:spLocks noChangeShapeType="1"/>
          </p:cNvSpPr>
          <p:nvPr/>
        </p:nvSpPr>
        <p:spPr bwMode="auto">
          <a:xfrm flipH="1">
            <a:off x="5872772" y="4200382"/>
            <a:ext cx="263712" cy="43860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lIns="92075" tIns="46038" rIns="92075" bIns="46038"/>
          <a:lstStyle/>
          <a:p>
            <a:endParaRPr lang="en-US"/>
          </a:p>
        </p:txBody>
      </p:sp>
      <p:sp>
        <p:nvSpPr>
          <p:cNvPr id="177162" name="Line 10"/>
          <p:cNvSpPr>
            <a:spLocks noChangeShapeType="1"/>
          </p:cNvSpPr>
          <p:nvPr/>
        </p:nvSpPr>
        <p:spPr bwMode="auto">
          <a:xfrm flipH="1">
            <a:off x="1936277" y="2892310"/>
            <a:ext cx="3077386" cy="0"/>
          </a:xfrm>
          <a:prstGeom prst="line">
            <a:avLst/>
          </a:prstGeom>
          <a:noFill/>
          <a:ln w="28575">
            <a:solidFill>
              <a:srgbClr val="0033CC"/>
            </a:solidFill>
            <a:round/>
            <a:headEnd type="triangle" w="med" len="me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77163" name="Text Box 11"/>
          <p:cNvSpPr txBox="1">
            <a:spLocks noChangeArrowheads="1"/>
          </p:cNvSpPr>
          <p:nvPr/>
        </p:nvSpPr>
        <p:spPr bwMode="auto">
          <a:xfrm>
            <a:off x="3442095" y="3293566"/>
            <a:ext cx="1468399" cy="730052"/>
          </a:xfrm>
          <a:prstGeom prst="rect">
            <a:avLst/>
          </a:prstGeom>
          <a:solidFill>
            <a:schemeClr val="bg1"/>
          </a:solidFill>
          <a:ln>
            <a:noFill/>
          </a:ln>
          <a:extLst/>
        </p:spPr>
        <p:txBody>
          <a:bodyPr lIns="92075" tIns="46038" rIns="92075" bIns="46038">
            <a:spAutoFit/>
          </a:bodyP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lgn="ctr">
              <a:spcBef>
                <a:spcPct val="50000"/>
              </a:spcBef>
              <a:buClr>
                <a:srgbClr val="FF9933"/>
              </a:buClr>
              <a:buFontTx/>
              <a:buNone/>
            </a:pPr>
            <a:r>
              <a:rPr lang="en-US" altLang="en-US" sz="1400" dirty="0">
                <a:solidFill>
                  <a:srgbClr val="0033CC"/>
                </a:solidFill>
                <a:latin typeface="Arial" panose="020B0604020202020204" pitchFamily="34" charset="0"/>
              </a:rPr>
              <a:t>90”x84”</a:t>
            </a:r>
            <a:br>
              <a:rPr lang="en-US" altLang="en-US" sz="1400" dirty="0">
                <a:solidFill>
                  <a:srgbClr val="0033CC"/>
                </a:solidFill>
                <a:latin typeface="Arial" panose="020B0604020202020204" pitchFamily="34" charset="0"/>
              </a:rPr>
            </a:br>
            <a:r>
              <a:rPr lang="en-US" altLang="en-US" sz="1400" dirty="0">
                <a:solidFill>
                  <a:srgbClr val="0033CC"/>
                </a:solidFill>
                <a:latin typeface="Arial" panose="020B0604020202020204" pitchFamily="34" charset="0"/>
              </a:rPr>
              <a:t>U-post check </a:t>
            </a:r>
            <a:r>
              <a:rPr lang="en-US" altLang="en-US" sz="1400" dirty="0" err="1">
                <a:solidFill>
                  <a:srgbClr val="0033CC"/>
                </a:solidFill>
                <a:latin typeface="Arial" panose="020B0604020202020204" pitchFamily="34" charset="0"/>
              </a:rPr>
              <a:t>UNsatisfactory</a:t>
            </a:r>
            <a:endParaRPr lang="en-US" altLang="en-US" sz="1400" dirty="0">
              <a:solidFill>
                <a:srgbClr val="0033CC"/>
              </a:solidFill>
              <a:latin typeface="Arial" panose="020B0604020202020204" pitchFamily="34" charset="0"/>
            </a:endParaRPr>
          </a:p>
        </p:txBody>
      </p:sp>
      <p:sp>
        <p:nvSpPr>
          <p:cNvPr id="177164" name="Oval 12"/>
          <p:cNvSpPr>
            <a:spLocks noChangeArrowheads="1"/>
          </p:cNvSpPr>
          <p:nvPr/>
        </p:nvSpPr>
        <p:spPr bwMode="auto">
          <a:xfrm>
            <a:off x="4436793" y="2673003"/>
            <a:ext cx="1153742" cy="438608"/>
          </a:xfrm>
          <a:prstGeom prst="ellipse">
            <a:avLst/>
          </a:prstGeom>
          <a:noFill/>
          <a:ln w="28575">
            <a:solidFill>
              <a:schemeClr val="tx2"/>
            </a:solidFill>
            <a:prstDash val="sysDot"/>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buClr>
                <a:srgbClr val="FF9933"/>
              </a:buClr>
              <a:buFontTx/>
              <a:buChar char="•"/>
            </a:pPr>
            <a:endParaRPr lang="en-US" altLang="en-US" sz="2400" b="0">
              <a:solidFill>
                <a:schemeClr val="tx1"/>
              </a:solidFill>
              <a:latin typeface="Trebuchet MS" panose="020B0603020202020204" pitchFamily="34" charset="0"/>
            </a:endParaRPr>
          </a:p>
        </p:txBody>
      </p:sp>
      <p:sp>
        <p:nvSpPr>
          <p:cNvPr id="177165" name="Line 13"/>
          <p:cNvSpPr>
            <a:spLocks noChangeShapeType="1"/>
          </p:cNvSpPr>
          <p:nvPr/>
        </p:nvSpPr>
        <p:spPr bwMode="auto">
          <a:xfrm flipV="1">
            <a:off x="5013663" y="2892309"/>
            <a:ext cx="0" cy="3025873"/>
          </a:xfrm>
          <a:prstGeom prst="line">
            <a:avLst/>
          </a:prstGeom>
          <a:noFill/>
          <a:ln w="28575">
            <a:solidFill>
              <a:srgbClr val="0033CC"/>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1061545" y="1776248"/>
            <a:ext cx="8082455" cy="5081752"/>
          </a:xfrm>
          <a:noFill/>
        </p:spPr>
        <p:txBody>
          <a:bodyPr/>
          <a:lstStyle/>
          <a:p>
            <a:r>
              <a:rPr lang="en-US" altLang="en-US" dirty="0" smtClean="0"/>
              <a:t>Sign Posts </a:t>
            </a:r>
            <a:r>
              <a:rPr lang="en-US" altLang="en-US" dirty="0" smtClean="0">
                <a:sym typeface="Wingdings" panose="05000000000000000000" pitchFamily="2" charset="2"/>
              </a:rPr>
              <a:t></a:t>
            </a:r>
            <a:r>
              <a:rPr lang="en-US" altLang="en-US" dirty="0" smtClean="0"/>
              <a:t> Post Spacing</a:t>
            </a:r>
          </a:p>
          <a:p>
            <a:pPr lvl="1">
              <a:spcAft>
                <a:spcPts val="600"/>
              </a:spcAft>
            </a:pPr>
            <a:r>
              <a:rPr lang="en-US" altLang="en-US" sz="2000" dirty="0" smtClean="0"/>
              <a:t>Proper U-post spacing is essential for sign structures to meet FHWA breakaway requirements  </a:t>
            </a:r>
          </a:p>
          <a:p>
            <a:pPr lvl="1">
              <a:spcAft>
                <a:spcPts val="600"/>
              </a:spcAft>
            </a:pPr>
            <a:r>
              <a:rPr lang="en-US" altLang="en-US" sz="2000" dirty="0" smtClean="0"/>
              <a:t>It is also important when redesigning a sign panel if the existing U-post sign structure will be reused</a:t>
            </a:r>
          </a:p>
          <a:p>
            <a:pPr lvl="2">
              <a:spcAft>
                <a:spcPts val="600"/>
              </a:spcAft>
            </a:pPr>
            <a:r>
              <a:rPr lang="en-US" altLang="en-US" sz="1800" dirty="0" smtClean="0"/>
              <a:t>For example, an existing 2 post (54” spacing) sign structure with an 84” x 48” sign panel could accommodate a 78”, 84”, 90” or 96” sign panel that is 48 inches high on the existing sign structure without moving the vertical posts (chart on page 3-23)</a:t>
            </a:r>
          </a:p>
          <a:p>
            <a:endParaRPr lang="en-US" altLang="en-US" sz="2400" dirty="0" smtClean="0"/>
          </a:p>
        </p:txBody>
      </p:sp>
      <p:sp>
        <p:nvSpPr>
          <p:cNvPr id="181251" name="Rectangle 5"/>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06499"/>
                                        </p:tgtEl>
                                        <p:attrNameLst>
                                          <p:attrName>style.visibility</p:attrName>
                                        </p:attrNameLst>
                                      </p:cBhvr>
                                      <p:to>
                                        <p:strVal val="visible"/>
                                      </p:to>
                                    </p:set>
                                    <p:anim calcmode="lin" valueType="num">
                                      <p:cBhvr>
                                        <p:cTn id="7" dur="500" fill="hold"/>
                                        <p:tgtEl>
                                          <p:spTgt spid="106499"/>
                                        </p:tgtEl>
                                        <p:attrNameLst>
                                          <p:attrName>ppt_x</p:attrName>
                                        </p:attrNameLst>
                                      </p:cBhvr>
                                      <p:tavLst>
                                        <p:tav tm="0">
                                          <p:val>
                                            <p:strVal val="#ppt_x-#ppt_w/2"/>
                                          </p:val>
                                        </p:tav>
                                        <p:tav tm="100000">
                                          <p:val>
                                            <p:strVal val="#ppt_x"/>
                                          </p:val>
                                        </p:tav>
                                      </p:tavLst>
                                    </p:anim>
                                    <p:anim calcmode="lin" valueType="num">
                                      <p:cBhvr>
                                        <p:cTn id="8" dur="500" fill="hold"/>
                                        <p:tgtEl>
                                          <p:spTgt spid="106499"/>
                                        </p:tgtEl>
                                        <p:attrNameLst>
                                          <p:attrName>ppt_y</p:attrName>
                                        </p:attrNameLst>
                                      </p:cBhvr>
                                      <p:tavLst>
                                        <p:tav tm="0">
                                          <p:val>
                                            <p:strVal val="#ppt_y"/>
                                          </p:val>
                                        </p:tav>
                                        <p:tav tm="100000">
                                          <p:val>
                                            <p:strVal val="#ppt_y"/>
                                          </p:val>
                                        </p:tav>
                                      </p:tavLst>
                                    </p:anim>
                                    <p:anim calcmode="lin" valueType="num">
                                      <p:cBhvr>
                                        <p:cTn id="9" dur="500" fill="hold"/>
                                        <p:tgtEl>
                                          <p:spTgt spid="106499"/>
                                        </p:tgtEl>
                                        <p:attrNameLst>
                                          <p:attrName>ppt_w</p:attrName>
                                        </p:attrNameLst>
                                      </p:cBhvr>
                                      <p:tavLst>
                                        <p:tav tm="0">
                                          <p:val>
                                            <p:fltVal val="0"/>
                                          </p:val>
                                        </p:tav>
                                        <p:tav tm="100000">
                                          <p:val>
                                            <p:strVal val="#ppt_w"/>
                                          </p:val>
                                        </p:tav>
                                      </p:tavLst>
                                    </p:anim>
                                    <p:anim calcmode="lin" valueType="num">
                                      <p:cBhvr>
                                        <p:cTn id="10" dur="500" fill="hold"/>
                                        <p:tgtEl>
                                          <p:spTgt spid="1064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1500188" y="1524000"/>
            <a:ext cx="7643812" cy="5334000"/>
          </a:xfrm>
          <a:noFill/>
        </p:spPr>
        <p:txBody>
          <a:bodyPr/>
          <a:lstStyle/>
          <a:p>
            <a:r>
              <a:rPr lang="en-US" altLang="en-US" smtClean="0"/>
              <a:t>Sign Posts </a:t>
            </a:r>
            <a:r>
              <a:rPr lang="en-US" altLang="en-US" smtClean="0">
                <a:sym typeface="Wingdings" panose="05000000000000000000" pitchFamily="2" charset="2"/>
              </a:rPr>
              <a:t> Post Spacing</a:t>
            </a:r>
            <a:endParaRPr lang="en-US" altLang="en-US" smtClean="0"/>
          </a:p>
          <a:p>
            <a:pPr lvl="1"/>
            <a:endParaRPr lang="en-US" altLang="en-US" sz="1200" smtClean="0"/>
          </a:p>
          <a:p>
            <a:pPr lvl="1"/>
            <a:endParaRPr lang="en-US" altLang="en-US" sz="1200" smtClean="0"/>
          </a:p>
          <a:p>
            <a:pPr lvl="1"/>
            <a:endParaRPr lang="en-US" altLang="en-US" sz="1200" smtClean="0"/>
          </a:p>
          <a:p>
            <a:pPr lvl="1"/>
            <a:endParaRPr lang="en-US" altLang="en-US" sz="1200" smtClean="0"/>
          </a:p>
          <a:p>
            <a:pPr lvl="1"/>
            <a:endParaRPr lang="en-US" altLang="en-US" sz="1200" smtClean="0"/>
          </a:p>
          <a:p>
            <a:pPr lvl="1"/>
            <a:endParaRPr lang="en-US" altLang="en-US" sz="1200" smtClean="0"/>
          </a:p>
          <a:p>
            <a:pPr lvl="1"/>
            <a:endParaRPr lang="en-US" altLang="en-US" sz="1200" smtClean="0"/>
          </a:p>
          <a:p>
            <a:pPr lvl="1"/>
            <a:endParaRPr lang="en-US" altLang="en-US" sz="1200" smtClean="0"/>
          </a:p>
          <a:p>
            <a:pPr lvl="1"/>
            <a:endParaRPr lang="en-US" altLang="en-US" sz="1200" smtClean="0"/>
          </a:p>
          <a:p>
            <a:pPr lvl="1"/>
            <a:endParaRPr lang="en-US" altLang="en-US" sz="1200" smtClean="0"/>
          </a:p>
          <a:p>
            <a:pPr lvl="1"/>
            <a:endParaRPr lang="en-US" altLang="en-US" sz="1200" smtClean="0"/>
          </a:p>
          <a:p>
            <a:pPr lvl="1"/>
            <a:endParaRPr lang="en-US" altLang="en-US" sz="1200" smtClean="0"/>
          </a:p>
          <a:p>
            <a:pPr lvl="1"/>
            <a:endParaRPr lang="en-US" altLang="en-US" sz="1200" smtClean="0"/>
          </a:p>
          <a:p>
            <a:pPr lvl="1"/>
            <a:endParaRPr lang="en-US" altLang="en-US" sz="1200" smtClean="0"/>
          </a:p>
          <a:p>
            <a:pPr lvl="1"/>
            <a:endParaRPr lang="en-US" altLang="en-US" sz="1200" smtClean="0"/>
          </a:p>
          <a:p>
            <a:pPr lvl="1"/>
            <a:endParaRPr lang="en-US" altLang="en-US" sz="1200" smtClean="0"/>
          </a:p>
          <a:p>
            <a:pPr lvl="1"/>
            <a:endParaRPr lang="en-US" altLang="en-US" sz="1200" smtClean="0"/>
          </a:p>
          <a:p>
            <a:pPr lvl="1"/>
            <a:endParaRPr lang="en-US" altLang="en-US" sz="1200" smtClean="0"/>
          </a:p>
          <a:p>
            <a:pPr lvl="1"/>
            <a:endParaRPr lang="en-US" altLang="en-US" sz="1200" smtClean="0"/>
          </a:p>
          <a:p>
            <a:pPr lvl="1"/>
            <a:r>
              <a:rPr lang="en-US" altLang="en-US" sz="1600" smtClean="0"/>
              <a:t>Conclusion: We can resize the panel without changing the structure</a:t>
            </a:r>
          </a:p>
        </p:txBody>
      </p:sp>
      <p:graphicFrame>
        <p:nvGraphicFramePr>
          <p:cNvPr id="183299" name="Object 4"/>
          <p:cNvGraphicFramePr>
            <a:graphicFrameLocks noChangeAspect="1"/>
          </p:cNvGraphicFramePr>
          <p:nvPr/>
        </p:nvGraphicFramePr>
        <p:xfrm>
          <a:off x="2968625" y="2049463"/>
          <a:ext cx="3459163" cy="4103687"/>
        </p:xfrm>
        <a:graphic>
          <a:graphicData uri="http://schemas.openxmlformats.org/presentationml/2006/ole">
            <mc:AlternateContent xmlns:mc="http://schemas.openxmlformats.org/markup-compatibility/2006">
              <mc:Choice xmlns:v="urn:schemas-microsoft-com:vml" Requires="v">
                <p:oleObj spid="_x0000_s183322" name="Document" r:id="rId4" imgW="4267945" imgH="6854646" progId="Word.Document.8">
                  <p:embed/>
                </p:oleObj>
              </mc:Choice>
              <mc:Fallback>
                <p:oleObj name="Document" r:id="rId4" imgW="4267945" imgH="6854646"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t="4135" b="22025"/>
                      <a:stretch>
                        <a:fillRect/>
                      </a:stretch>
                    </p:blipFill>
                    <p:spPr bwMode="auto">
                      <a:xfrm>
                        <a:off x="2968625" y="2049463"/>
                        <a:ext cx="3459163" cy="41036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3300" name="Rectangle 5"/>
          <p:cNvSpPr>
            <a:spLocks noChangeArrowheads="1"/>
          </p:cNvSpPr>
          <p:nvPr/>
        </p:nvSpPr>
        <p:spPr bwMode="auto">
          <a:xfrm>
            <a:off x="3205163" y="3557588"/>
            <a:ext cx="1404937" cy="566737"/>
          </a:xfrm>
          <a:prstGeom prst="rect">
            <a:avLst/>
          </a:prstGeom>
          <a:noFill/>
          <a:ln w="38100">
            <a:solidFill>
              <a:srgbClr val="FD5215"/>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buClr>
                <a:srgbClr val="FF9933"/>
              </a:buClr>
              <a:buFontTx/>
              <a:buChar char="•"/>
            </a:pPr>
            <a:endParaRPr lang="en-US" altLang="en-US" sz="2400" b="0">
              <a:solidFill>
                <a:schemeClr val="tx1"/>
              </a:solidFill>
              <a:latin typeface="Trebuchet MS" panose="020B0603020202020204" pitchFamily="34" charset="0"/>
            </a:endParaRPr>
          </a:p>
        </p:txBody>
      </p:sp>
      <p:sp>
        <p:nvSpPr>
          <p:cNvPr id="183301" name="Rectangle 8"/>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08547"/>
                                        </p:tgtEl>
                                        <p:attrNameLst>
                                          <p:attrName>style.visibility</p:attrName>
                                        </p:attrNameLst>
                                      </p:cBhvr>
                                      <p:to>
                                        <p:strVal val="visible"/>
                                      </p:to>
                                    </p:set>
                                    <p:anim calcmode="lin" valueType="num">
                                      <p:cBhvr>
                                        <p:cTn id="7" dur="500" fill="hold"/>
                                        <p:tgtEl>
                                          <p:spTgt spid="108547"/>
                                        </p:tgtEl>
                                        <p:attrNameLst>
                                          <p:attrName>ppt_x</p:attrName>
                                        </p:attrNameLst>
                                      </p:cBhvr>
                                      <p:tavLst>
                                        <p:tav tm="0">
                                          <p:val>
                                            <p:strVal val="#ppt_x-#ppt_w/2"/>
                                          </p:val>
                                        </p:tav>
                                        <p:tav tm="100000">
                                          <p:val>
                                            <p:strVal val="#ppt_x"/>
                                          </p:val>
                                        </p:tav>
                                      </p:tavLst>
                                    </p:anim>
                                    <p:anim calcmode="lin" valueType="num">
                                      <p:cBhvr>
                                        <p:cTn id="8" dur="500" fill="hold"/>
                                        <p:tgtEl>
                                          <p:spTgt spid="108547"/>
                                        </p:tgtEl>
                                        <p:attrNameLst>
                                          <p:attrName>ppt_y</p:attrName>
                                        </p:attrNameLst>
                                      </p:cBhvr>
                                      <p:tavLst>
                                        <p:tav tm="0">
                                          <p:val>
                                            <p:strVal val="#ppt_y"/>
                                          </p:val>
                                        </p:tav>
                                        <p:tav tm="100000">
                                          <p:val>
                                            <p:strVal val="#ppt_y"/>
                                          </p:val>
                                        </p:tav>
                                      </p:tavLst>
                                    </p:anim>
                                    <p:anim calcmode="lin" valueType="num">
                                      <p:cBhvr>
                                        <p:cTn id="9" dur="500" fill="hold"/>
                                        <p:tgtEl>
                                          <p:spTgt spid="108547"/>
                                        </p:tgtEl>
                                        <p:attrNameLst>
                                          <p:attrName>ppt_w</p:attrName>
                                        </p:attrNameLst>
                                      </p:cBhvr>
                                      <p:tavLst>
                                        <p:tav tm="0">
                                          <p:val>
                                            <p:fltVal val="0"/>
                                          </p:val>
                                        </p:tav>
                                        <p:tav tm="100000">
                                          <p:val>
                                            <p:strVal val="#ppt_w"/>
                                          </p:val>
                                        </p:tav>
                                      </p:tavLst>
                                    </p:anim>
                                    <p:anim calcmode="lin" valueType="num">
                                      <p:cBhvr>
                                        <p:cTn id="10" dur="500" fill="hold"/>
                                        <p:tgtEl>
                                          <p:spTgt spid="1085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5346" name="Picture 3" descr="signpost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560638" y="1719263"/>
            <a:ext cx="4716462" cy="4860925"/>
          </a:xfrm>
          <a:noFill/>
        </p:spPr>
      </p:pic>
      <p:sp>
        <p:nvSpPr>
          <p:cNvPr id="185347" name="Line 4"/>
          <p:cNvSpPr>
            <a:spLocks noChangeShapeType="1"/>
          </p:cNvSpPr>
          <p:nvPr/>
        </p:nvSpPr>
        <p:spPr bwMode="auto">
          <a:xfrm flipV="1">
            <a:off x="5410200" y="4548188"/>
            <a:ext cx="1536700" cy="939800"/>
          </a:xfrm>
          <a:prstGeom prst="line">
            <a:avLst/>
          </a:prstGeom>
          <a:noFill/>
          <a:ln w="38100">
            <a:solidFill>
              <a:srgbClr val="FD5215"/>
            </a:solidFill>
            <a:round/>
            <a:headEnd type="arrow" w="med" len="med"/>
            <a:tailEnd type="arrow"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85348" name="Text Box 5"/>
          <p:cNvSpPr txBox="1">
            <a:spLocks noChangeArrowheads="1"/>
          </p:cNvSpPr>
          <p:nvPr/>
        </p:nvSpPr>
        <p:spPr bwMode="auto">
          <a:xfrm>
            <a:off x="6388100" y="5157788"/>
            <a:ext cx="99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spcBef>
                <a:spcPct val="50000"/>
              </a:spcBef>
              <a:buClr>
                <a:srgbClr val="FF9933"/>
              </a:buClr>
              <a:buFontTx/>
              <a:buNone/>
            </a:pPr>
            <a:r>
              <a:rPr lang="en-US" altLang="en-US" sz="3600">
                <a:solidFill>
                  <a:srgbClr val="FD5215"/>
                </a:solidFill>
                <a:latin typeface="Trebuchet MS" panose="020B0603020202020204" pitchFamily="34" charset="0"/>
              </a:rPr>
              <a:t>54”</a:t>
            </a:r>
          </a:p>
        </p:txBody>
      </p:sp>
      <p:sp>
        <p:nvSpPr>
          <p:cNvPr id="185349" name="Line 6"/>
          <p:cNvSpPr>
            <a:spLocks noChangeShapeType="1"/>
          </p:cNvSpPr>
          <p:nvPr/>
        </p:nvSpPr>
        <p:spPr bwMode="auto">
          <a:xfrm flipV="1">
            <a:off x="3441700" y="1868488"/>
            <a:ext cx="2667000" cy="495300"/>
          </a:xfrm>
          <a:prstGeom prst="line">
            <a:avLst/>
          </a:prstGeom>
          <a:noFill/>
          <a:ln w="38100">
            <a:solidFill>
              <a:srgbClr val="FD5215"/>
            </a:solidFill>
            <a:round/>
            <a:headEnd type="arrow" w="med" len="med"/>
            <a:tailEnd type="arrow"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85350" name="Text Box 7"/>
          <p:cNvSpPr txBox="1">
            <a:spLocks noChangeArrowheads="1"/>
          </p:cNvSpPr>
          <p:nvPr/>
        </p:nvSpPr>
        <p:spPr bwMode="auto">
          <a:xfrm>
            <a:off x="6273800" y="1703388"/>
            <a:ext cx="106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spcBef>
                <a:spcPct val="50000"/>
              </a:spcBef>
              <a:buClr>
                <a:srgbClr val="FF9933"/>
              </a:buClr>
              <a:buFontTx/>
              <a:buNone/>
            </a:pPr>
            <a:r>
              <a:rPr lang="en-US" altLang="en-US" sz="3600">
                <a:solidFill>
                  <a:srgbClr val="FD5215"/>
                </a:solidFill>
                <a:latin typeface="Trebuchet MS" panose="020B0603020202020204" pitchFamily="34" charset="0"/>
              </a:rPr>
              <a:t>84”</a:t>
            </a:r>
          </a:p>
        </p:txBody>
      </p:sp>
      <p:sp>
        <p:nvSpPr>
          <p:cNvPr id="185351" name="Text Box 8"/>
          <p:cNvSpPr txBox="1">
            <a:spLocks noChangeArrowheads="1"/>
          </p:cNvSpPr>
          <p:nvPr/>
        </p:nvSpPr>
        <p:spPr bwMode="auto">
          <a:xfrm>
            <a:off x="1778000" y="3176588"/>
            <a:ext cx="106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003366"/>
              </a:buClr>
              <a:buFont typeface="Wingdings" panose="05000000000000000000" pitchFamily="2" charset="2"/>
              <a:buChar char="Ø"/>
              <a:defRPr kumimoji="1" sz="3200" b="1">
                <a:solidFill>
                  <a:srgbClr val="003366"/>
                </a:solidFill>
                <a:latin typeface="Tahoma" panose="020B0604030504040204" pitchFamily="34" charset="0"/>
              </a:defRPr>
            </a:lvl1pPr>
            <a:lvl2pPr marL="742950" indent="-285750">
              <a:spcBef>
                <a:spcPct val="20000"/>
              </a:spcBef>
              <a:buClr>
                <a:srgbClr val="003366"/>
              </a:buClr>
              <a:buChar char="–"/>
              <a:defRPr kumimoji="1" sz="2800">
                <a:solidFill>
                  <a:srgbClr val="003366"/>
                </a:solidFill>
                <a:latin typeface="Tahoma" panose="020B0604030504040204" pitchFamily="34" charset="0"/>
              </a:defRPr>
            </a:lvl2pPr>
            <a:lvl3pPr marL="1143000" indent="-228600">
              <a:spcBef>
                <a:spcPct val="20000"/>
              </a:spcBef>
              <a:buClr>
                <a:srgbClr val="003366"/>
              </a:buClr>
              <a:buChar char="•"/>
              <a:defRPr kumimoji="1" sz="2400">
                <a:solidFill>
                  <a:srgbClr val="003366"/>
                </a:solidFill>
                <a:latin typeface="Tahoma" panose="020B0604030504040204" pitchFamily="34" charset="0"/>
              </a:defRPr>
            </a:lvl3pPr>
            <a:lvl4pPr marL="1600200" indent="-228600">
              <a:spcBef>
                <a:spcPct val="20000"/>
              </a:spcBef>
              <a:buClr>
                <a:srgbClr val="003366"/>
              </a:buClr>
              <a:buChar char="–"/>
              <a:defRPr kumimoji="1" sz="2000">
                <a:solidFill>
                  <a:srgbClr val="003366"/>
                </a:solidFill>
                <a:latin typeface="Tahoma" panose="020B0604030504040204" pitchFamily="34" charset="0"/>
              </a:defRPr>
            </a:lvl4pPr>
            <a:lvl5pPr marL="2057400" indent="-228600">
              <a:spcBef>
                <a:spcPct val="20000"/>
              </a:spcBef>
              <a:buClr>
                <a:srgbClr val="003366"/>
              </a:buClr>
              <a:buChar char="•"/>
              <a:defRPr kumimoji="1" sz="2000">
                <a:solidFill>
                  <a:srgbClr val="003366"/>
                </a:solidFill>
                <a:latin typeface="Tahoma" panose="020B0604030504040204" pitchFamily="34" charset="0"/>
              </a:defRPr>
            </a:lvl5pPr>
            <a:lvl6pPr marL="25146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6pPr>
            <a:lvl7pPr marL="29718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7pPr>
            <a:lvl8pPr marL="34290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8pPr>
            <a:lvl9pPr marL="3886200" indent="-228600" eaLnBrk="0" fontAlgn="base" hangingPunct="0">
              <a:spcBef>
                <a:spcPct val="20000"/>
              </a:spcBef>
              <a:spcAft>
                <a:spcPct val="0"/>
              </a:spcAft>
              <a:buClr>
                <a:srgbClr val="003366"/>
              </a:buClr>
              <a:buChar char="•"/>
              <a:defRPr kumimoji="1" sz="2000">
                <a:solidFill>
                  <a:srgbClr val="003366"/>
                </a:solidFill>
                <a:latin typeface="Tahoma" panose="020B0604030504040204" pitchFamily="34" charset="0"/>
              </a:defRPr>
            </a:lvl9pPr>
          </a:lstStyle>
          <a:p>
            <a:pPr>
              <a:spcBef>
                <a:spcPct val="50000"/>
              </a:spcBef>
              <a:buClr>
                <a:srgbClr val="FF9933"/>
              </a:buClr>
              <a:buFontTx/>
              <a:buNone/>
            </a:pPr>
            <a:r>
              <a:rPr lang="en-US" altLang="en-US" sz="3600">
                <a:solidFill>
                  <a:srgbClr val="FD5215"/>
                </a:solidFill>
                <a:latin typeface="Trebuchet MS" panose="020B0603020202020204" pitchFamily="34" charset="0"/>
              </a:rPr>
              <a:t>48”</a:t>
            </a:r>
          </a:p>
        </p:txBody>
      </p:sp>
      <p:sp>
        <p:nvSpPr>
          <p:cNvPr id="185352" name="Line 9"/>
          <p:cNvSpPr>
            <a:spLocks noChangeShapeType="1"/>
          </p:cNvSpPr>
          <p:nvPr/>
        </p:nvSpPr>
        <p:spPr bwMode="auto">
          <a:xfrm flipV="1">
            <a:off x="2832100" y="2706688"/>
            <a:ext cx="25400" cy="1600200"/>
          </a:xfrm>
          <a:prstGeom prst="line">
            <a:avLst/>
          </a:prstGeom>
          <a:noFill/>
          <a:ln w="38100">
            <a:solidFill>
              <a:srgbClr val="FD5215"/>
            </a:solidFill>
            <a:round/>
            <a:headEnd type="arrow" w="med" len="med"/>
            <a:tailEnd type="arrow"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85353" name="Rectangle 11"/>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3" name="Rectangle 3"/>
          <p:cNvSpPr>
            <a:spLocks noGrp="1" noChangeArrowheads="1"/>
          </p:cNvSpPr>
          <p:nvPr>
            <p:ph type="body" idx="1"/>
          </p:nvPr>
        </p:nvSpPr>
        <p:spPr>
          <a:xfrm>
            <a:off x="1500188" y="1839310"/>
            <a:ext cx="7600950" cy="4399565"/>
          </a:xfrm>
          <a:noFill/>
        </p:spPr>
        <p:txBody>
          <a:bodyPr/>
          <a:lstStyle/>
          <a:p>
            <a:r>
              <a:rPr lang="en-US" altLang="en-US" dirty="0" smtClean="0"/>
              <a:t>SignCAD Demonstration</a:t>
            </a:r>
          </a:p>
          <a:p>
            <a:pPr>
              <a:buFont typeface="Wingdings" panose="05000000000000000000" pitchFamily="2" charset="2"/>
              <a:buNone/>
            </a:pPr>
            <a:r>
              <a:rPr lang="en-US" altLang="en-US" dirty="0" smtClean="0"/>
              <a:t>	</a:t>
            </a:r>
          </a:p>
        </p:txBody>
      </p:sp>
      <p:sp>
        <p:nvSpPr>
          <p:cNvPr id="187395" name="Rectangle 5"/>
          <p:cNvSpPr>
            <a:spLocks noGrp="1" noChangeArrowheads="1"/>
          </p:cNvSpPr>
          <p:nvPr>
            <p:ph type="title"/>
          </p:nvPr>
        </p:nvSpPr>
        <p:spPr>
          <a:noFill/>
        </p:spPr>
        <p:txBody>
          <a:bodyPr/>
          <a:lstStyle/>
          <a:p>
            <a:r>
              <a:rPr lang="en-US" altLang="en-US" smtClean="0"/>
              <a:t>Sign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04803"/>
                                        </p:tgtEl>
                                        <p:attrNameLst>
                                          <p:attrName>style.visibility</p:attrName>
                                        </p:attrNameLst>
                                      </p:cBhvr>
                                      <p:to>
                                        <p:strVal val="visible"/>
                                      </p:to>
                                    </p:set>
                                    <p:anim calcmode="lin" valueType="num">
                                      <p:cBhvr>
                                        <p:cTn id="7" dur="500" fill="hold"/>
                                        <p:tgtEl>
                                          <p:spTgt spid="204803"/>
                                        </p:tgtEl>
                                        <p:attrNameLst>
                                          <p:attrName>ppt_x</p:attrName>
                                        </p:attrNameLst>
                                      </p:cBhvr>
                                      <p:tavLst>
                                        <p:tav tm="0">
                                          <p:val>
                                            <p:strVal val="#ppt_x-#ppt_w/2"/>
                                          </p:val>
                                        </p:tav>
                                        <p:tav tm="100000">
                                          <p:val>
                                            <p:strVal val="#ppt_x"/>
                                          </p:val>
                                        </p:tav>
                                      </p:tavLst>
                                    </p:anim>
                                    <p:anim calcmode="lin" valueType="num">
                                      <p:cBhvr>
                                        <p:cTn id="8" dur="500" fill="hold"/>
                                        <p:tgtEl>
                                          <p:spTgt spid="204803"/>
                                        </p:tgtEl>
                                        <p:attrNameLst>
                                          <p:attrName>ppt_y</p:attrName>
                                        </p:attrNameLst>
                                      </p:cBhvr>
                                      <p:tavLst>
                                        <p:tav tm="0">
                                          <p:val>
                                            <p:strVal val="#ppt_y"/>
                                          </p:val>
                                        </p:tav>
                                        <p:tav tm="100000">
                                          <p:val>
                                            <p:strVal val="#ppt_y"/>
                                          </p:val>
                                        </p:tav>
                                      </p:tavLst>
                                    </p:anim>
                                    <p:anim calcmode="lin" valueType="num">
                                      <p:cBhvr>
                                        <p:cTn id="9" dur="500" fill="hold"/>
                                        <p:tgtEl>
                                          <p:spTgt spid="204803"/>
                                        </p:tgtEl>
                                        <p:attrNameLst>
                                          <p:attrName>ppt_w</p:attrName>
                                        </p:attrNameLst>
                                      </p:cBhvr>
                                      <p:tavLst>
                                        <p:tav tm="0">
                                          <p:val>
                                            <p:fltVal val="0"/>
                                          </p:val>
                                        </p:tav>
                                        <p:tav tm="100000">
                                          <p:val>
                                            <p:strVal val="#ppt_w"/>
                                          </p:val>
                                        </p:tav>
                                      </p:tavLst>
                                    </p:anim>
                                    <p:anim calcmode="lin" valueType="num">
                                      <p:cBhvr>
                                        <p:cTn id="10" dur="500" fill="hold"/>
                                        <p:tgtEl>
                                          <p:spTgt spid="2048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roject Status (Standard)">
  <a:themeElements>
    <a:clrScheme name="Project Status (Standard).pot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fontScheme name="Project Status (Standard).po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rgbClr val="FF9933"/>
          </a:buClr>
          <a:buSzTx/>
          <a:buFontTx/>
          <a:buChar char="•"/>
          <a:tabLst/>
          <a:defRPr kumimoji="1" lang="en-US" sz="24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rgbClr val="FF9933"/>
          </a:buClr>
          <a:buSzTx/>
          <a:buFontTx/>
          <a:buChar char="•"/>
          <a:tabLst/>
          <a:defRPr kumimoji="1" lang="en-US" sz="24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Project Status (Standard).pot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Project Status (Standard).pot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Project Status (Standard).pot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Office\Templates\Presentations\Project Status (Standard).pot</Template>
  <TotalTime>5904</TotalTime>
  <Words>3337</Words>
  <Application>Microsoft Office PowerPoint</Application>
  <PresentationFormat>On-screen Show (4:3)</PresentationFormat>
  <Paragraphs>865</Paragraphs>
  <Slides>95</Slides>
  <Notes>91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95</vt:i4>
      </vt:variant>
    </vt:vector>
  </HeadingPairs>
  <TitlesOfParts>
    <vt:vector size="103" baseType="lpstr">
      <vt:lpstr>Arial</vt:lpstr>
      <vt:lpstr>Calibri</vt:lpstr>
      <vt:lpstr>Tahoma</vt:lpstr>
      <vt:lpstr>Times New Roman</vt:lpstr>
      <vt:lpstr>Trebuchet MS</vt:lpstr>
      <vt:lpstr>Wingdings</vt:lpstr>
      <vt:lpstr>Project Status (Standard)</vt:lpstr>
      <vt:lpstr>Document</vt:lpstr>
      <vt:lpstr>Guide Sign Design</vt:lpstr>
      <vt:lpstr>Sign Components</vt:lpstr>
      <vt:lpstr>Sign Components</vt:lpstr>
      <vt:lpstr>Sign Components</vt:lpstr>
      <vt:lpstr>Sign Components</vt:lpstr>
      <vt:lpstr>Sign Components</vt:lpstr>
      <vt:lpstr>Sign Components</vt:lpstr>
      <vt:lpstr>Sign Components</vt:lpstr>
      <vt:lpstr>Sign Components Page 3-2</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Example</vt:lpstr>
      <vt:lpstr>Example</vt:lpstr>
      <vt:lpstr>Example</vt:lpstr>
      <vt:lpstr>Example</vt:lpstr>
      <vt:lpstr>Sign Components</vt:lpstr>
      <vt:lpstr>Sign Components </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Sign Components</vt:lpstr>
      <vt:lpstr>PowerPoint Presentation</vt:lpstr>
      <vt:lpstr>Sign Components</vt:lpstr>
      <vt:lpstr>Sign Components</vt:lpstr>
      <vt:lpstr>PowerPoint Presentation</vt:lpstr>
      <vt:lpstr>Sign Components</vt:lpstr>
      <vt:lpstr>Sign Components</vt:lpstr>
      <vt:lpstr>Sign Components</vt:lpstr>
      <vt:lpstr>Sign Components</vt:lpstr>
    </vt:vector>
  </TitlesOfParts>
  <Company>Albeck Gerken,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Traffic Guide Sign Design Class</dc:title>
  <dc:creator>Jeff Gerken</dc:creator>
  <cp:lastModifiedBy>John Albeck</cp:lastModifiedBy>
  <cp:revision>227</cp:revision>
  <cp:lastPrinted>2002-11-18T03:54:53Z</cp:lastPrinted>
  <dcterms:created xsi:type="dcterms:W3CDTF">2000-07-13T21:12:35Z</dcterms:created>
  <dcterms:modified xsi:type="dcterms:W3CDTF">2015-06-16T00:58:29Z</dcterms:modified>
</cp:coreProperties>
</file>