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263" r:id="rId9"/>
    <p:sldId id="284" r:id="rId10"/>
    <p:sldId id="283" r:id="rId11"/>
    <p:sldId id="282" r:id="rId12"/>
    <p:sldId id="285" r:id="rId13"/>
    <p:sldId id="264" r:id="rId14"/>
    <p:sldId id="265" r:id="rId15"/>
    <p:sldId id="302" r:id="rId16"/>
    <p:sldId id="266" r:id="rId17"/>
    <p:sldId id="287" r:id="rId18"/>
    <p:sldId id="288" r:id="rId19"/>
    <p:sldId id="290" r:id="rId20"/>
    <p:sldId id="291" r:id="rId21"/>
    <p:sldId id="292" r:id="rId22"/>
    <p:sldId id="268" r:id="rId23"/>
    <p:sldId id="293" r:id="rId24"/>
    <p:sldId id="339" r:id="rId25"/>
    <p:sldId id="294" r:id="rId26"/>
    <p:sldId id="340" r:id="rId27"/>
    <p:sldId id="277" r:id="rId28"/>
    <p:sldId id="270" r:id="rId29"/>
    <p:sldId id="271" r:id="rId30"/>
    <p:sldId id="295" r:id="rId31"/>
    <p:sldId id="296" r:id="rId32"/>
    <p:sldId id="297" r:id="rId33"/>
    <p:sldId id="298" r:id="rId34"/>
    <p:sldId id="299" r:id="rId35"/>
    <p:sldId id="278" r:id="rId36"/>
    <p:sldId id="300" r:id="rId37"/>
    <p:sldId id="301" r:id="rId38"/>
    <p:sldId id="303" r:id="rId39"/>
    <p:sldId id="305" r:id="rId40"/>
    <p:sldId id="304" r:id="rId41"/>
    <p:sldId id="328" r:id="rId42"/>
  </p:sldIdLst>
  <p:sldSz cx="9144000" cy="6858000" type="screen4x3"/>
  <p:notesSz cx="7315200" cy="96012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CCFF"/>
    <a:srgbClr val="003366"/>
    <a:srgbClr val="008000"/>
    <a:srgbClr val="00CC00"/>
    <a:srgbClr val="33CC33"/>
    <a:srgbClr val="00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97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20000"/>
              </a:spcBef>
              <a:buClr>
                <a:srgbClr val="FF9933"/>
              </a:buClr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797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20000"/>
              </a:spcBef>
              <a:buClr>
                <a:srgbClr val="FF9933"/>
              </a:buClr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97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20000"/>
              </a:spcBef>
              <a:buClr>
                <a:srgbClr val="FF9933"/>
              </a:buClr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29713"/>
            <a:ext cx="31797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9" tIns="47755" rIns="95509" bIns="47755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20000"/>
              </a:spcBef>
              <a:buClr>
                <a:srgbClr val="FF9933"/>
              </a:buClr>
              <a:buFontTx/>
              <a:buChar char="•"/>
              <a:defRPr sz="1200"/>
            </a:lvl1pPr>
          </a:lstStyle>
          <a:p>
            <a:pPr>
              <a:defRPr/>
            </a:pPr>
            <a:fld id="{D5C35256-CEE0-4680-BAFB-3C26EEDC8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120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6" tIns="0" rIns="20136" bIns="0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FontTx/>
              <a:buNone/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6" tIns="0" rIns="20136" bIns="0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4" tIns="48663" rIns="97324" bIns="48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6" tIns="0" rIns="20136" bIns="0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FontTx/>
              <a:buNone/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6" tIns="0" rIns="20136" bIns="0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5191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1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6590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97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8571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17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458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37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342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58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974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78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6626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399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162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19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5369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40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5416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60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7044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491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77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81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9092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12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2150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32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8580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53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3684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73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7163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593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4516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14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6809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34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7344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55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3118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75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2269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696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202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53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9172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16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7024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37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1193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5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57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4539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78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3542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798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792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74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051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194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789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15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926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35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825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56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897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07/16/96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*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smtClean="0"/>
              <a:t>##</a:t>
            </a:r>
            <a:endParaRPr lang="en-US" altLang="en-US" sz="1200" i="0" smtClean="0">
              <a:latin typeface="Times New Roman" panose="02020603050405020304" pitchFamily="18" charset="0"/>
            </a:endParaRPr>
          </a:p>
        </p:txBody>
      </p:sp>
      <p:sp>
        <p:nvSpPr>
          <p:cNvPr id="276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496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2"/>
          <p:cNvSpPr>
            <a:spLocks noChangeArrowheads="1"/>
          </p:cNvSpPr>
          <p:nvPr userDrawn="1"/>
        </p:nvSpPr>
        <p:spPr bwMode="auto">
          <a:xfrm>
            <a:off x="765175" y="1524000"/>
            <a:ext cx="8378825" cy="2070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33"/>
              </a:buClr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5" name="Rectangle 129"/>
          <p:cNvSpPr>
            <a:spLocks noChangeArrowheads="1"/>
          </p:cNvSpPr>
          <p:nvPr userDrawn="1"/>
        </p:nvSpPr>
        <p:spPr bwMode="auto">
          <a:xfrm>
            <a:off x="838200" y="3568700"/>
            <a:ext cx="8305800" cy="139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33"/>
              </a:buClr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6" name="Rectangle 128"/>
          <p:cNvSpPr>
            <a:spLocks noChangeArrowheads="1"/>
          </p:cNvSpPr>
          <p:nvPr userDrawn="1"/>
        </p:nvSpPr>
        <p:spPr bwMode="auto">
          <a:xfrm>
            <a:off x="812800" y="1384300"/>
            <a:ext cx="8331200" cy="139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33"/>
              </a:buClr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7" name="Rectangle 123"/>
          <p:cNvSpPr>
            <a:spLocks noChangeArrowheads="1"/>
          </p:cNvSpPr>
          <p:nvPr userDrawn="1"/>
        </p:nvSpPr>
        <p:spPr bwMode="auto">
          <a:xfrm>
            <a:off x="0" y="0"/>
            <a:ext cx="765175" cy="68580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33"/>
              </a:buClr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8" name="Text Box 124"/>
          <p:cNvSpPr txBox="1">
            <a:spLocks noChangeArrowheads="1"/>
          </p:cNvSpPr>
          <p:nvPr userDrawn="1"/>
        </p:nvSpPr>
        <p:spPr bwMode="auto">
          <a:xfrm rot="16200000">
            <a:off x="-2411413" y="2733676"/>
            <a:ext cx="55165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FF9933"/>
              </a:buClr>
              <a:defRPr/>
            </a:pPr>
            <a:r>
              <a:rPr lang="en-US" sz="2200" dirty="0" smtClean="0">
                <a:latin typeface="Tahoma" pitchFamily="34" charset="0"/>
              </a:rPr>
              <a:t>Office of Traffic, Safety and Technology</a:t>
            </a:r>
          </a:p>
        </p:txBody>
      </p:sp>
      <p:sp>
        <p:nvSpPr>
          <p:cNvPr id="9" name="Rectangle 125"/>
          <p:cNvSpPr>
            <a:spLocks noChangeArrowheads="1"/>
          </p:cNvSpPr>
          <p:nvPr userDrawn="1"/>
        </p:nvSpPr>
        <p:spPr bwMode="auto">
          <a:xfrm>
            <a:off x="749300" y="0"/>
            <a:ext cx="130175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33"/>
              </a:buClr>
              <a:buFontTx/>
              <a:buChar char="•"/>
              <a:defRPr/>
            </a:pPr>
            <a:endParaRPr lang="en-US" altLang="en-US" smtClean="0"/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597525"/>
            <a:ext cx="11890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1909763" y="1381125"/>
            <a:ext cx="6403975" cy="2333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3413" y="409575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6138" y="6319838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75BF87E-BDFF-49B3-81DB-4B449C25A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AA7FA-60A3-4E97-8B2C-F59C006A9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1641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2163" y="165100"/>
            <a:ext cx="2001837" cy="644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6650" y="165100"/>
            <a:ext cx="5853113" cy="644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457F-0131-474C-8F90-6F713C253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957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165100"/>
            <a:ext cx="8007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9350" y="1524000"/>
            <a:ext cx="3921125" cy="508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22875" y="1524000"/>
            <a:ext cx="3921125" cy="246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22875" y="4141788"/>
            <a:ext cx="3921125" cy="2465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708C-5BCC-49C1-B7A4-CF6FAB521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8543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165100"/>
            <a:ext cx="8007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9350" y="1524000"/>
            <a:ext cx="3921125" cy="508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524000"/>
            <a:ext cx="3921125" cy="508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8FB78-4AC9-4F48-87B2-F4A3394CD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9839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1524000"/>
            <a:ext cx="7994650" cy="38904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B447-EC97-4F61-B088-85DD4C529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67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3BE1-5C1C-478A-86F6-0A0B08E98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959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9350" y="1524000"/>
            <a:ext cx="3921125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524000"/>
            <a:ext cx="3921125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8449-3808-470E-9BFD-F70047127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3651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124B2-B11C-4E14-B9E5-69718AF07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0666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62BA-A3DC-4D34-A3C1-EB5A17830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284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7089-BDCE-46B0-9D17-9A253D625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0047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15DD-6432-4CEE-B5C9-77903F6D2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8880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F609-5CD2-4EA8-B279-52DFCFEEF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9088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1"/>
          <p:cNvGrpSpPr>
            <a:grpSpLocks/>
          </p:cNvGrpSpPr>
          <p:nvPr userDrawn="1"/>
        </p:nvGrpSpPr>
        <p:grpSpPr bwMode="auto">
          <a:xfrm>
            <a:off x="0" y="0"/>
            <a:ext cx="9144000" cy="5707063"/>
            <a:chOff x="0" y="0"/>
            <a:chExt cx="5760" cy="3595"/>
          </a:xfrm>
        </p:grpSpPr>
        <p:sp>
          <p:nvSpPr>
            <p:cNvPr id="2" name="Rectangle 82"/>
            <p:cNvSpPr>
              <a:spLocks noChangeArrowheads="1"/>
            </p:cNvSpPr>
            <p:nvPr userDrawn="1"/>
          </p:nvSpPr>
          <p:spPr bwMode="auto">
            <a:xfrm>
              <a:off x="482" y="0"/>
              <a:ext cx="5278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9933"/>
                </a:buClr>
                <a:buFontTx/>
                <a:buChar char="•"/>
                <a:defRPr/>
              </a:pPr>
              <a:endParaRPr lang="en-US" altLang="en-US" smtClean="0"/>
            </a:p>
          </p:txBody>
        </p:sp>
        <p:sp>
          <p:nvSpPr>
            <p:cNvPr id="1031" name="Rectangle 76"/>
            <p:cNvSpPr>
              <a:spLocks noChangeArrowheads="1"/>
            </p:cNvSpPr>
            <p:nvPr userDrawn="1"/>
          </p:nvSpPr>
          <p:spPr bwMode="auto">
            <a:xfrm>
              <a:off x="0" y="0"/>
              <a:ext cx="482" cy="3504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9933"/>
                </a:buClr>
                <a:buFontTx/>
                <a:buChar char="•"/>
                <a:defRPr/>
              </a:pPr>
              <a:endParaRPr lang="en-US" altLang="en-US" smtClean="0"/>
            </a:p>
          </p:txBody>
        </p:sp>
        <p:sp>
          <p:nvSpPr>
            <p:cNvPr id="1032" name="Rectangle 87"/>
            <p:cNvSpPr>
              <a:spLocks noChangeArrowheads="1"/>
            </p:cNvSpPr>
            <p:nvPr userDrawn="1"/>
          </p:nvSpPr>
          <p:spPr bwMode="auto">
            <a:xfrm>
              <a:off x="456" y="0"/>
              <a:ext cx="98" cy="34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9933"/>
                </a:buClr>
                <a:buFontTx/>
                <a:buChar char="•"/>
                <a:defRPr/>
              </a:pPr>
              <a:endParaRPr lang="en-US" altLang="en-US" smtClean="0"/>
            </a:p>
          </p:txBody>
        </p:sp>
        <p:sp>
          <p:nvSpPr>
            <p:cNvPr id="1034" name="Rectangle 89"/>
            <p:cNvSpPr>
              <a:spLocks noChangeArrowheads="1"/>
            </p:cNvSpPr>
            <p:nvPr userDrawn="1"/>
          </p:nvSpPr>
          <p:spPr bwMode="auto">
            <a:xfrm>
              <a:off x="624" y="872"/>
              <a:ext cx="5136" cy="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9933"/>
                </a:buClr>
                <a:buFontTx/>
                <a:buChar char="•"/>
                <a:defRPr/>
              </a:pPr>
              <a:endParaRPr lang="en-US" altLang="en-US" smtClean="0"/>
            </a:p>
          </p:txBody>
        </p:sp>
        <p:sp>
          <p:nvSpPr>
            <p:cNvPr id="1035" name="Text Box 73"/>
            <p:cNvSpPr txBox="1">
              <a:spLocks noChangeArrowheads="1"/>
            </p:cNvSpPr>
            <p:nvPr userDrawn="1"/>
          </p:nvSpPr>
          <p:spPr bwMode="auto">
            <a:xfrm rot="-5400000">
              <a:off x="-1519" y="1722"/>
              <a:ext cx="347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Char char="•"/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Clr>
                  <a:srgbClr val="FF9933"/>
                </a:buClr>
                <a:defRPr/>
              </a:pPr>
              <a:r>
                <a:rPr lang="en-US" sz="2200" dirty="0" smtClean="0">
                  <a:latin typeface="Tahoma" pitchFamily="34" charset="0"/>
                </a:rPr>
                <a:t>Office of Traffic, Safety and Technology</a:t>
              </a: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36650" y="165100"/>
            <a:ext cx="8007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9350" y="1524000"/>
            <a:ext cx="799465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7675" y="6613525"/>
            <a:ext cx="1076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C471C0E-E8F4-4115-B1A5-5E5B69E59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597525"/>
            <a:ext cx="11890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" grpId="0" autoUpdateAnimBg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kumimoji="1" sz="32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–"/>
        <a:defRPr kumimoji="1"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kumimoji="1"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–"/>
        <a:defRPr kumimoji="1"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kumimoji="1" sz="2000">
          <a:solidFill>
            <a:srgbClr val="0033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kumimoji="1" sz="2000">
          <a:solidFill>
            <a:srgbClr val="0033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kumimoji="1" sz="2000">
          <a:solidFill>
            <a:srgbClr val="0033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kumimoji="1" sz="2000">
          <a:solidFill>
            <a:srgbClr val="0033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kumimoji="1"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emf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3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9.png"/><Relationship Id="rId5" Type="http://schemas.openxmlformats.org/officeDocument/2006/relationships/image" Target="../media/image65.jpeg"/><Relationship Id="rId10" Type="http://schemas.openxmlformats.org/officeDocument/2006/relationships/image" Target="../media/image68.png"/><Relationship Id="rId4" Type="http://schemas.openxmlformats.org/officeDocument/2006/relationships/image" Target="../media/image64.jpeg"/><Relationship Id="rId9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gidc01\Users$\jalbeck\Documents\Camtasia%20Studio\Overhead%20Sign%20Fab%20and%20Install\Overhead%20Sign%20Fab%20and%20Install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altLang="en-US" smtClean="0"/>
              <a:t>Guide Sign Design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81188" y="4095750"/>
            <a:ext cx="6400800" cy="2400300"/>
          </a:xfrm>
        </p:spPr>
        <p:txBody>
          <a:bodyPr/>
          <a:lstStyle/>
          <a:p>
            <a:endParaRPr lang="en-US" altLang="en-US" sz="2800" smtClean="0"/>
          </a:p>
          <a:p>
            <a:r>
              <a:rPr lang="en-US" altLang="en-US" sz="2800" smtClean="0"/>
              <a:t>June 17-18, 2015</a:t>
            </a:r>
          </a:p>
          <a:p>
            <a:r>
              <a:rPr lang="en-US" altLang="en-US" sz="2800" smtClean="0"/>
              <a:t>Arden Hills, MN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4197350"/>
            <a:ext cx="291623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E54E64-6D96-405B-84EA-F5EA056A226E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grpSp>
        <p:nvGrpSpPr>
          <p:cNvPr id="18436" name="Group 28"/>
          <p:cNvGrpSpPr>
            <a:grpSpLocks/>
          </p:cNvGrpSpPr>
          <p:nvPr/>
        </p:nvGrpSpPr>
        <p:grpSpPr bwMode="auto">
          <a:xfrm>
            <a:off x="1820863" y="2112963"/>
            <a:ext cx="6945312" cy="4014787"/>
            <a:chOff x="288" y="480"/>
            <a:chExt cx="5088" cy="3408"/>
          </a:xfrm>
        </p:grpSpPr>
        <p:sp>
          <p:nvSpPr>
            <p:cNvPr id="18438" name="Rectangle 29"/>
            <p:cNvSpPr>
              <a:spLocks noChangeArrowheads="1"/>
            </p:cNvSpPr>
            <p:nvPr/>
          </p:nvSpPr>
          <p:spPr bwMode="auto">
            <a:xfrm>
              <a:off x="288" y="480"/>
              <a:ext cx="5088" cy="3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>
                  <a:srgbClr val="FF9933"/>
                </a:buClr>
                <a:buFontTx/>
                <a:buChar char="•"/>
              </a:pPr>
              <a:endParaRPr lang="en-US" altLang="en-US" sz="2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39" name="Text Box 30"/>
            <p:cNvSpPr txBox="1">
              <a:spLocks noChangeArrowheads="1"/>
            </p:cNvSpPr>
            <p:nvPr/>
          </p:nvSpPr>
          <p:spPr bwMode="auto">
            <a:xfrm>
              <a:off x="600" y="888"/>
              <a:ext cx="1584" cy="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Yellow</a:t>
              </a:r>
            </a:p>
          </p:txBody>
        </p:sp>
        <p:sp>
          <p:nvSpPr>
            <p:cNvPr id="18440" name="Text Box 31"/>
            <p:cNvSpPr txBox="1">
              <a:spLocks noChangeArrowheads="1"/>
            </p:cNvSpPr>
            <p:nvPr/>
          </p:nvSpPr>
          <p:spPr bwMode="auto">
            <a:xfrm>
              <a:off x="2136" y="888"/>
              <a:ext cx="1584" cy="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Red</a:t>
              </a:r>
            </a:p>
          </p:txBody>
        </p:sp>
        <p:sp>
          <p:nvSpPr>
            <p:cNvPr id="18441" name="Text Box 32"/>
            <p:cNvSpPr txBox="1">
              <a:spLocks noChangeArrowheads="1"/>
            </p:cNvSpPr>
            <p:nvPr/>
          </p:nvSpPr>
          <p:spPr bwMode="auto">
            <a:xfrm>
              <a:off x="3552" y="888"/>
              <a:ext cx="1584" cy="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0033CC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Blue</a:t>
              </a:r>
            </a:p>
          </p:txBody>
        </p:sp>
        <p:sp>
          <p:nvSpPr>
            <p:cNvPr id="18442" name="Text Box 33"/>
            <p:cNvSpPr txBox="1">
              <a:spLocks noChangeArrowheads="1"/>
            </p:cNvSpPr>
            <p:nvPr/>
          </p:nvSpPr>
          <p:spPr bwMode="auto">
            <a:xfrm>
              <a:off x="600" y="2063"/>
              <a:ext cx="1584" cy="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FF66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Orange</a:t>
              </a:r>
            </a:p>
          </p:txBody>
        </p:sp>
        <p:sp>
          <p:nvSpPr>
            <p:cNvPr id="18443" name="Text Box 34"/>
            <p:cNvSpPr txBox="1">
              <a:spLocks noChangeArrowheads="1"/>
            </p:cNvSpPr>
            <p:nvPr/>
          </p:nvSpPr>
          <p:spPr bwMode="auto">
            <a:xfrm>
              <a:off x="2136" y="2063"/>
              <a:ext cx="1584" cy="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008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Green</a:t>
              </a:r>
            </a:p>
          </p:txBody>
        </p:sp>
        <p:sp>
          <p:nvSpPr>
            <p:cNvPr id="18444" name="Text Box 35"/>
            <p:cNvSpPr txBox="1">
              <a:spLocks noChangeArrowheads="1"/>
            </p:cNvSpPr>
            <p:nvPr/>
          </p:nvSpPr>
          <p:spPr bwMode="auto">
            <a:xfrm>
              <a:off x="3552" y="2063"/>
              <a:ext cx="1584" cy="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chemeClr val="bg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Grey</a:t>
              </a:r>
            </a:p>
          </p:txBody>
        </p:sp>
        <p:sp>
          <p:nvSpPr>
            <p:cNvPr id="18445" name="Text Box 36"/>
            <p:cNvSpPr txBox="1">
              <a:spLocks noChangeArrowheads="1"/>
            </p:cNvSpPr>
            <p:nvPr/>
          </p:nvSpPr>
          <p:spPr bwMode="auto">
            <a:xfrm>
              <a:off x="3552" y="3096"/>
              <a:ext cx="1584" cy="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9966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Brown</a:t>
              </a:r>
            </a:p>
          </p:txBody>
        </p:sp>
        <p:sp>
          <p:nvSpPr>
            <p:cNvPr id="18446" name="Text Box 37"/>
            <p:cNvSpPr txBox="1">
              <a:spLocks noChangeArrowheads="1"/>
            </p:cNvSpPr>
            <p:nvPr/>
          </p:nvSpPr>
          <p:spPr bwMode="auto">
            <a:xfrm>
              <a:off x="2136" y="3096"/>
              <a:ext cx="1584" cy="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chemeClr val="tx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Black</a:t>
              </a:r>
            </a:p>
          </p:txBody>
        </p:sp>
        <p:sp>
          <p:nvSpPr>
            <p:cNvPr id="18447" name="Text Box 38"/>
            <p:cNvSpPr txBox="1">
              <a:spLocks noChangeArrowheads="1"/>
            </p:cNvSpPr>
            <p:nvPr/>
          </p:nvSpPr>
          <p:spPr bwMode="auto">
            <a:xfrm>
              <a:off x="600" y="3096"/>
              <a:ext cx="1584" cy="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FF66CC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Pink</a:t>
              </a:r>
            </a:p>
          </p:txBody>
        </p:sp>
      </p:grpSp>
      <p:sp>
        <p:nvSpPr>
          <p:cNvPr id="18437" name="Text Box 39"/>
          <p:cNvSpPr txBox="1">
            <a:spLocks noChangeArrowheads="1"/>
          </p:cNvSpPr>
          <p:nvPr/>
        </p:nvSpPr>
        <p:spPr bwMode="auto">
          <a:xfrm>
            <a:off x="1771650" y="1576388"/>
            <a:ext cx="6981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9933"/>
              </a:buClr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Say the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COLOR</a:t>
            </a: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 of the text as fast as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7E5E6F-1F39-47FF-B489-DC9044DE0B15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1704975" y="2089150"/>
            <a:ext cx="6965950" cy="4278313"/>
            <a:chOff x="336" y="480"/>
            <a:chExt cx="4992" cy="3408"/>
          </a:xfrm>
        </p:grpSpPr>
        <p:sp>
          <p:nvSpPr>
            <p:cNvPr id="20486" name="Rectangle 17"/>
            <p:cNvSpPr>
              <a:spLocks noChangeArrowheads="1"/>
            </p:cNvSpPr>
            <p:nvPr/>
          </p:nvSpPr>
          <p:spPr bwMode="auto">
            <a:xfrm>
              <a:off x="336" y="480"/>
              <a:ext cx="4992" cy="34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Clr>
                  <a:srgbClr val="FF9933"/>
                </a:buClr>
                <a:buFontTx/>
                <a:buChar char="•"/>
              </a:pPr>
              <a:endParaRPr lang="en-US" altLang="en-US" sz="2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87" name="Text Box 18"/>
            <p:cNvSpPr txBox="1">
              <a:spLocks noChangeArrowheads="1"/>
            </p:cNvSpPr>
            <p:nvPr/>
          </p:nvSpPr>
          <p:spPr bwMode="auto">
            <a:xfrm>
              <a:off x="600" y="887"/>
              <a:ext cx="1584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Green</a:t>
              </a:r>
            </a:p>
          </p:txBody>
        </p:sp>
        <p:sp>
          <p:nvSpPr>
            <p:cNvPr id="20488" name="Text Box 19"/>
            <p:cNvSpPr txBox="1">
              <a:spLocks noChangeArrowheads="1"/>
            </p:cNvSpPr>
            <p:nvPr/>
          </p:nvSpPr>
          <p:spPr bwMode="auto">
            <a:xfrm>
              <a:off x="2136" y="887"/>
              <a:ext cx="1585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Grey</a:t>
              </a:r>
            </a:p>
          </p:txBody>
        </p:sp>
        <p:sp>
          <p:nvSpPr>
            <p:cNvPr id="20489" name="Text Box 20"/>
            <p:cNvSpPr txBox="1">
              <a:spLocks noChangeArrowheads="1"/>
            </p:cNvSpPr>
            <p:nvPr/>
          </p:nvSpPr>
          <p:spPr bwMode="auto">
            <a:xfrm>
              <a:off x="3551" y="887"/>
              <a:ext cx="1585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0033CC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Orange</a:t>
              </a:r>
            </a:p>
          </p:txBody>
        </p:sp>
        <p:sp>
          <p:nvSpPr>
            <p:cNvPr id="20490" name="Text Box 21"/>
            <p:cNvSpPr txBox="1">
              <a:spLocks noChangeArrowheads="1"/>
            </p:cNvSpPr>
            <p:nvPr/>
          </p:nvSpPr>
          <p:spPr bwMode="auto">
            <a:xfrm>
              <a:off x="600" y="2064"/>
              <a:ext cx="1584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FF66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Black</a:t>
              </a:r>
            </a:p>
          </p:txBody>
        </p:sp>
        <p:sp>
          <p:nvSpPr>
            <p:cNvPr id="20491" name="Text Box 22"/>
            <p:cNvSpPr txBox="1">
              <a:spLocks noChangeArrowheads="1"/>
            </p:cNvSpPr>
            <p:nvPr/>
          </p:nvSpPr>
          <p:spPr bwMode="auto">
            <a:xfrm>
              <a:off x="2136" y="2064"/>
              <a:ext cx="1585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008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Brown</a:t>
              </a:r>
            </a:p>
          </p:txBody>
        </p:sp>
        <p:sp>
          <p:nvSpPr>
            <p:cNvPr id="20492" name="Text Box 23"/>
            <p:cNvSpPr txBox="1">
              <a:spLocks noChangeArrowheads="1"/>
            </p:cNvSpPr>
            <p:nvPr/>
          </p:nvSpPr>
          <p:spPr bwMode="auto">
            <a:xfrm>
              <a:off x="3551" y="2064"/>
              <a:ext cx="1585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chemeClr val="bg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Pink</a:t>
              </a:r>
            </a:p>
          </p:txBody>
        </p:sp>
        <p:sp>
          <p:nvSpPr>
            <p:cNvPr id="20493" name="Text Box 24"/>
            <p:cNvSpPr txBox="1">
              <a:spLocks noChangeArrowheads="1"/>
            </p:cNvSpPr>
            <p:nvPr/>
          </p:nvSpPr>
          <p:spPr bwMode="auto">
            <a:xfrm>
              <a:off x="3551" y="3096"/>
              <a:ext cx="1585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9966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Black</a:t>
              </a:r>
            </a:p>
          </p:txBody>
        </p:sp>
        <p:sp>
          <p:nvSpPr>
            <p:cNvPr id="20494" name="Text Box 25"/>
            <p:cNvSpPr txBox="1">
              <a:spLocks noChangeArrowheads="1"/>
            </p:cNvSpPr>
            <p:nvPr/>
          </p:nvSpPr>
          <p:spPr bwMode="auto">
            <a:xfrm>
              <a:off x="2136" y="3096"/>
              <a:ext cx="1585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chemeClr val="tx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Green</a:t>
              </a:r>
            </a:p>
          </p:txBody>
        </p:sp>
        <p:sp>
          <p:nvSpPr>
            <p:cNvPr id="20495" name="Text Box 26"/>
            <p:cNvSpPr txBox="1">
              <a:spLocks noChangeArrowheads="1"/>
            </p:cNvSpPr>
            <p:nvPr/>
          </p:nvSpPr>
          <p:spPr bwMode="auto">
            <a:xfrm>
              <a:off x="600" y="3096"/>
              <a:ext cx="1584" cy="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66"/>
                </a:buClr>
                <a:buFont typeface="Wingdings" panose="05000000000000000000" pitchFamily="2" charset="2"/>
                <a:buChar char="Ø"/>
                <a:defRPr kumimoji="1" sz="3200" b="1">
                  <a:solidFill>
                    <a:srgbClr val="0033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800">
                  <a:solidFill>
                    <a:srgbClr val="003366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400">
                  <a:solidFill>
                    <a:srgbClr val="003366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66"/>
                </a:buClr>
                <a:buChar char="–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66"/>
                </a:buClr>
                <a:buChar char="•"/>
                <a:defRPr kumimoji="1" sz="2000">
                  <a:solidFill>
                    <a:srgbClr val="003366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en-US">
                  <a:solidFill>
                    <a:srgbClr val="FF66CC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Grey</a:t>
              </a:r>
            </a:p>
          </p:txBody>
        </p:sp>
      </p:grpSp>
      <p:sp>
        <p:nvSpPr>
          <p:cNvPr id="20485" name="Text Box 27"/>
          <p:cNvSpPr txBox="1">
            <a:spLocks noChangeArrowheads="1"/>
          </p:cNvSpPr>
          <p:nvPr/>
        </p:nvSpPr>
        <p:spPr bwMode="auto">
          <a:xfrm>
            <a:off x="1722438" y="1520825"/>
            <a:ext cx="6981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9933"/>
              </a:buClr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Say the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COLOR</a:t>
            </a: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 of the text as fast as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726144-0933-45FB-9C7D-6C1BF387A934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  <a:noFill/>
        </p:spPr>
        <p:txBody>
          <a:bodyPr/>
          <a:lstStyle/>
          <a:p>
            <a:r>
              <a:rPr lang="en-US" altLang="en-US" sz="3600" smtClean="0"/>
              <a:t>Human Factors Exercise</a:t>
            </a:r>
            <a:r>
              <a:rPr lang="en-US" altLang="en-US" b="0" smtClean="0"/>
              <a:t> </a:t>
            </a:r>
          </a:p>
          <a:p>
            <a:pPr lvl="1"/>
            <a:r>
              <a:rPr lang="en-US" altLang="en-US" smtClean="0"/>
              <a:t>We are visual readers</a:t>
            </a:r>
          </a:p>
          <a:p>
            <a:pPr lvl="1"/>
            <a:r>
              <a:rPr lang="en-US" altLang="en-US" smtClean="0"/>
              <a:t>As designers, we sometimes unknowingly ‘trick’ the road user</a:t>
            </a:r>
          </a:p>
          <a:p>
            <a:pPr lvl="1"/>
            <a:r>
              <a:rPr lang="en-US" altLang="en-US" smtClean="0"/>
              <a:t>Major implications to the science of signing</a:t>
            </a:r>
          </a:p>
          <a:p>
            <a:pPr lvl="1"/>
            <a:r>
              <a:rPr lang="en-US" altLang="en-US" smtClean="0"/>
              <a:t>What can we do?</a:t>
            </a:r>
          </a:p>
          <a:p>
            <a:pPr lvl="2"/>
            <a:r>
              <a:rPr lang="en-US" altLang="en-US" smtClean="0"/>
              <a:t>Consistency with readability is key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FC5BE2-E616-4E3A-9588-E3AF1E727C8D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pPr algn="ctr"/>
            <a:r>
              <a:rPr lang="en-US" altLang="en-US" sz="3600" smtClean="0"/>
              <a:t>Basic Information/Background</a:t>
            </a:r>
            <a:br>
              <a:rPr lang="en-US" altLang="en-US" sz="3600" smtClean="0"/>
            </a:br>
            <a:r>
              <a:rPr lang="en-US" altLang="en-US" sz="1200" smtClean="0"/>
              <a:t>Page 2-4</a:t>
            </a:r>
            <a:endParaRPr lang="en-US" altLang="en-US" sz="3600" smtClean="0"/>
          </a:p>
        </p:txBody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>
          <a:xfrm>
            <a:off x="1381125" y="1524000"/>
            <a:ext cx="7762875" cy="5083175"/>
          </a:xfrm>
          <a:noFill/>
        </p:spPr>
        <p:txBody>
          <a:bodyPr/>
          <a:lstStyle/>
          <a:p>
            <a:r>
              <a:rPr lang="en-US" altLang="en-US" b="0" smtClean="0"/>
              <a:t>MnDOT Specific Guidance for Traffic Signs</a:t>
            </a:r>
          </a:p>
          <a:p>
            <a:pPr lvl="1"/>
            <a:r>
              <a:rPr lang="en-US" altLang="en-US" smtClean="0"/>
              <a:t>Basic Considerations for Installation of Traffic Signs</a:t>
            </a:r>
          </a:p>
          <a:p>
            <a:pPr lvl="2" algn="just">
              <a:spcAft>
                <a:spcPts val="600"/>
              </a:spcAft>
            </a:pPr>
            <a:r>
              <a:rPr lang="en-US" altLang="en-US" b="1" smtClean="0"/>
              <a:t>Design: </a:t>
            </a:r>
            <a:r>
              <a:rPr lang="en-US" altLang="en-US" sz="2000" smtClean="0"/>
              <a:t>size, color, shape</a:t>
            </a:r>
            <a:endParaRPr lang="en-US" altLang="en-US" smtClean="0"/>
          </a:p>
          <a:p>
            <a:pPr lvl="2" algn="just">
              <a:spcAft>
                <a:spcPts val="600"/>
              </a:spcAft>
            </a:pPr>
            <a:r>
              <a:rPr lang="en-US" altLang="en-US" b="1" smtClean="0"/>
              <a:t>Placement</a:t>
            </a:r>
            <a:r>
              <a:rPr lang="en-US" altLang="en-US" smtClean="0"/>
              <a:t>: </a:t>
            </a:r>
            <a:r>
              <a:rPr lang="en-US" altLang="en-US" sz="2000" smtClean="0"/>
              <a:t>physical location</a:t>
            </a:r>
            <a:endParaRPr lang="en-US" altLang="en-US" smtClean="0"/>
          </a:p>
          <a:p>
            <a:pPr lvl="2" algn="just">
              <a:spcAft>
                <a:spcPts val="600"/>
              </a:spcAft>
            </a:pPr>
            <a:r>
              <a:rPr lang="en-US" altLang="en-US" b="1" smtClean="0"/>
              <a:t>Operation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z="2000" smtClean="0"/>
              <a:t>application of the device, readability</a:t>
            </a:r>
            <a:endParaRPr lang="en-US" altLang="en-US" smtClean="0"/>
          </a:p>
          <a:p>
            <a:pPr lvl="2" algn="just">
              <a:spcAft>
                <a:spcPts val="600"/>
              </a:spcAft>
            </a:pPr>
            <a:r>
              <a:rPr lang="en-US" altLang="en-US" b="1" smtClean="0"/>
              <a:t>Maintenance</a:t>
            </a:r>
            <a:r>
              <a:rPr lang="en-US" altLang="en-US" smtClean="0"/>
              <a:t>: </a:t>
            </a:r>
            <a:r>
              <a:rPr lang="en-US" altLang="en-US" sz="2000" smtClean="0"/>
              <a:t>upkeep and removal</a:t>
            </a:r>
            <a:endParaRPr lang="en-US" altLang="en-US" smtClean="0"/>
          </a:p>
          <a:p>
            <a:pPr lvl="2" algn="just">
              <a:spcAft>
                <a:spcPts val="600"/>
              </a:spcAft>
            </a:pPr>
            <a:r>
              <a:rPr lang="en-US" altLang="en-US" b="1" smtClean="0"/>
              <a:t>Uniformity: </a:t>
            </a:r>
            <a:r>
              <a:rPr lang="en-US" altLang="en-US" sz="2000" smtClean="0"/>
              <a:t>same message for similar situations</a:t>
            </a:r>
            <a:endParaRPr lang="en-US" altLang="en-US" sz="20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CB90EF-2B8D-4C0D-9826-51FADFADF742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33795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488238" cy="5083175"/>
          </a:xfrm>
          <a:noFill/>
        </p:spPr>
        <p:txBody>
          <a:bodyPr/>
          <a:lstStyle/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smtClean="0"/>
              <a:t>Functional Classifications of Traffic Signs from the MN MUTCD:</a:t>
            </a:r>
          </a:p>
          <a:p>
            <a:pPr lvl="2"/>
            <a:r>
              <a:rPr lang="en-US" altLang="en-US" sz="2000" smtClean="0"/>
              <a:t>Regulatory signs</a:t>
            </a:r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r>
              <a:rPr lang="en-US" altLang="en-US" sz="2000" smtClean="0"/>
              <a:t>Warning signs </a:t>
            </a:r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r>
              <a:rPr lang="en-US" altLang="en-US" sz="2000" smtClean="0"/>
              <a:t>Guide signs</a:t>
            </a:r>
          </a:p>
          <a:p>
            <a:pPr lvl="3"/>
            <a:r>
              <a:rPr lang="en-US" altLang="en-US" sz="1800" smtClean="0"/>
              <a:t>Focus of this class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77"/>
          <a:stretch>
            <a:fillRect/>
          </a:stretch>
        </p:blipFill>
        <p:spPr>
          <a:xfrm>
            <a:off x="5495925" y="2401888"/>
            <a:ext cx="992188" cy="1057275"/>
          </a:xfrm>
          <a:noFill/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446338"/>
            <a:ext cx="1228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2401888"/>
            <a:ext cx="7905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4350" y="3860800"/>
            <a:ext cx="2635250" cy="1066800"/>
          </a:xfrm>
          <a:noFill/>
        </p:spPr>
      </p:pic>
      <p:pic>
        <p:nvPicPr>
          <p:cNvPr id="2663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049838"/>
            <a:ext cx="23320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A0BFCF-3B5B-4F5F-83FA-D7B75B3B5B22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103427" name="Rectangle 3"/>
          <p:cNvSpPr>
            <a:spLocks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  <a:noFill/>
        </p:spPr>
        <p:txBody>
          <a:bodyPr/>
          <a:lstStyle/>
          <a:p>
            <a:pPr lvl="1"/>
            <a:r>
              <a:rPr lang="en-US" altLang="en-US" smtClean="0"/>
              <a:t>Guide signs for expressways and freeways have two (2) sub-classifications: </a:t>
            </a:r>
          </a:p>
          <a:p>
            <a:pPr lvl="2"/>
            <a:r>
              <a:rPr lang="en-US" altLang="en-US" smtClean="0"/>
              <a:t>Primary guide signs </a:t>
            </a:r>
          </a:p>
          <a:p>
            <a:pPr lvl="3"/>
            <a:r>
              <a:rPr lang="en-US" altLang="en-US" smtClean="0"/>
              <a:t>Advance junction signs, exit directional signs, exit gore signs, destination signs, freeway exit numbers, distance signs</a:t>
            </a:r>
          </a:p>
          <a:p>
            <a:pPr lvl="2"/>
            <a:r>
              <a:rPr lang="en-US" altLang="en-US" smtClean="0"/>
              <a:t>Supplemental guide signs</a:t>
            </a:r>
          </a:p>
          <a:p>
            <a:pPr lvl="3"/>
            <a:r>
              <a:rPr lang="en-US" altLang="en-US" smtClean="0"/>
              <a:t>Provide further geographic orientation and secondary destinations at interchanges</a:t>
            </a:r>
          </a:p>
          <a:p>
            <a:pPr lvl="3"/>
            <a:r>
              <a:rPr lang="en-US" altLang="en-US" smtClean="0"/>
              <a:t>Destinations include cities, motorist services, or traffic generators.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FB262A-EA36-4526-B2FF-963569F3DF23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34819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869950" y="1524000"/>
            <a:ext cx="4197350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Department Classification by Sign Design Type</a:t>
            </a:r>
          </a:p>
          <a:p>
            <a:pPr lvl="2"/>
            <a:r>
              <a:rPr lang="en-US" altLang="en-US" sz="2000" smtClean="0"/>
              <a:t>Type A signs are large breakaway guide, directional, or informational signs normally installed on mainline freeways, expressways, and occasionally on conventional roads </a:t>
            </a:r>
          </a:p>
          <a:p>
            <a:pPr lvl="2"/>
            <a:endParaRPr lang="en-US" altLang="en-US" sz="2000" smtClean="0"/>
          </a:p>
        </p:txBody>
      </p:sp>
      <p:pic>
        <p:nvPicPr>
          <p:cNvPr id="8" name="Picture 7" descr="S:\OTSO\Signing\TEM Updates\Images\New Sign Pics\Manual_Additions\A_E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988" y="1949450"/>
            <a:ext cx="3441700" cy="396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89B3E5-A63E-4351-B08F-AE3DFCFA5F65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65539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4376738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Department Classification by Sign Design Type</a:t>
            </a:r>
          </a:p>
          <a:p>
            <a:pPr lvl="2"/>
            <a:r>
              <a:rPr lang="en-US" altLang="en-US" sz="2000" smtClean="0"/>
              <a:t>Type C signs are primarily regulatory, warning, route marker assemblies, and auxiliaries, as found in the Standard Signs Manual</a:t>
            </a:r>
          </a:p>
          <a:p>
            <a:pPr lvl="2"/>
            <a:r>
              <a:rPr lang="en-US" altLang="en-US" sz="2000" smtClean="0"/>
              <a:t>They are the most common sign type and typically installed on driven U posts or square tube posts</a:t>
            </a:r>
          </a:p>
          <a:p>
            <a:pPr lvl="2"/>
            <a:endParaRPr lang="en-US" altLang="en-US" sz="2000" smtClean="0"/>
          </a:p>
        </p:txBody>
      </p:sp>
      <p:pic>
        <p:nvPicPr>
          <p:cNvPr id="7" name="Picture 6" descr="S:\OTSO\Signing\TEM Updates\Images\New Sign Pics\Manual_Additions\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2079625"/>
            <a:ext cx="3360738" cy="359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257425"/>
            <a:ext cx="889000" cy="1782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339975"/>
            <a:ext cx="522288" cy="146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49BE0F-4696-4CAF-857F-D8DBF260B70E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66563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64463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Department Classification by Sign Design Type</a:t>
            </a:r>
          </a:p>
          <a:p>
            <a:pPr lvl="2"/>
            <a:r>
              <a:rPr lang="en-US" altLang="en-US" sz="2000" smtClean="0"/>
              <a:t>Type D signs are the smaller guide, destination, or informational signs.</a:t>
            </a:r>
          </a:p>
          <a:p>
            <a:pPr lvl="2"/>
            <a:endParaRPr lang="en-US" altLang="en-US" sz="2000" smtClean="0"/>
          </a:p>
        </p:txBody>
      </p:sp>
      <p:pic>
        <p:nvPicPr>
          <p:cNvPr id="8" name="Picture 7" descr="S:\OTSO\Signing\TEM Updates\Images\New Sign Pics\Manual_Additions\D-Bridge-Moun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3" y="2733675"/>
            <a:ext cx="3094037" cy="2084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:\OTSO\Signing\TEM Updates\Images\New Sign Pics\Manual_Additions\D-Mast-Ar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788" y="2781300"/>
            <a:ext cx="2754312" cy="222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:\OTSO\Signing\TEM Updates\Images\New Sign Pics\Manual_Additions\D-Ground-Moun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4925" y="4395788"/>
            <a:ext cx="2274888" cy="2287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3AD0F7-0C48-4535-B65A-9AC1B960300D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68611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686675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Department Classification by Sign Design Type</a:t>
            </a:r>
          </a:p>
          <a:p>
            <a:pPr lvl="2"/>
            <a:r>
              <a:rPr lang="en-US" altLang="en-US" b="1" smtClean="0"/>
              <a:t>Type OH – mounted overhead</a:t>
            </a:r>
          </a:p>
          <a:p>
            <a:pPr lvl="3"/>
            <a:r>
              <a:rPr lang="en-US" altLang="en-US" smtClean="0"/>
              <a:t>sign support (no walkway or sign lighting)</a:t>
            </a:r>
          </a:p>
          <a:p>
            <a:pPr lvl="2"/>
            <a:endParaRPr lang="en-US" altLang="en-US" sz="2000" smtClean="0"/>
          </a:p>
        </p:txBody>
      </p:sp>
      <p:pic>
        <p:nvPicPr>
          <p:cNvPr id="7" name="Picture 6" descr="S:\OTSO\Signing\TEM Updates\Images\New Sign Pics\Manual_Additions\OH-Design-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3130550"/>
            <a:ext cx="3092450" cy="255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:\OTSO\Signing\TEM Updates\Images\New Sign Pics\Manual_Additions\OH-Design-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3130550"/>
            <a:ext cx="3448050" cy="255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F82C69-9558-46D2-96A4-E3B37E8B3070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43050" y="1417638"/>
            <a:ext cx="760095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>
          <a:xfrm>
            <a:off x="1366838" y="165100"/>
            <a:ext cx="7777162" cy="1143000"/>
          </a:xfrm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en-US" b="0" smtClean="0"/>
              <a:t>Signs</a:t>
            </a:r>
          </a:p>
          <a:p>
            <a:pPr lvl="1">
              <a:spcAft>
                <a:spcPts val="600"/>
              </a:spcAft>
            </a:pPr>
            <a:r>
              <a:rPr lang="en-US" altLang="en-US" smtClean="0"/>
              <a:t>Several basic provisions for regulating, warning, and guiding traffic</a:t>
            </a:r>
          </a:p>
          <a:p>
            <a:pPr lvl="2" algn="just">
              <a:spcAft>
                <a:spcPts val="600"/>
              </a:spcAft>
            </a:pPr>
            <a:r>
              <a:rPr lang="en-US" altLang="en-US" smtClean="0"/>
              <a:t>Fulfill a need</a:t>
            </a:r>
          </a:p>
          <a:p>
            <a:pPr lvl="2" algn="just">
              <a:spcAft>
                <a:spcPts val="600"/>
              </a:spcAft>
            </a:pPr>
            <a:r>
              <a:rPr lang="en-US" altLang="en-US" smtClean="0"/>
              <a:t>Command attention</a:t>
            </a:r>
          </a:p>
          <a:p>
            <a:pPr lvl="2" algn="just">
              <a:spcAft>
                <a:spcPts val="600"/>
              </a:spcAft>
            </a:pPr>
            <a:r>
              <a:rPr lang="en-US" altLang="en-US" smtClean="0"/>
              <a:t>Convey a clear, simple meaning</a:t>
            </a:r>
          </a:p>
          <a:p>
            <a:pPr lvl="2" algn="just">
              <a:spcAft>
                <a:spcPts val="600"/>
              </a:spcAft>
            </a:pPr>
            <a:r>
              <a:rPr lang="en-US" altLang="en-US" smtClean="0"/>
              <a:t>Command respect of road users</a:t>
            </a:r>
          </a:p>
          <a:p>
            <a:pPr lvl="2" algn="just">
              <a:spcAft>
                <a:spcPts val="600"/>
              </a:spcAft>
            </a:pPr>
            <a:r>
              <a:rPr lang="en-US" altLang="en-US" smtClean="0"/>
              <a:t>Give adequate time for proper response</a:t>
            </a:r>
            <a:endParaRPr lang="en-US" altLang="en-US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9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1221A0-2D04-4FB0-94A4-9CBC5C34029C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69635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381875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Department Classification by Sign Design Type</a:t>
            </a:r>
          </a:p>
          <a:p>
            <a:pPr lvl="2"/>
            <a:r>
              <a:rPr lang="en-US" altLang="en-US" b="1" smtClean="0"/>
              <a:t>OH</a:t>
            </a:r>
          </a:p>
          <a:p>
            <a:pPr lvl="3"/>
            <a:r>
              <a:rPr lang="en-US" altLang="en-US" smtClean="0"/>
              <a:t>truss (may or may not include walkway and sign lighting) and </a:t>
            </a:r>
          </a:p>
        </p:txBody>
      </p:sp>
      <p:pic>
        <p:nvPicPr>
          <p:cNvPr id="7" name="Picture 6" descr="S:\OTSO\Signing\TEM Updates\Images\New Sign Pics\Manual_Additions\OH-Design-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3273425"/>
            <a:ext cx="5340350" cy="3376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BAA345-9BEA-4BD9-AA00-550CBA7D2A07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70659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016750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Department Classification by Sign Design Type</a:t>
            </a:r>
          </a:p>
          <a:p>
            <a:pPr lvl="2"/>
            <a:r>
              <a:rPr lang="en-US" altLang="en-US" b="1" smtClean="0"/>
              <a:t>OH</a:t>
            </a:r>
            <a:endParaRPr lang="en-US" altLang="en-US" sz="2000" smtClean="0"/>
          </a:p>
        </p:txBody>
      </p:sp>
      <p:pic>
        <p:nvPicPr>
          <p:cNvPr id="7" name="Picture 6" descr="S:\OTSO\Signing\TEM Updates\Images\New Sign Pics\Manual_Additions\OH-Bridge-Moun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2830513"/>
            <a:ext cx="3568700" cy="2674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:\OTSO\Signing\TEM Updates\Images\New Sign Pics\Manual_Additions\OH-Sign-Suppor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6650" y="2830513"/>
            <a:ext cx="3876675" cy="2674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D75E3C-E5E9-4662-97A3-746412A58082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pic>
        <p:nvPicPr>
          <p:cNvPr id="43011" name="Picture 7" descr="EA1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44738"/>
            <a:ext cx="465613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36867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473950" cy="5083175"/>
          </a:xfrm>
          <a:noFill/>
        </p:spPr>
        <p:txBody>
          <a:bodyPr/>
          <a:lstStyle/>
          <a:p>
            <a:pPr lvl="2"/>
            <a:r>
              <a:rPr lang="en-US" altLang="en-US" sz="2000" smtClean="0"/>
              <a:t>Type EA signs are exit number panels attached with U-posts to Type A sign panels. 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4267200" y="2689225"/>
            <a:ext cx="2365375" cy="914400"/>
          </a:xfrm>
          <a:prstGeom prst="ellipse">
            <a:avLst/>
          </a:prstGeom>
          <a:noFill/>
          <a:ln w="28575">
            <a:solidFill>
              <a:srgbClr val="FD52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9933"/>
              </a:buClr>
              <a:buFontTx/>
              <a:buChar char="•"/>
            </a:pP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29B005-76E8-4A3D-8B6F-B0A4F339C428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pic>
        <p:nvPicPr>
          <p:cNvPr id="45059" name="Picture 7" descr="EO1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244725"/>
            <a:ext cx="5075237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71683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550150" cy="1093788"/>
          </a:xfrm>
          <a:noFill/>
        </p:spPr>
        <p:txBody>
          <a:bodyPr/>
          <a:lstStyle/>
          <a:p>
            <a:pPr lvl="2"/>
            <a:r>
              <a:rPr lang="en-US" altLang="en-US" sz="2000" smtClean="0"/>
              <a:t>Type EO signs are exit number panels attached with U-posts to Type OH sign panels.</a:t>
            </a:r>
          </a:p>
          <a:p>
            <a:endParaRPr lang="en-US" altLang="en-US" sz="2800" smtClean="0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643438" y="2914650"/>
            <a:ext cx="1871662" cy="754063"/>
          </a:xfrm>
          <a:prstGeom prst="ellipse">
            <a:avLst/>
          </a:prstGeom>
          <a:noFill/>
          <a:ln w="28575">
            <a:solidFill>
              <a:srgbClr val="FD52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9933"/>
              </a:buClr>
              <a:buFontTx/>
              <a:buChar char="•"/>
            </a:pP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449CE-6C60-42A8-BE42-20BAB0D29C6F}" type="slidenum">
              <a:rPr lang="en-US" altLang="en-US" sz="1200" smtClean="0">
                <a:latin typeface="Tahoma" panose="020B0604030504040204" pitchFamily="34" charset="0"/>
              </a:rPr>
              <a:pPr/>
              <a:t>24</a:t>
            </a:fld>
            <a:endParaRPr lang="en-US" altLang="en-US" sz="1200" smtClean="0"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" y="2420938"/>
            <a:ext cx="8372475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048375" y="2578100"/>
            <a:ext cx="819150" cy="441325"/>
          </a:xfrm>
          <a:prstGeom prst="ellipse">
            <a:avLst/>
          </a:prstGeom>
          <a:noFill/>
          <a:ln w="28575">
            <a:solidFill>
              <a:srgbClr val="FD52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9933"/>
              </a:buClr>
              <a:buFontTx/>
              <a:buChar char="•"/>
            </a:pP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09838" y="2576513"/>
            <a:ext cx="819150" cy="439737"/>
          </a:xfrm>
          <a:prstGeom prst="ellipse">
            <a:avLst/>
          </a:prstGeom>
          <a:noFill/>
          <a:ln w="28575">
            <a:solidFill>
              <a:srgbClr val="FD52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9933"/>
              </a:buClr>
              <a:buFontTx/>
              <a:buChar char="•"/>
            </a:pP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E297E0-1234-43EF-8CB2-5A0183EFC58E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  <a:noFill/>
        </p:spPr>
        <p:txBody>
          <a:bodyPr/>
          <a:lstStyle/>
          <a:p>
            <a:pPr lvl="1"/>
            <a:r>
              <a:rPr lang="en-US" altLang="en-US" smtClean="0"/>
              <a:t>Conventional Road (Single Lane) </a:t>
            </a:r>
          </a:p>
          <a:p>
            <a:pPr lvl="2"/>
            <a:r>
              <a:rPr lang="en-US" altLang="en-US" smtClean="0"/>
              <a:t>A two-lane, two-way roadway</a:t>
            </a:r>
          </a:p>
          <a:p>
            <a:pPr lvl="1"/>
            <a:r>
              <a:rPr lang="en-US" altLang="en-US" smtClean="0"/>
              <a:t>Conventional Road (Multilane) </a:t>
            </a:r>
          </a:p>
          <a:p>
            <a:pPr lvl="2"/>
            <a:r>
              <a:rPr lang="en-US" altLang="en-US" smtClean="0"/>
              <a:t>An undivided highway with more than one lane in each direction of travel and having a posted speed  equal to or less than 60 mph or a divided highway with more than one lane in each direction of travel and having a posted speed equal to or less than 55 mph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2234C9-A5F1-4657-B371-0252E3289876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  <a:noFill/>
        </p:spPr>
        <p:txBody>
          <a:bodyPr/>
          <a:lstStyle/>
          <a:p>
            <a:pPr lvl="1"/>
            <a:r>
              <a:rPr lang="en-US" altLang="en-US" smtClean="0"/>
              <a:t>Expressway </a:t>
            </a:r>
          </a:p>
          <a:p>
            <a:pPr lvl="2"/>
            <a:r>
              <a:rPr lang="en-US" altLang="en-US" smtClean="0"/>
              <a:t>A high speed, divided, multi-lane highway which is generally an arterial road with a posted speed of 55 mph and greater</a:t>
            </a:r>
          </a:p>
          <a:p>
            <a:pPr lvl="2"/>
            <a:r>
              <a:rPr lang="en-US" altLang="en-US" smtClean="0"/>
              <a:t>Most intersections are at grade, although grade separated interchanges may exist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54D1AE-0B3A-4AA7-8960-27BB21EF7A54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52228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810500" cy="3344863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Conventional Roads Guide Sign Types</a:t>
            </a:r>
          </a:p>
          <a:p>
            <a:pPr lvl="2"/>
            <a:r>
              <a:rPr lang="en-US" altLang="en-US" sz="2000" b="1" smtClean="0"/>
              <a:t>Destination</a:t>
            </a:r>
            <a:r>
              <a:rPr lang="en-US" altLang="en-US" sz="2000" smtClean="0"/>
              <a:t> signs typically have a </a:t>
            </a:r>
            <a:r>
              <a:rPr lang="en-US" altLang="en-US" sz="2000" i="1" smtClean="0"/>
              <a:t>destination(s</a:t>
            </a:r>
            <a:r>
              <a:rPr lang="en-US" altLang="en-US" sz="2000" smtClean="0"/>
              <a:t>) with an accompanying arrow(s) indicating direction. No more than three city names should be on a sign.  A few exceptions have been made where multiple routes intersect. </a:t>
            </a:r>
          </a:p>
        </p:txBody>
      </p:sp>
      <p:pic>
        <p:nvPicPr>
          <p:cNvPr id="60421" name="Picture 1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725" y="3886200"/>
            <a:ext cx="2830513" cy="1857375"/>
          </a:xfrm>
          <a:noFill/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886200"/>
            <a:ext cx="2976562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3E8A6D-9FE7-4D79-B980-6886F5A19AA6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38915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321550" cy="193992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Conventional Roads Guide Sign Types</a:t>
            </a:r>
            <a:endParaRPr lang="en-US" altLang="en-US" sz="2400" b="1" smtClean="0"/>
          </a:p>
          <a:p>
            <a:pPr lvl="2"/>
            <a:r>
              <a:rPr lang="en-US" altLang="en-US" sz="2000" b="1" smtClean="0"/>
              <a:t>Distance</a:t>
            </a:r>
            <a:r>
              <a:rPr lang="en-US" altLang="en-US" sz="2000" smtClean="0"/>
              <a:t> signs typically have a </a:t>
            </a:r>
            <a:r>
              <a:rPr lang="en-US" altLang="en-US" sz="2000" i="1" smtClean="0"/>
              <a:t>destination(s)</a:t>
            </a:r>
            <a:r>
              <a:rPr lang="en-US" altLang="en-US" sz="2000" smtClean="0"/>
              <a:t> with </a:t>
            </a:r>
            <a:r>
              <a:rPr lang="en-US" altLang="en-US" sz="2000" i="1" smtClean="0"/>
              <a:t>mileage(s)</a:t>
            </a:r>
            <a:r>
              <a:rPr lang="en-US" altLang="en-US" sz="2000" smtClean="0"/>
              <a:t> indicating the distance from the sign location.  No more than three city names should be on a sign.  A few exceptions have been made where multiple routes intersect at junctions.</a:t>
            </a:r>
          </a:p>
        </p:txBody>
      </p:sp>
      <p:pic>
        <p:nvPicPr>
          <p:cNvPr id="624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5238750"/>
            <a:ext cx="29225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695700"/>
            <a:ext cx="42624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DAA338-AF3B-4B42-8DBB-2B7011E3799A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6323" name="Rectangle 11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39939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291388" cy="2281238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Conventional Roads Guide Sign Types</a:t>
            </a:r>
            <a:endParaRPr lang="en-US" altLang="en-US" sz="2400" b="1" smtClean="0"/>
          </a:p>
          <a:p>
            <a:pPr lvl="2"/>
            <a:r>
              <a:rPr lang="en-US" altLang="en-US" sz="2000" b="1" smtClean="0"/>
              <a:t>Junction</a:t>
            </a:r>
            <a:r>
              <a:rPr lang="en-US" altLang="en-US" sz="2000" smtClean="0"/>
              <a:t> signs indicate the intersection of two or more routes.</a:t>
            </a:r>
          </a:p>
        </p:txBody>
      </p:sp>
      <p:pic>
        <p:nvPicPr>
          <p:cNvPr id="645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295650"/>
            <a:ext cx="28638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3024188"/>
            <a:ext cx="20081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681538"/>
            <a:ext cx="2008187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B8438E-E17E-4859-B6CE-00F9A952F68D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Basic Information/Background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b="0" smtClean="0"/>
              <a:t>Fulfilling a need?</a:t>
            </a:r>
          </a:p>
        </p:txBody>
      </p:sp>
      <p:pic>
        <p:nvPicPr>
          <p:cNvPr id="1026" name="Picture 2" descr="http://roberts.com.ph/blog/wp-content/uploads/2013/09/Absolutely-Not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2095500"/>
            <a:ext cx="5705475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8DCFE4-5485-4B6E-9013-E3EB8C8F0514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86019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808913" cy="2281238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Conventional Roads Guide Sign Types</a:t>
            </a:r>
            <a:endParaRPr lang="en-US" altLang="en-US" sz="2400" b="1" smtClean="0"/>
          </a:p>
          <a:p>
            <a:pPr lvl="2"/>
            <a:r>
              <a:rPr lang="en-US" altLang="en-US" sz="2000" b="1" smtClean="0"/>
              <a:t>Directional</a:t>
            </a:r>
            <a:r>
              <a:rPr lang="en-US" altLang="en-US" sz="2000" smtClean="0"/>
              <a:t> signs typically have a route marker(s), possibly city or street names, and an arrow(s) indicating turning direction.</a:t>
            </a:r>
          </a:p>
        </p:txBody>
      </p:sp>
      <p:pic>
        <p:nvPicPr>
          <p:cNvPr id="6656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81375"/>
            <a:ext cx="25368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381375"/>
            <a:ext cx="27400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4EEC19-9525-47A7-B220-9F81BD779B45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89091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16838" cy="4627563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Conventional Roads Guide Sign Types</a:t>
            </a:r>
            <a:endParaRPr lang="en-US" altLang="en-US" sz="2400" b="1" smtClean="0"/>
          </a:p>
          <a:p>
            <a:pPr lvl="2"/>
            <a:r>
              <a:rPr lang="en-US" altLang="en-US" sz="2000" b="1" smtClean="0"/>
              <a:t>Supplemental</a:t>
            </a:r>
            <a:r>
              <a:rPr lang="en-US" altLang="en-US" sz="2000" smtClean="0"/>
              <a:t> signs show secondary destinations such as airports or tourist attractions.  Under MnDOT policy supplemental signs may be provided for the following:</a:t>
            </a:r>
          </a:p>
          <a:p>
            <a:pPr lvl="3"/>
            <a:r>
              <a:rPr lang="en-US" altLang="en-US" sz="1800" smtClean="0"/>
              <a:t>National Parks</a:t>
            </a:r>
          </a:p>
          <a:p>
            <a:pPr lvl="3"/>
            <a:r>
              <a:rPr lang="en-US" altLang="en-US" sz="1800" smtClean="0"/>
              <a:t>National monuments</a:t>
            </a:r>
          </a:p>
          <a:p>
            <a:pPr lvl="3"/>
            <a:r>
              <a:rPr lang="en-US" altLang="en-US" sz="1800" smtClean="0"/>
              <a:t>State parks, with certain amenities</a:t>
            </a:r>
          </a:p>
          <a:p>
            <a:pPr lvl="3"/>
            <a:r>
              <a:rPr lang="en-US" altLang="en-US" sz="1800" smtClean="0"/>
              <a:t>Airports</a:t>
            </a:r>
          </a:p>
          <a:p>
            <a:pPr lvl="3"/>
            <a:r>
              <a:rPr lang="en-US" altLang="en-US" sz="1800" smtClean="0"/>
              <a:t>Educational institutions</a:t>
            </a:r>
          </a:p>
          <a:p>
            <a:pPr lvl="3"/>
            <a:r>
              <a:rPr lang="en-US" altLang="en-US" sz="1800" smtClean="0"/>
              <a:t>Traffic generator signing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244D7E-3121-4941-83F9-5128D06AB8C1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90115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810500" cy="2408238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Conventional Roads Guide Sign Types</a:t>
            </a:r>
            <a:endParaRPr lang="en-US" altLang="en-US" sz="2400" b="1" smtClean="0"/>
          </a:p>
          <a:p>
            <a:pPr lvl="2"/>
            <a:r>
              <a:rPr lang="en-US" altLang="en-US" sz="2000" b="1" smtClean="0"/>
              <a:t>Supplemental</a:t>
            </a:r>
            <a:r>
              <a:rPr lang="en-US" altLang="en-US" sz="2000" smtClean="0"/>
              <a:t> signs show secondary destinations such as airports or tourist attractions.  Under MnDOT policy supplemental signs may be provided for the following:</a:t>
            </a:r>
          </a:p>
        </p:txBody>
      </p:sp>
      <p:pic>
        <p:nvPicPr>
          <p:cNvPr id="70661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3344863"/>
            <a:ext cx="2951162" cy="1663700"/>
          </a:xfrm>
          <a:noFill/>
        </p:spPr>
      </p:pic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344863"/>
            <a:ext cx="16240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3344863"/>
            <a:ext cx="21193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3344863"/>
            <a:ext cx="211931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B69C5B-695F-4375-8723-DD734E68E5E3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93187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64463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Conventional Roads Guide Sign Types</a:t>
            </a:r>
            <a:endParaRPr lang="en-US" altLang="en-US" sz="2400" b="1" smtClean="0"/>
          </a:p>
          <a:p>
            <a:pPr lvl="2"/>
            <a:r>
              <a:rPr lang="en-US" altLang="en-US" sz="2000" b="1" smtClean="0"/>
              <a:t>Street</a:t>
            </a:r>
            <a:r>
              <a:rPr lang="en-US" altLang="en-US" sz="2000" smtClean="0"/>
              <a:t> name signs are normally mounted only on mast arms.</a:t>
            </a:r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b="1" smtClean="0"/>
          </a:p>
          <a:p>
            <a:pPr lvl="2"/>
            <a:r>
              <a:rPr lang="en-US" altLang="en-US" sz="2000" b="1" smtClean="0"/>
              <a:t>Specific service</a:t>
            </a:r>
            <a:r>
              <a:rPr lang="en-US" altLang="en-US" sz="2000" smtClean="0"/>
              <a:t> signs</a:t>
            </a:r>
          </a:p>
        </p:txBody>
      </p:sp>
      <p:pic>
        <p:nvPicPr>
          <p:cNvPr id="6451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4735513"/>
            <a:ext cx="3413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767013"/>
            <a:ext cx="25495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2798763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303588"/>
            <a:ext cx="2840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0B4C96-F76E-4C8B-9B14-BE0A97362752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97283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627938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Supplemental and Motorist Services Signs</a:t>
            </a:r>
            <a:endParaRPr lang="en-US" altLang="en-US" sz="2400" b="1" smtClean="0"/>
          </a:p>
          <a:p>
            <a:pPr lvl="2" algn="just"/>
            <a:r>
              <a:rPr lang="en-US" altLang="en-US" sz="2000" b="1" smtClean="0"/>
              <a:t>Numbered </a:t>
            </a:r>
            <a:r>
              <a:rPr lang="en-US" altLang="en-US" sz="2000" smtClean="0"/>
              <a:t>Interchanges</a:t>
            </a:r>
            <a:r>
              <a:rPr lang="en-US" altLang="en-US" sz="2000" b="1" smtClean="0"/>
              <a:t> </a:t>
            </a:r>
          </a:p>
          <a:p>
            <a:pPr lvl="2" algn="just"/>
            <a:endParaRPr lang="en-US" altLang="en-US" sz="2000" b="1" smtClean="0"/>
          </a:p>
          <a:p>
            <a:pPr lvl="2" algn="just"/>
            <a:endParaRPr lang="en-US" altLang="en-US" sz="2000" b="1" smtClean="0"/>
          </a:p>
          <a:p>
            <a:pPr lvl="2" algn="just"/>
            <a:endParaRPr lang="en-US" altLang="en-US" sz="2000" b="1" smtClean="0"/>
          </a:p>
          <a:p>
            <a:pPr lvl="2" algn="just"/>
            <a:endParaRPr lang="en-US" altLang="en-US" sz="2000" b="1" smtClean="0"/>
          </a:p>
          <a:p>
            <a:pPr lvl="2" algn="just"/>
            <a:endParaRPr lang="en-US" altLang="en-US" sz="2000" b="1" smtClean="0"/>
          </a:p>
          <a:p>
            <a:pPr lvl="2" algn="just"/>
            <a:r>
              <a:rPr lang="en-US" altLang="en-US" sz="2000" b="1" smtClean="0"/>
              <a:t>Unnumbered </a:t>
            </a:r>
            <a:r>
              <a:rPr lang="en-US" altLang="en-US" sz="2000" smtClean="0"/>
              <a:t>Interchanges</a:t>
            </a:r>
            <a:r>
              <a:rPr lang="en-US" altLang="en-US" sz="2000" b="1" smtClean="0"/>
              <a:t> </a:t>
            </a:r>
          </a:p>
          <a:p>
            <a:pPr lvl="2" algn="just">
              <a:buFontTx/>
              <a:buNone/>
            </a:pPr>
            <a:endParaRPr lang="en-US" altLang="en-US" sz="2000" smtClean="0"/>
          </a:p>
        </p:txBody>
      </p:sp>
      <p:pic>
        <p:nvPicPr>
          <p:cNvPr id="66565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2406650"/>
            <a:ext cx="2262188" cy="1241425"/>
          </a:xfrm>
          <a:noFill/>
        </p:spPr>
      </p:pic>
      <p:pic>
        <p:nvPicPr>
          <p:cNvPr id="6656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772025"/>
            <a:ext cx="24812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406650"/>
            <a:ext cx="2324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93AA08-83C3-4E5A-A78A-694A1FCECC9A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47107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80338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Freeway Guide Sign Types</a:t>
            </a:r>
          </a:p>
          <a:p>
            <a:pPr lvl="2"/>
            <a:r>
              <a:rPr lang="en-US" altLang="en-US" sz="2000" b="1" smtClean="0"/>
              <a:t>Distance</a:t>
            </a:r>
            <a:r>
              <a:rPr lang="en-US" altLang="en-US" sz="2000" smtClean="0"/>
              <a:t> (Sign Type A or OH)</a:t>
            </a:r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r>
              <a:rPr lang="en-US" altLang="en-US" sz="2000" b="1" smtClean="0"/>
              <a:t>Advanced Guide</a:t>
            </a:r>
          </a:p>
        </p:txBody>
      </p:sp>
      <p:pic>
        <p:nvPicPr>
          <p:cNvPr id="6861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5014913"/>
            <a:ext cx="22780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21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388" y="4892675"/>
            <a:ext cx="2193925" cy="1638300"/>
          </a:xfrm>
          <a:noFill/>
        </p:spPr>
      </p:pic>
      <p:pic>
        <p:nvPicPr>
          <p:cNvPr id="686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719638"/>
            <a:ext cx="15224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428875"/>
            <a:ext cx="49228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8E8931-FDC9-4400-9434-4992E1AC8207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101379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80338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Freeway Guide Sign Types</a:t>
            </a:r>
          </a:p>
          <a:p>
            <a:pPr lvl="2"/>
            <a:r>
              <a:rPr lang="en-US" altLang="en-US" sz="2000" b="1" smtClean="0"/>
              <a:t>Exit Directional </a:t>
            </a:r>
            <a:r>
              <a:rPr lang="en-US" altLang="en-US" sz="2000" smtClean="0"/>
              <a:t>Guide</a:t>
            </a:r>
          </a:p>
          <a:p>
            <a:pPr lvl="2"/>
            <a:endParaRPr lang="en-US" altLang="en-US" sz="2000" b="1" smtClean="0"/>
          </a:p>
          <a:p>
            <a:pPr lvl="2"/>
            <a:endParaRPr lang="en-US" altLang="en-US" sz="2000" b="1" smtClean="0"/>
          </a:p>
          <a:p>
            <a:pPr lvl="2"/>
            <a:endParaRPr lang="en-US" altLang="en-US" sz="2000" b="1" smtClean="0"/>
          </a:p>
          <a:p>
            <a:pPr lvl="2"/>
            <a:endParaRPr lang="en-US" altLang="en-US" sz="2000" b="1" smtClean="0"/>
          </a:p>
          <a:p>
            <a:pPr lvl="2"/>
            <a:endParaRPr lang="en-US" altLang="en-US" sz="2000" b="1" smtClean="0"/>
          </a:p>
          <a:p>
            <a:pPr lvl="2"/>
            <a:r>
              <a:rPr lang="en-US" altLang="en-US" sz="2000" b="1" smtClean="0"/>
              <a:t>Exit Panel </a:t>
            </a:r>
            <a:r>
              <a:rPr lang="en-US" altLang="en-US" sz="2000" smtClean="0"/>
              <a:t>(Sign Type EA or EO)</a:t>
            </a:r>
          </a:p>
        </p:txBody>
      </p:sp>
      <p:pic>
        <p:nvPicPr>
          <p:cNvPr id="10" name="Picture 9" descr="EA1Pi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9188" y="2336800"/>
            <a:ext cx="1939925" cy="175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EO1Pic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7738" y="2363788"/>
            <a:ext cx="1987550" cy="170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1509713" y="4665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64" name="Object 2"/>
          <p:cNvGraphicFramePr>
            <a:graphicFrameLocks noChangeAspect="1"/>
          </p:cNvGraphicFramePr>
          <p:nvPr/>
        </p:nvGraphicFramePr>
        <p:xfrm>
          <a:off x="1322388" y="4665663"/>
          <a:ext cx="1200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Bitmap Image" r:id="rId6" imgW="10345594" imgH="3990476" progId="Paint.Picture">
                  <p:embed/>
                </p:oleObj>
              </mc:Choice>
              <mc:Fallback>
                <p:oleObj name="Bitmap Image" r:id="rId6" imgW="10345594" imgH="399047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4665663"/>
                        <a:ext cx="1200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65663"/>
            <a:ext cx="1449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665663"/>
            <a:ext cx="163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4070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5407025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6064250"/>
            <a:ext cx="226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5378450"/>
            <a:ext cx="233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2CB875-73BF-4966-A249-F5031B9F1FBC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102403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80338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MnDOT Freeway Guide Sign Types</a:t>
            </a:r>
          </a:p>
          <a:p>
            <a:pPr lvl="2"/>
            <a:r>
              <a:rPr lang="en-US" altLang="en-US" sz="2000" b="1" smtClean="0"/>
              <a:t>Supplemental </a:t>
            </a:r>
            <a:r>
              <a:rPr lang="en-US" altLang="en-US" sz="2000" smtClean="0"/>
              <a:t>Guide (Sign Type A or OH)</a:t>
            </a:r>
          </a:p>
          <a:p>
            <a:pPr lvl="2"/>
            <a:endParaRPr lang="en-US" altLang="en-US" sz="2000" b="1" smtClean="0"/>
          </a:p>
        </p:txBody>
      </p:sp>
      <p:pic>
        <p:nvPicPr>
          <p:cNvPr id="72709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988" y="2690813"/>
            <a:ext cx="3711575" cy="1244600"/>
          </a:xfrm>
          <a:noFill/>
        </p:spPr>
      </p:pic>
      <p:pic>
        <p:nvPicPr>
          <p:cNvPr id="72710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888" y="4348163"/>
            <a:ext cx="2949575" cy="1527175"/>
          </a:xfrm>
          <a:noFill/>
        </p:spPr>
      </p:pic>
      <p:pic>
        <p:nvPicPr>
          <p:cNvPr id="727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389438"/>
            <a:ext cx="2654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8D4890-0C0A-492A-860A-C008D27513A2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74756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64463" cy="5083175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REVIEW</a:t>
            </a:r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>
              <a:buFontTx/>
              <a:buNone/>
            </a:pPr>
            <a:endParaRPr lang="en-US" altLang="en-US" sz="20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81E8D9-0A99-441C-AA3E-5D40E94A21FD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76804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64463" cy="1328738"/>
          </a:xfrm>
          <a:noFill/>
        </p:spPr>
        <p:txBody>
          <a:bodyPr/>
          <a:lstStyle/>
          <a:p>
            <a:pPr lvl="1"/>
            <a:r>
              <a:rPr lang="en-US" altLang="en-US" sz="2400" smtClean="0"/>
              <a:t>REVIEW</a:t>
            </a:r>
          </a:p>
          <a:p>
            <a:pPr lvl="2"/>
            <a:r>
              <a:rPr lang="en-US" altLang="en-US" sz="2000" smtClean="0"/>
              <a:t>What is the MnDOT </a:t>
            </a:r>
            <a:r>
              <a:rPr lang="en-US" altLang="en-US" sz="2000" b="1" smtClean="0"/>
              <a:t>Design Type</a:t>
            </a:r>
            <a:r>
              <a:rPr lang="en-US" altLang="en-US" sz="2000" smtClean="0"/>
              <a:t> classification of this sign?</a:t>
            </a:r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/>
            <a:endParaRPr lang="en-US" altLang="en-US" sz="2000" smtClean="0"/>
          </a:p>
          <a:p>
            <a:pPr lvl="2">
              <a:buFontTx/>
              <a:buNone/>
            </a:pPr>
            <a:endParaRPr lang="en-US" altLang="en-US" sz="2000" b="1" smtClean="0"/>
          </a:p>
        </p:txBody>
      </p:sp>
      <p:pic>
        <p:nvPicPr>
          <p:cNvPr id="76805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2741613"/>
            <a:ext cx="3313113" cy="3822700"/>
          </a:xfrm>
          <a:noFill/>
        </p:spPr>
      </p:pic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5905500" y="3127375"/>
            <a:ext cx="29400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 lvl="2">
              <a:buFontTx/>
              <a:buNone/>
            </a:pPr>
            <a:r>
              <a:rPr lang="en-US" altLang="en-US" sz="2000" b="1"/>
              <a:t>A</a:t>
            </a:r>
          </a:p>
          <a:p>
            <a:pPr lvl="2">
              <a:buFontTx/>
              <a:buNone/>
            </a:pPr>
            <a:r>
              <a:rPr lang="en-US" altLang="en-US" sz="2000" b="1"/>
              <a:t>C</a:t>
            </a:r>
          </a:p>
          <a:p>
            <a:pPr lvl="2">
              <a:buFontTx/>
              <a:buNone/>
            </a:pPr>
            <a:r>
              <a:rPr lang="en-US" altLang="en-US" sz="2000" b="1"/>
              <a:t>D </a:t>
            </a:r>
          </a:p>
          <a:p>
            <a:pPr lvl="2">
              <a:buFontTx/>
              <a:buNone/>
            </a:pPr>
            <a:r>
              <a:rPr lang="en-US" altLang="en-US" sz="2000" b="1"/>
              <a:t>OH</a:t>
            </a:r>
          </a:p>
          <a:p>
            <a:pPr lvl="2">
              <a:buFontTx/>
              <a:buNone/>
            </a:pPr>
            <a:r>
              <a:rPr lang="en-US" altLang="en-US" sz="2000" b="1"/>
              <a:t>EA</a:t>
            </a:r>
          </a:p>
          <a:p>
            <a:pPr lvl="2">
              <a:buFontTx/>
              <a:buNone/>
            </a:pPr>
            <a:r>
              <a:rPr lang="en-US" altLang="en-US" sz="2000" b="1"/>
              <a:t>EO</a:t>
            </a: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6707188" y="3852863"/>
            <a:ext cx="585787" cy="4206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9933"/>
              </a:buClr>
              <a:buFontTx/>
              <a:buChar char="•"/>
            </a:pP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140A9E-4343-4FF6-9618-BC6B1E97E7DE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Basic Information/Background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AutoNum type="arabicPeriod" startAt="2"/>
            </a:pPr>
            <a:r>
              <a:rPr lang="en-US" altLang="en-US" sz="2800" b="0" smtClean="0"/>
              <a:t>Commanding Attention?</a:t>
            </a:r>
          </a:p>
        </p:txBody>
      </p:sp>
      <p:pic>
        <p:nvPicPr>
          <p:cNvPr id="10245" name="Picture 4" descr="double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984375"/>
            <a:ext cx="183832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Road%20Sign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r="27866"/>
          <a:stretch>
            <a:fillRect/>
          </a:stretch>
        </p:blipFill>
        <p:spPr bwMode="auto">
          <a:xfrm>
            <a:off x="3562350" y="2847975"/>
            <a:ext cx="19034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C:\01Projects\MnDOT\2014\2014_Signs_101\Do Not Hit P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25270"/>
          <a:stretch>
            <a:fillRect/>
          </a:stretch>
        </p:blipFill>
        <p:spPr bwMode="auto">
          <a:xfrm>
            <a:off x="5826125" y="2209800"/>
            <a:ext cx="31908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6BD2B0-8174-476A-93DC-ECAC8AB4F4FA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108547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1149350" y="1524000"/>
            <a:ext cx="7764463" cy="5083175"/>
          </a:xfrm>
          <a:noFill/>
        </p:spPr>
        <p:txBody>
          <a:bodyPr/>
          <a:lstStyle/>
          <a:p>
            <a:r>
              <a:rPr lang="en-US" altLang="en-US" sz="2800" smtClean="0"/>
              <a:t>REVIEW</a:t>
            </a:r>
          </a:p>
          <a:p>
            <a:pPr lvl="1"/>
            <a:r>
              <a:rPr lang="en-US" altLang="en-US" sz="2400" smtClean="0"/>
              <a:t>What </a:t>
            </a:r>
            <a:r>
              <a:rPr lang="en-US" altLang="en-US" sz="2400" b="1" smtClean="0"/>
              <a:t>Type</a:t>
            </a:r>
            <a:r>
              <a:rPr lang="en-US" altLang="en-US" sz="2400" smtClean="0"/>
              <a:t> of Guide Sign is this sign?</a:t>
            </a:r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>
              <a:buFontTx/>
              <a:buNone/>
            </a:pPr>
            <a:endParaRPr lang="en-US" altLang="en-US" sz="2400" b="1" smtClean="0"/>
          </a:p>
        </p:txBody>
      </p:sp>
      <p:pic>
        <p:nvPicPr>
          <p:cNvPr id="78853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8838" y="2603500"/>
            <a:ext cx="5400675" cy="2133600"/>
          </a:xfrm>
          <a:noFill/>
        </p:spPr>
      </p:pic>
      <p:sp>
        <p:nvSpPr>
          <p:cNvPr id="78854" name="Rectangle 10"/>
          <p:cNvSpPr>
            <a:spLocks noChangeArrowheads="1"/>
          </p:cNvSpPr>
          <p:nvPr/>
        </p:nvSpPr>
        <p:spPr bwMode="auto">
          <a:xfrm>
            <a:off x="2586038" y="4737100"/>
            <a:ext cx="56832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 lvl="2">
              <a:buFontTx/>
              <a:buNone/>
            </a:pPr>
            <a:r>
              <a:rPr lang="en-US" altLang="en-US" sz="2000" b="1"/>
              <a:t>Advance Guide</a:t>
            </a:r>
          </a:p>
          <a:p>
            <a:pPr lvl="2">
              <a:buFontTx/>
              <a:buNone/>
            </a:pPr>
            <a:r>
              <a:rPr lang="en-US" altLang="en-US" sz="2000" b="1"/>
              <a:t>Distance</a:t>
            </a:r>
          </a:p>
          <a:p>
            <a:pPr lvl="2">
              <a:buFontTx/>
              <a:buNone/>
            </a:pPr>
            <a:r>
              <a:rPr lang="en-US" altLang="en-US" sz="2000" b="1"/>
              <a:t>Exit Directional</a:t>
            </a:r>
          </a:p>
          <a:p>
            <a:pPr lvl="2">
              <a:buFontTx/>
              <a:buNone/>
            </a:pPr>
            <a:r>
              <a:rPr lang="en-US" altLang="en-US" sz="2000" b="1"/>
              <a:t>Supplemental Guide</a:t>
            </a:r>
          </a:p>
          <a:p>
            <a:pPr lvl="2">
              <a:buFontTx/>
              <a:buNone/>
            </a:pPr>
            <a:r>
              <a:rPr lang="en-US" altLang="en-US" sz="2000" b="1"/>
              <a:t>Exit Panel</a:t>
            </a: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auto">
          <a:xfrm>
            <a:off x="3486150" y="5089525"/>
            <a:ext cx="1343025" cy="4206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FF9933"/>
              </a:buClr>
              <a:buFontTx/>
              <a:buChar char="•"/>
            </a:pPr>
            <a:endParaRPr lang="en-US" altLang="en-US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  <p:bldP spid="1085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Overhead Sign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B3408-A8A8-4059-A028-C2C6417F42BF}" type="slidenum">
              <a:rPr lang="en-US" altLang="en-US" sz="1200" smtClean="0">
                <a:latin typeface="Tahoma" panose="020B0604030504040204" pitchFamily="34" charset="0"/>
              </a:rPr>
              <a:pPr/>
              <a:t>41</a:t>
            </a:fld>
            <a:endParaRPr lang="en-US" altLang="en-US" sz="1200" smtClean="0">
              <a:latin typeface="Tahoma" panose="020B0604030504040204" pitchFamily="34" charset="0"/>
            </a:endParaRPr>
          </a:p>
        </p:txBody>
      </p:sp>
      <p:pic>
        <p:nvPicPr>
          <p:cNvPr id="5" name="Overhead Sign Fab and Install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2925" y="1674812"/>
            <a:ext cx="8153400" cy="4572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99DC44-0E0E-4CE1-BE0D-C511F44B38FE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altLang="en-US" sz="2800" b="0" smtClean="0"/>
              <a:t>Conveying a clear, simple meaning?</a:t>
            </a:r>
          </a:p>
        </p:txBody>
      </p:sp>
      <p:pic>
        <p:nvPicPr>
          <p:cNvPr id="11268" name="Picture 4" descr="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b="52783"/>
          <a:stretch>
            <a:fillRect/>
          </a:stretch>
        </p:blipFill>
        <p:spPr bwMode="auto">
          <a:xfrm>
            <a:off x="3932238" y="2025650"/>
            <a:ext cx="2054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oknopar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092325"/>
            <a:ext cx="26860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stopsig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081213"/>
            <a:ext cx="23145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Road%20Sign%20(6)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20833" r="19063" b="10001"/>
          <a:stretch>
            <a:fillRect/>
          </a:stretch>
        </p:blipFill>
        <p:spPr bwMode="auto">
          <a:xfrm>
            <a:off x="3598863" y="4237038"/>
            <a:ext cx="271621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Basic Information/Background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C38214-6DFF-4F56-9D45-EB48AD50B69B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Basic Information/Background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AutoNum type="arabicPeriod" startAt="4"/>
            </a:pPr>
            <a:r>
              <a:rPr lang="en-US" altLang="en-US" sz="2800" b="0" smtClean="0"/>
              <a:t>Commanding Respect of Road Users?</a:t>
            </a:r>
          </a:p>
        </p:txBody>
      </p:sp>
      <p:pic>
        <p:nvPicPr>
          <p:cNvPr id="12293" name="Picture 5" descr="98063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973263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9806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4410075"/>
            <a:ext cx="283686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489450"/>
            <a:ext cx="24749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146550"/>
            <a:ext cx="18161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973263"/>
            <a:ext cx="25939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EFC897-9432-41BF-AE2D-22AAB35EE0C7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Basic Information/Background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AutoNum type="arabicPeriod" startAt="5"/>
            </a:pPr>
            <a:r>
              <a:rPr lang="en-US" altLang="en-US" sz="2800" b="0" smtClean="0"/>
              <a:t>Giving Adequate Time for Proper Response?</a:t>
            </a:r>
          </a:p>
        </p:txBody>
      </p:sp>
      <p:pic>
        <p:nvPicPr>
          <p:cNvPr id="13317" name="Picture 5" descr="some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990725"/>
            <a:ext cx="39338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Funny one way roa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62325"/>
            <a:ext cx="3981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BA25E9-8171-49E0-A828-3D3D4F005C23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>
          <a:xfrm>
            <a:off x="881063" y="1528763"/>
            <a:ext cx="6111875" cy="4824412"/>
          </a:xfrm>
          <a:noFill/>
        </p:spPr>
        <p:txBody>
          <a:bodyPr/>
          <a:lstStyle/>
          <a:p>
            <a:r>
              <a:rPr lang="en-US" altLang="en-US" b="0" smtClean="0"/>
              <a:t>Historical Perspectives</a:t>
            </a:r>
          </a:p>
          <a:p>
            <a:pPr lvl="1"/>
            <a:r>
              <a:rPr lang="en-US" altLang="en-US" sz="2400" smtClean="0"/>
              <a:t>Guide Signs</a:t>
            </a:r>
          </a:p>
          <a:p>
            <a:pPr lvl="2"/>
            <a:r>
              <a:rPr lang="en-US" altLang="en-US" sz="2000" smtClean="0"/>
              <a:t>MnDOT has over 90 years of experience in signing and is a national leader in signing</a:t>
            </a:r>
          </a:p>
          <a:p>
            <a:pPr lvl="2"/>
            <a:r>
              <a:rPr lang="en-US" altLang="en-US" sz="2000" smtClean="0"/>
              <a:t>Consistency in signing was key from beginning</a:t>
            </a:r>
          </a:p>
          <a:p>
            <a:pPr lvl="1"/>
            <a:r>
              <a:rPr lang="en-US" altLang="en-US" sz="2400" smtClean="0"/>
              <a:t>Lettering Style and Size</a:t>
            </a:r>
          </a:p>
          <a:p>
            <a:pPr lvl="2"/>
            <a:r>
              <a:rPr lang="en-US" altLang="en-US" sz="2000" smtClean="0"/>
              <a:t>Various styles have been developed over the years:</a:t>
            </a:r>
          </a:p>
          <a:p>
            <a:pPr lvl="3"/>
            <a:r>
              <a:rPr lang="en-US" altLang="en-US" sz="1800" smtClean="0"/>
              <a:t>A (no longer used), B, C, D, E, F, E modified, &amp; D modified</a:t>
            </a:r>
          </a:p>
          <a:p>
            <a:pPr lvl="3"/>
            <a:r>
              <a:rPr lang="en-US" altLang="en-US" sz="1800" smtClean="0"/>
              <a:t>Research will continue to improve signing</a:t>
            </a:r>
            <a:endParaRPr lang="en-US" altLang="en-US" sz="1800" b="1" smtClean="0"/>
          </a:p>
          <a:p>
            <a:pPr lvl="2"/>
            <a:r>
              <a:rPr lang="en-US" altLang="en-US" sz="2000" smtClean="0"/>
              <a:t>National (minimum) standards set by FHWA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42" y="1601751"/>
            <a:ext cx="2100796" cy="1505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8" name="Picture 8" descr="http://i699.photobucket.com/albums/vv358/Mdcastleman/00154_n_12ahqrezbq01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r="16324"/>
          <a:stretch/>
        </p:blipFill>
        <p:spPr bwMode="auto">
          <a:xfrm>
            <a:off x="7105879" y="3982725"/>
            <a:ext cx="1892174" cy="20449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Ø"/>
              <a:defRPr kumimoji="1" sz="3200" b="1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Char char="–"/>
              <a:defRPr kumimoji="1"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Char char="–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kumimoji="1"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C9CB2B-D77E-4536-BA38-C2F3FFDED845}" type="slidenum">
              <a:rPr lang="en-US" altLang="en-US" sz="12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ChangeArrowheads="1"/>
          </p:cNvSpPr>
          <p:nvPr>
            <p:ph type="title"/>
          </p:nvPr>
        </p:nvSpPr>
        <p:spPr>
          <a:xfrm>
            <a:off x="1393825" y="165100"/>
            <a:ext cx="7750175" cy="1143000"/>
          </a:xfrm>
          <a:noFill/>
        </p:spPr>
        <p:txBody>
          <a:bodyPr/>
          <a:lstStyle/>
          <a:p>
            <a:r>
              <a:rPr lang="en-US" altLang="en-US" sz="3600" smtClean="0"/>
              <a:t>Basic Information/Background</a:t>
            </a:r>
          </a:p>
        </p:txBody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xfrm>
            <a:off x="1149350" y="1524000"/>
            <a:ext cx="7994650" cy="3890963"/>
          </a:xfrm>
          <a:noFill/>
        </p:spPr>
        <p:txBody>
          <a:bodyPr/>
          <a:lstStyle/>
          <a:p>
            <a:r>
              <a:rPr lang="en-US" altLang="en-US" b="0" smtClean="0"/>
              <a:t>Sign Design Variables</a:t>
            </a:r>
          </a:p>
          <a:p>
            <a:pPr lvl="1"/>
            <a:r>
              <a:rPr lang="en-US" altLang="en-US" smtClean="0"/>
              <a:t>Guide signs compete for the drivers attention like all traffic control devices</a:t>
            </a:r>
          </a:p>
          <a:p>
            <a:pPr lvl="1"/>
            <a:r>
              <a:rPr lang="en-US" altLang="en-US" smtClean="0"/>
              <a:t>Need to get the message across in a clear, simple, and efficient manner</a:t>
            </a:r>
          </a:p>
          <a:p>
            <a:pPr lvl="2"/>
            <a:r>
              <a:rPr lang="en-US" altLang="en-US" smtClean="0"/>
              <a:t>Consistency with readability is key</a:t>
            </a:r>
          </a:p>
          <a:p>
            <a:pPr lvl="1"/>
            <a:r>
              <a:rPr lang="en-US" altLang="en-US" sz="3200" smtClean="0"/>
              <a:t>Human Factors Exercise</a:t>
            </a:r>
          </a:p>
          <a:p>
            <a:pPr lvl="2"/>
            <a:r>
              <a:rPr lang="en-US" altLang="en-US" smtClean="0"/>
              <a:t>Volunteer? (Rick)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oject Status (Standard)">
  <a:themeElements>
    <a:clrScheme name="Project Status (Standard).pot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Project Status (Standard)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33"/>
          </a:buClr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33"/>
          </a:buClr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Status (Standard).pot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Status (Standard).pot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Status (Standard).pot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Office\Templates\Presentations\Project Status (Standard).pot</Template>
  <TotalTime>3764</TotalTime>
  <Words>1253</Words>
  <Application>Microsoft Office PowerPoint</Application>
  <PresentationFormat>On-screen Show (4:3)</PresentationFormat>
  <Paragraphs>408</Paragraphs>
  <Slides>41</Slides>
  <Notes>34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Tahoma</vt:lpstr>
      <vt:lpstr>Wingdings</vt:lpstr>
      <vt:lpstr>Times New Roman</vt:lpstr>
      <vt:lpstr>Arial Black</vt:lpstr>
      <vt:lpstr>Project Status (Standard)</vt:lpstr>
      <vt:lpstr>Paintbrush Picture</vt:lpstr>
      <vt:lpstr>Guide Sign Design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 Page 2-4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Basic Information/Background</vt:lpstr>
      <vt:lpstr>Overhead Sign</vt:lpstr>
    </vt:vector>
  </TitlesOfParts>
  <Company>Albeck Gerken,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Guide Sign Design Class</dc:title>
  <dc:creator>Jeff Gerken</dc:creator>
  <cp:lastModifiedBy>John Albeck</cp:lastModifiedBy>
  <cp:revision>203</cp:revision>
  <cp:lastPrinted>2002-11-17T21:24:08Z</cp:lastPrinted>
  <dcterms:created xsi:type="dcterms:W3CDTF">2000-07-13T21:12:35Z</dcterms:created>
  <dcterms:modified xsi:type="dcterms:W3CDTF">2015-06-14T01:12:40Z</dcterms:modified>
</cp:coreProperties>
</file>