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2" r:id="rId2"/>
    <p:sldId id="265" r:id="rId3"/>
    <p:sldId id="277" r:id="rId4"/>
    <p:sldId id="267" r:id="rId5"/>
    <p:sldId id="268" r:id="rId6"/>
    <p:sldId id="278" r:id="rId7"/>
    <p:sldId id="283" r:id="rId8"/>
    <p:sldId id="279" r:id="rId9"/>
    <p:sldId id="282" r:id="rId10"/>
    <p:sldId id="280" r:id="rId11"/>
    <p:sldId id="269" r:id="rId12"/>
    <p:sldId id="284" r:id="rId13"/>
    <p:sldId id="286" r:id="rId14"/>
    <p:sldId id="288" r:id="rId15"/>
    <p:sldId id="289" r:id="rId16"/>
    <p:sldId id="290" r:id="rId17"/>
    <p:sldId id="291" r:id="rId18"/>
    <p:sldId id="273" r:id="rId19"/>
    <p:sldId id="272" r:id="rId20"/>
    <p:sldId id="274" r:id="rId21"/>
    <p:sldId id="264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1D438-BDE7-4601-8B18-8A7B90437CC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634122D-BE80-4F28-99A1-B52F1D75138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Literature Review</a:t>
          </a:r>
        </a:p>
        <a:p>
          <a:r>
            <a:rPr lang="en-US" sz="2400" dirty="0">
              <a:solidFill>
                <a:schemeClr val="tx2"/>
              </a:solidFill>
            </a:rPr>
            <a:t>Definitions</a:t>
          </a:r>
        </a:p>
      </dgm:t>
    </dgm:pt>
    <dgm:pt modelId="{F203222E-FF6D-4F79-A23F-CF0B928676F8}" type="parTrans" cxnId="{D29E4646-EAF6-4339-9A00-F53D7ADB64B1}">
      <dgm:prSet/>
      <dgm:spPr/>
      <dgm:t>
        <a:bodyPr/>
        <a:lstStyle/>
        <a:p>
          <a:endParaRPr lang="en-US"/>
        </a:p>
      </dgm:t>
    </dgm:pt>
    <dgm:pt modelId="{C79721AC-B2F7-4E56-AD6F-80369EC782A4}" type="sibTrans" cxnId="{D29E4646-EAF6-4339-9A00-F53D7ADB64B1}">
      <dgm:prSet/>
      <dgm:spPr/>
      <dgm:t>
        <a:bodyPr/>
        <a:lstStyle/>
        <a:p>
          <a:endParaRPr lang="en-US"/>
        </a:p>
      </dgm:t>
    </dgm:pt>
    <dgm:pt modelId="{C25D978B-E95E-454C-B07B-C8C8928EB751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400" dirty="0">
              <a:solidFill>
                <a:schemeClr val="tx2"/>
              </a:solidFill>
            </a:rPr>
            <a:t>Collect Data from NRRA      States</a:t>
          </a:r>
          <a:r>
            <a:rPr lang="en-US" sz="2500" dirty="0">
              <a:solidFill>
                <a:schemeClr val="tx2"/>
              </a:solidFill>
            </a:rPr>
            <a:t>	</a:t>
          </a:r>
        </a:p>
      </dgm:t>
    </dgm:pt>
    <dgm:pt modelId="{7D2C5C60-8D57-443D-B1C7-D4AA8929BB2E}" type="parTrans" cxnId="{209B983E-2D54-4E39-A284-F87251AA634F}">
      <dgm:prSet/>
      <dgm:spPr/>
      <dgm:t>
        <a:bodyPr/>
        <a:lstStyle/>
        <a:p>
          <a:endParaRPr lang="en-US"/>
        </a:p>
      </dgm:t>
    </dgm:pt>
    <dgm:pt modelId="{C24971A4-FFEB-4F96-9F88-D6B605DE638E}" type="sibTrans" cxnId="{209B983E-2D54-4E39-A284-F87251AA634F}">
      <dgm:prSet/>
      <dgm:spPr/>
      <dgm:t>
        <a:bodyPr/>
        <a:lstStyle/>
        <a:p>
          <a:endParaRPr lang="en-US"/>
        </a:p>
      </dgm:t>
    </dgm:pt>
    <dgm:pt modelId="{810D2657-6C51-49F7-A85F-86047227136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Analysis of Data</a:t>
          </a:r>
        </a:p>
      </dgm:t>
    </dgm:pt>
    <dgm:pt modelId="{383D3021-1497-41BD-94BA-F28B2313CBE2}" type="parTrans" cxnId="{0BBD21D1-AC63-4B0A-865F-6B2469B22C09}">
      <dgm:prSet/>
      <dgm:spPr/>
      <dgm:t>
        <a:bodyPr/>
        <a:lstStyle/>
        <a:p>
          <a:endParaRPr lang="en-US"/>
        </a:p>
      </dgm:t>
    </dgm:pt>
    <dgm:pt modelId="{F4436A7B-4830-4C5A-8CF7-0163277FF698}" type="sibTrans" cxnId="{0BBD21D1-AC63-4B0A-865F-6B2469B22C09}">
      <dgm:prSet/>
      <dgm:spPr/>
      <dgm:t>
        <a:bodyPr/>
        <a:lstStyle/>
        <a:p>
          <a:endParaRPr lang="en-US"/>
        </a:p>
      </dgm:t>
    </dgm:pt>
    <dgm:pt modelId="{E0F1BA69-9068-45A1-8615-184201E15E5E}">
      <dgm:prSet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Draft Final Report</a:t>
          </a:r>
        </a:p>
      </dgm:t>
    </dgm:pt>
    <dgm:pt modelId="{D55476F0-D849-4A49-8E1F-542058A4E0E5}" type="parTrans" cxnId="{67884855-1F11-4B18-A57A-0E1D74E0A428}">
      <dgm:prSet/>
      <dgm:spPr/>
      <dgm:t>
        <a:bodyPr/>
        <a:lstStyle/>
        <a:p>
          <a:endParaRPr lang="en-US"/>
        </a:p>
      </dgm:t>
    </dgm:pt>
    <dgm:pt modelId="{676ED509-4E04-40F3-A30A-1D974982AE01}" type="sibTrans" cxnId="{67884855-1F11-4B18-A57A-0E1D74E0A428}">
      <dgm:prSet/>
      <dgm:spPr/>
      <dgm:t>
        <a:bodyPr/>
        <a:lstStyle/>
        <a:p>
          <a:endParaRPr lang="en-US"/>
        </a:p>
      </dgm:t>
    </dgm:pt>
    <dgm:pt modelId="{D5C43923-D88F-4E2A-8893-BAD4CFFE8DE0}">
      <dgm:prSet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Final Report</a:t>
          </a:r>
        </a:p>
      </dgm:t>
    </dgm:pt>
    <dgm:pt modelId="{7E79313F-6A31-45A9-ADAA-4CEC528998EA}" type="parTrans" cxnId="{B0B128BB-FE5F-43C5-8341-52E4DB53598A}">
      <dgm:prSet/>
      <dgm:spPr/>
      <dgm:t>
        <a:bodyPr/>
        <a:lstStyle/>
        <a:p>
          <a:endParaRPr lang="en-US"/>
        </a:p>
      </dgm:t>
    </dgm:pt>
    <dgm:pt modelId="{E2377634-2B5A-4608-82B5-FB48AB052267}" type="sibTrans" cxnId="{B0B128BB-FE5F-43C5-8341-52E4DB53598A}">
      <dgm:prSet/>
      <dgm:spPr/>
      <dgm:t>
        <a:bodyPr/>
        <a:lstStyle/>
        <a:p>
          <a:endParaRPr lang="en-US"/>
        </a:p>
      </dgm:t>
    </dgm:pt>
    <dgm:pt modelId="{ADC4186E-8016-450B-BC72-BB36929C9E5C}" type="pres">
      <dgm:prSet presAssocID="{C941D438-BDE7-4601-8B18-8A7B90437CC4}" presName="Name0" presStyleCnt="0">
        <dgm:presLayoutVars>
          <dgm:dir/>
          <dgm:resizeHandles val="exact"/>
        </dgm:presLayoutVars>
      </dgm:prSet>
      <dgm:spPr/>
    </dgm:pt>
    <dgm:pt modelId="{6AF8851A-6962-4492-9E5D-50120F553198}" type="pres">
      <dgm:prSet presAssocID="{5634122D-BE80-4F28-99A1-B52F1D75138B}" presName="node" presStyleLbl="node1" presStyleIdx="0" presStyleCnt="5" custScaleY="185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66BD4-1AF4-41BA-97CF-D1A9DD61B99D}" type="pres">
      <dgm:prSet presAssocID="{C79721AC-B2F7-4E56-AD6F-80369EC782A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5D9E7CE-ED6E-4713-A228-C771FE15268A}" type="pres">
      <dgm:prSet presAssocID="{C79721AC-B2F7-4E56-AD6F-80369EC782A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714B37C-67F1-481C-B7DA-A5897847AD76}" type="pres">
      <dgm:prSet presAssocID="{C25D978B-E95E-454C-B07B-C8C8928EB751}" presName="node" presStyleLbl="node1" presStyleIdx="1" presStyleCnt="5" custScaleY="181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72990-0D73-4218-B292-F420B2EE3D0C}" type="pres">
      <dgm:prSet presAssocID="{C24971A4-FFEB-4F96-9F88-D6B605DE638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A249C52-01A5-49BC-BF8B-34427CD78853}" type="pres">
      <dgm:prSet presAssocID="{C24971A4-FFEB-4F96-9F88-D6B605DE638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9DE294A-787A-4B78-913E-BB1F5E1D8C67}" type="pres">
      <dgm:prSet presAssocID="{810D2657-6C51-49F7-A85F-860472271363}" presName="node" presStyleLbl="node1" presStyleIdx="2" presStyleCnt="5" custScaleY="182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E9DBC-75A0-42A2-9330-A506524798D9}" type="pres">
      <dgm:prSet presAssocID="{F4436A7B-4830-4C5A-8CF7-0163277FF69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2B54C75-1081-4365-82EE-57A5850C9C69}" type="pres">
      <dgm:prSet presAssocID="{F4436A7B-4830-4C5A-8CF7-0163277FF69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0CBDC1A-4F08-4B3A-8A9D-B2E73A98BA1A}" type="pres">
      <dgm:prSet presAssocID="{E0F1BA69-9068-45A1-8615-184201E15E5E}" presName="node" presStyleLbl="node1" presStyleIdx="3" presStyleCnt="5" custScaleY="1812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172BC-367E-4CB3-8D2F-64C2BB85A2FE}" type="pres">
      <dgm:prSet presAssocID="{676ED509-4E04-40F3-A30A-1D974982AE0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3F1F3F7-D4CA-4EB9-A492-D0904CE72AFD}" type="pres">
      <dgm:prSet presAssocID="{676ED509-4E04-40F3-A30A-1D974982AE0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1558748-69BF-48CC-B7D1-DE8446F9837E}" type="pres">
      <dgm:prSet presAssocID="{D5C43923-D88F-4E2A-8893-BAD4CFFE8DE0}" presName="node" presStyleLbl="node1" presStyleIdx="4" presStyleCnt="5" custScaleY="181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9E4646-EAF6-4339-9A00-F53D7ADB64B1}" srcId="{C941D438-BDE7-4601-8B18-8A7B90437CC4}" destId="{5634122D-BE80-4F28-99A1-B52F1D75138B}" srcOrd="0" destOrd="0" parTransId="{F203222E-FF6D-4F79-A23F-CF0B928676F8}" sibTransId="{C79721AC-B2F7-4E56-AD6F-80369EC782A4}"/>
    <dgm:cxn modelId="{F79AEA97-9A48-4810-8164-C0AEDFD91DCB}" type="presOf" srcId="{E0F1BA69-9068-45A1-8615-184201E15E5E}" destId="{A0CBDC1A-4F08-4B3A-8A9D-B2E73A98BA1A}" srcOrd="0" destOrd="0" presId="urn:microsoft.com/office/officeart/2005/8/layout/process1"/>
    <dgm:cxn modelId="{A03C9A3B-9659-404A-B7C4-77413FC43C6A}" type="presOf" srcId="{676ED509-4E04-40F3-A30A-1D974982AE01}" destId="{53F1F3F7-D4CA-4EB9-A492-D0904CE72AFD}" srcOrd="1" destOrd="0" presId="urn:microsoft.com/office/officeart/2005/8/layout/process1"/>
    <dgm:cxn modelId="{D35A1D8C-052C-4AA0-B382-3A039CFA3180}" type="presOf" srcId="{C24971A4-FFEB-4F96-9F88-D6B605DE638E}" destId="{18872990-0D73-4218-B292-F420B2EE3D0C}" srcOrd="0" destOrd="0" presId="urn:microsoft.com/office/officeart/2005/8/layout/process1"/>
    <dgm:cxn modelId="{88EE7092-6671-4BA0-9813-C91125056C04}" type="presOf" srcId="{676ED509-4E04-40F3-A30A-1D974982AE01}" destId="{0FF172BC-367E-4CB3-8D2F-64C2BB85A2FE}" srcOrd="0" destOrd="0" presId="urn:microsoft.com/office/officeart/2005/8/layout/process1"/>
    <dgm:cxn modelId="{9CAFC600-61B0-4042-A173-BC1B42288982}" type="presOf" srcId="{C24971A4-FFEB-4F96-9F88-D6B605DE638E}" destId="{0A249C52-01A5-49BC-BF8B-34427CD78853}" srcOrd="1" destOrd="0" presId="urn:microsoft.com/office/officeart/2005/8/layout/process1"/>
    <dgm:cxn modelId="{9616C129-FA1C-4650-8305-7D1DA8AF8926}" type="presOf" srcId="{F4436A7B-4830-4C5A-8CF7-0163277FF698}" destId="{6A1E9DBC-75A0-42A2-9330-A506524798D9}" srcOrd="0" destOrd="0" presId="urn:microsoft.com/office/officeart/2005/8/layout/process1"/>
    <dgm:cxn modelId="{67884855-1F11-4B18-A57A-0E1D74E0A428}" srcId="{C941D438-BDE7-4601-8B18-8A7B90437CC4}" destId="{E0F1BA69-9068-45A1-8615-184201E15E5E}" srcOrd="3" destOrd="0" parTransId="{D55476F0-D849-4A49-8E1F-542058A4E0E5}" sibTransId="{676ED509-4E04-40F3-A30A-1D974982AE01}"/>
    <dgm:cxn modelId="{4E307F31-F22F-4A7C-8008-773FFA7828A6}" type="presOf" srcId="{C79721AC-B2F7-4E56-AD6F-80369EC782A4}" destId="{C5D9E7CE-ED6E-4713-A228-C771FE15268A}" srcOrd="1" destOrd="0" presId="urn:microsoft.com/office/officeart/2005/8/layout/process1"/>
    <dgm:cxn modelId="{B0B128BB-FE5F-43C5-8341-52E4DB53598A}" srcId="{C941D438-BDE7-4601-8B18-8A7B90437CC4}" destId="{D5C43923-D88F-4E2A-8893-BAD4CFFE8DE0}" srcOrd="4" destOrd="0" parTransId="{7E79313F-6A31-45A9-ADAA-4CEC528998EA}" sibTransId="{E2377634-2B5A-4608-82B5-FB48AB052267}"/>
    <dgm:cxn modelId="{1B7325E3-5001-4F00-8CB0-992140CA7C34}" type="presOf" srcId="{C25D978B-E95E-454C-B07B-C8C8928EB751}" destId="{1714B37C-67F1-481C-B7DA-A5897847AD76}" srcOrd="0" destOrd="0" presId="urn:microsoft.com/office/officeart/2005/8/layout/process1"/>
    <dgm:cxn modelId="{E7C95CD3-711C-48E7-B3F5-C903F9EC5B9C}" type="presOf" srcId="{810D2657-6C51-49F7-A85F-860472271363}" destId="{69DE294A-787A-4B78-913E-BB1F5E1D8C67}" srcOrd="0" destOrd="0" presId="urn:microsoft.com/office/officeart/2005/8/layout/process1"/>
    <dgm:cxn modelId="{C22E7EAE-57D1-4ECC-93AB-75917603A1BB}" type="presOf" srcId="{C79721AC-B2F7-4E56-AD6F-80369EC782A4}" destId="{4EC66BD4-1AF4-41BA-97CF-D1A9DD61B99D}" srcOrd="0" destOrd="0" presId="urn:microsoft.com/office/officeart/2005/8/layout/process1"/>
    <dgm:cxn modelId="{7D5332E4-082E-47E9-B4AA-378C14FCD7A4}" type="presOf" srcId="{F4436A7B-4830-4C5A-8CF7-0163277FF698}" destId="{02B54C75-1081-4365-82EE-57A5850C9C69}" srcOrd="1" destOrd="0" presId="urn:microsoft.com/office/officeart/2005/8/layout/process1"/>
    <dgm:cxn modelId="{5E6FC52C-2DA5-40EA-A2EE-F7E34DB16593}" type="presOf" srcId="{D5C43923-D88F-4E2A-8893-BAD4CFFE8DE0}" destId="{E1558748-69BF-48CC-B7D1-DE8446F9837E}" srcOrd="0" destOrd="0" presId="urn:microsoft.com/office/officeart/2005/8/layout/process1"/>
    <dgm:cxn modelId="{BA7203FE-8F5F-4F6E-8CF8-6EB443912B42}" type="presOf" srcId="{5634122D-BE80-4F28-99A1-B52F1D75138B}" destId="{6AF8851A-6962-4492-9E5D-50120F553198}" srcOrd="0" destOrd="0" presId="urn:microsoft.com/office/officeart/2005/8/layout/process1"/>
    <dgm:cxn modelId="{209B983E-2D54-4E39-A284-F87251AA634F}" srcId="{C941D438-BDE7-4601-8B18-8A7B90437CC4}" destId="{C25D978B-E95E-454C-B07B-C8C8928EB751}" srcOrd="1" destOrd="0" parTransId="{7D2C5C60-8D57-443D-B1C7-D4AA8929BB2E}" sibTransId="{C24971A4-FFEB-4F96-9F88-D6B605DE638E}"/>
    <dgm:cxn modelId="{0BBD21D1-AC63-4B0A-865F-6B2469B22C09}" srcId="{C941D438-BDE7-4601-8B18-8A7B90437CC4}" destId="{810D2657-6C51-49F7-A85F-860472271363}" srcOrd="2" destOrd="0" parTransId="{383D3021-1497-41BD-94BA-F28B2313CBE2}" sibTransId="{F4436A7B-4830-4C5A-8CF7-0163277FF698}"/>
    <dgm:cxn modelId="{A54E6A3A-5556-434C-B6C8-34968D896FC2}" type="presOf" srcId="{C941D438-BDE7-4601-8B18-8A7B90437CC4}" destId="{ADC4186E-8016-450B-BC72-BB36929C9E5C}" srcOrd="0" destOrd="0" presId="urn:microsoft.com/office/officeart/2005/8/layout/process1"/>
    <dgm:cxn modelId="{2EAE8FBC-7D40-4807-BC25-CAB2A9F23E97}" type="presParOf" srcId="{ADC4186E-8016-450B-BC72-BB36929C9E5C}" destId="{6AF8851A-6962-4492-9E5D-50120F553198}" srcOrd="0" destOrd="0" presId="urn:microsoft.com/office/officeart/2005/8/layout/process1"/>
    <dgm:cxn modelId="{37F9DD0C-2B65-4588-A236-9B34E3D32038}" type="presParOf" srcId="{ADC4186E-8016-450B-BC72-BB36929C9E5C}" destId="{4EC66BD4-1AF4-41BA-97CF-D1A9DD61B99D}" srcOrd="1" destOrd="0" presId="urn:microsoft.com/office/officeart/2005/8/layout/process1"/>
    <dgm:cxn modelId="{067ACF97-9798-4F04-9E14-8FCC53CC8FC3}" type="presParOf" srcId="{4EC66BD4-1AF4-41BA-97CF-D1A9DD61B99D}" destId="{C5D9E7CE-ED6E-4713-A228-C771FE15268A}" srcOrd="0" destOrd="0" presId="urn:microsoft.com/office/officeart/2005/8/layout/process1"/>
    <dgm:cxn modelId="{179B9B2A-FB19-4C47-B020-65E5D6D4DDF3}" type="presParOf" srcId="{ADC4186E-8016-450B-BC72-BB36929C9E5C}" destId="{1714B37C-67F1-481C-B7DA-A5897847AD76}" srcOrd="2" destOrd="0" presId="urn:microsoft.com/office/officeart/2005/8/layout/process1"/>
    <dgm:cxn modelId="{B508ADA9-C408-4706-8D4D-2983A7B6057B}" type="presParOf" srcId="{ADC4186E-8016-450B-BC72-BB36929C9E5C}" destId="{18872990-0D73-4218-B292-F420B2EE3D0C}" srcOrd="3" destOrd="0" presId="urn:microsoft.com/office/officeart/2005/8/layout/process1"/>
    <dgm:cxn modelId="{0075DA2E-4ED4-4DC4-A7F8-22C6392279B9}" type="presParOf" srcId="{18872990-0D73-4218-B292-F420B2EE3D0C}" destId="{0A249C52-01A5-49BC-BF8B-34427CD78853}" srcOrd="0" destOrd="0" presId="urn:microsoft.com/office/officeart/2005/8/layout/process1"/>
    <dgm:cxn modelId="{336AA5E0-6D1C-4CAC-9E22-4907A91F30A1}" type="presParOf" srcId="{ADC4186E-8016-450B-BC72-BB36929C9E5C}" destId="{69DE294A-787A-4B78-913E-BB1F5E1D8C67}" srcOrd="4" destOrd="0" presId="urn:microsoft.com/office/officeart/2005/8/layout/process1"/>
    <dgm:cxn modelId="{8F71133A-9633-4E2D-9457-A65A956A5C5B}" type="presParOf" srcId="{ADC4186E-8016-450B-BC72-BB36929C9E5C}" destId="{6A1E9DBC-75A0-42A2-9330-A506524798D9}" srcOrd="5" destOrd="0" presId="urn:microsoft.com/office/officeart/2005/8/layout/process1"/>
    <dgm:cxn modelId="{1D963772-1FB4-40A9-8E2A-68FCD19883DA}" type="presParOf" srcId="{6A1E9DBC-75A0-42A2-9330-A506524798D9}" destId="{02B54C75-1081-4365-82EE-57A5850C9C69}" srcOrd="0" destOrd="0" presId="urn:microsoft.com/office/officeart/2005/8/layout/process1"/>
    <dgm:cxn modelId="{9FBA62A1-F50C-4C12-A6D2-3837EBD5EFB8}" type="presParOf" srcId="{ADC4186E-8016-450B-BC72-BB36929C9E5C}" destId="{A0CBDC1A-4F08-4B3A-8A9D-B2E73A98BA1A}" srcOrd="6" destOrd="0" presId="urn:microsoft.com/office/officeart/2005/8/layout/process1"/>
    <dgm:cxn modelId="{E9617418-8CF7-49F3-814B-BE41BD1D8984}" type="presParOf" srcId="{ADC4186E-8016-450B-BC72-BB36929C9E5C}" destId="{0FF172BC-367E-4CB3-8D2F-64C2BB85A2FE}" srcOrd="7" destOrd="0" presId="urn:microsoft.com/office/officeart/2005/8/layout/process1"/>
    <dgm:cxn modelId="{45ACA02F-FEB0-4B0B-8D14-9BC814272CCC}" type="presParOf" srcId="{0FF172BC-367E-4CB3-8D2F-64C2BB85A2FE}" destId="{53F1F3F7-D4CA-4EB9-A492-D0904CE72AFD}" srcOrd="0" destOrd="0" presId="urn:microsoft.com/office/officeart/2005/8/layout/process1"/>
    <dgm:cxn modelId="{32CE8764-C1AC-4DD6-896A-DEF427342B4B}" type="presParOf" srcId="{ADC4186E-8016-450B-BC72-BB36929C9E5C}" destId="{E1558748-69BF-48CC-B7D1-DE8446F9837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1D438-BDE7-4601-8B18-8A7B90437CC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634122D-BE80-4F28-99A1-B52F1D75138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Literature Review</a:t>
          </a:r>
        </a:p>
      </dgm:t>
    </dgm:pt>
    <dgm:pt modelId="{F203222E-FF6D-4F79-A23F-CF0B928676F8}" type="parTrans" cxnId="{D29E4646-EAF6-4339-9A00-F53D7ADB64B1}">
      <dgm:prSet/>
      <dgm:spPr/>
      <dgm:t>
        <a:bodyPr/>
        <a:lstStyle/>
        <a:p>
          <a:endParaRPr lang="en-US"/>
        </a:p>
      </dgm:t>
    </dgm:pt>
    <dgm:pt modelId="{C79721AC-B2F7-4E56-AD6F-80369EC782A4}" type="sibTrans" cxnId="{D29E4646-EAF6-4339-9A00-F53D7ADB64B1}">
      <dgm:prSet/>
      <dgm:spPr/>
      <dgm:t>
        <a:bodyPr/>
        <a:lstStyle/>
        <a:p>
          <a:endParaRPr lang="en-US"/>
        </a:p>
      </dgm:t>
    </dgm:pt>
    <dgm:pt modelId="{C25D978B-E95E-454C-B07B-C8C8928EB751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400" dirty="0">
              <a:solidFill>
                <a:schemeClr val="tx2"/>
              </a:solidFill>
            </a:rPr>
            <a:t>Collect Data from NRRA      States</a:t>
          </a:r>
          <a:r>
            <a:rPr lang="en-US" sz="2500" dirty="0">
              <a:solidFill>
                <a:schemeClr val="tx2"/>
              </a:solidFill>
            </a:rPr>
            <a:t>	</a:t>
          </a:r>
        </a:p>
      </dgm:t>
    </dgm:pt>
    <dgm:pt modelId="{7D2C5C60-8D57-443D-B1C7-D4AA8929BB2E}" type="parTrans" cxnId="{209B983E-2D54-4E39-A284-F87251AA634F}">
      <dgm:prSet/>
      <dgm:spPr/>
      <dgm:t>
        <a:bodyPr/>
        <a:lstStyle/>
        <a:p>
          <a:endParaRPr lang="en-US"/>
        </a:p>
      </dgm:t>
    </dgm:pt>
    <dgm:pt modelId="{C24971A4-FFEB-4F96-9F88-D6B605DE638E}" type="sibTrans" cxnId="{209B983E-2D54-4E39-A284-F87251AA634F}">
      <dgm:prSet/>
      <dgm:spPr/>
      <dgm:t>
        <a:bodyPr/>
        <a:lstStyle/>
        <a:p>
          <a:endParaRPr lang="en-US"/>
        </a:p>
      </dgm:t>
    </dgm:pt>
    <dgm:pt modelId="{810D2657-6C51-49F7-A85F-86047227136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Analysis of Data</a:t>
          </a:r>
        </a:p>
      </dgm:t>
    </dgm:pt>
    <dgm:pt modelId="{383D3021-1497-41BD-94BA-F28B2313CBE2}" type="parTrans" cxnId="{0BBD21D1-AC63-4B0A-865F-6B2469B22C09}">
      <dgm:prSet/>
      <dgm:spPr/>
      <dgm:t>
        <a:bodyPr/>
        <a:lstStyle/>
        <a:p>
          <a:endParaRPr lang="en-US"/>
        </a:p>
      </dgm:t>
    </dgm:pt>
    <dgm:pt modelId="{F4436A7B-4830-4C5A-8CF7-0163277FF698}" type="sibTrans" cxnId="{0BBD21D1-AC63-4B0A-865F-6B2469B22C09}">
      <dgm:prSet/>
      <dgm:spPr/>
      <dgm:t>
        <a:bodyPr/>
        <a:lstStyle/>
        <a:p>
          <a:endParaRPr lang="en-US"/>
        </a:p>
      </dgm:t>
    </dgm:pt>
    <dgm:pt modelId="{E0F1BA69-9068-45A1-8615-184201E15E5E}">
      <dgm:prSet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Draft Final Report</a:t>
          </a:r>
        </a:p>
      </dgm:t>
    </dgm:pt>
    <dgm:pt modelId="{D55476F0-D849-4A49-8E1F-542058A4E0E5}" type="parTrans" cxnId="{67884855-1F11-4B18-A57A-0E1D74E0A428}">
      <dgm:prSet/>
      <dgm:spPr/>
      <dgm:t>
        <a:bodyPr/>
        <a:lstStyle/>
        <a:p>
          <a:endParaRPr lang="en-US"/>
        </a:p>
      </dgm:t>
    </dgm:pt>
    <dgm:pt modelId="{676ED509-4E04-40F3-A30A-1D974982AE01}" type="sibTrans" cxnId="{67884855-1F11-4B18-A57A-0E1D74E0A428}">
      <dgm:prSet/>
      <dgm:spPr/>
      <dgm:t>
        <a:bodyPr/>
        <a:lstStyle/>
        <a:p>
          <a:endParaRPr lang="en-US"/>
        </a:p>
      </dgm:t>
    </dgm:pt>
    <dgm:pt modelId="{D5C43923-D88F-4E2A-8893-BAD4CFFE8DE0}">
      <dgm:prSet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Final Report</a:t>
          </a:r>
        </a:p>
      </dgm:t>
    </dgm:pt>
    <dgm:pt modelId="{7E79313F-6A31-45A9-ADAA-4CEC528998EA}" type="parTrans" cxnId="{B0B128BB-FE5F-43C5-8341-52E4DB53598A}">
      <dgm:prSet/>
      <dgm:spPr/>
      <dgm:t>
        <a:bodyPr/>
        <a:lstStyle/>
        <a:p>
          <a:endParaRPr lang="en-US"/>
        </a:p>
      </dgm:t>
    </dgm:pt>
    <dgm:pt modelId="{E2377634-2B5A-4608-82B5-FB48AB052267}" type="sibTrans" cxnId="{B0B128BB-FE5F-43C5-8341-52E4DB53598A}">
      <dgm:prSet/>
      <dgm:spPr/>
      <dgm:t>
        <a:bodyPr/>
        <a:lstStyle/>
        <a:p>
          <a:endParaRPr lang="en-US"/>
        </a:p>
      </dgm:t>
    </dgm:pt>
    <dgm:pt modelId="{ADC4186E-8016-450B-BC72-BB36929C9E5C}" type="pres">
      <dgm:prSet presAssocID="{C941D438-BDE7-4601-8B18-8A7B90437CC4}" presName="Name0" presStyleCnt="0">
        <dgm:presLayoutVars>
          <dgm:dir/>
          <dgm:resizeHandles val="exact"/>
        </dgm:presLayoutVars>
      </dgm:prSet>
      <dgm:spPr/>
    </dgm:pt>
    <dgm:pt modelId="{6AF8851A-6962-4492-9E5D-50120F553198}" type="pres">
      <dgm:prSet presAssocID="{5634122D-BE80-4F28-99A1-B52F1D75138B}" presName="node" presStyleLbl="node1" presStyleIdx="0" presStyleCnt="5" custScaleY="185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66BD4-1AF4-41BA-97CF-D1A9DD61B99D}" type="pres">
      <dgm:prSet presAssocID="{C79721AC-B2F7-4E56-AD6F-80369EC782A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5D9E7CE-ED6E-4713-A228-C771FE15268A}" type="pres">
      <dgm:prSet presAssocID="{C79721AC-B2F7-4E56-AD6F-80369EC782A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714B37C-67F1-481C-B7DA-A5897847AD76}" type="pres">
      <dgm:prSet presAssocID="{C25D978B-E95E-454C-B07B-C8C8928EB751}" presName="node" presStyleLbl="node1" presStyleIdx="1" presStyleCnt="5" custScaleY="181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72990-0D73-4218-B292-F420B2EE3D0C}" type="pres">
      <dgm:prSet presAssocID="{C24971A4-FFEB-4F96-9F88-D6B605DE638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A249C52-01A5-49BC-BF8B-34427CD78853}" type="pres">
      <dgm:prSet presAssocID="{C24971A4-FFEB-4F96-9F88-D6B605DE638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9DE294A-787A-4B78-913E-BB1F5E1D8C67}" type="pres">
      <dgm:prSet presAssocID="{810D2657-6C51-49F7-A85F-860472271363}" presName="node" presStyleLbl="node1" presStyleIdx="2" presStyleCnt="5" custScaleY="182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E9DBC-75A0-42A2-9330-A506524798D9}" type="pres">
      <dgm:prSet presAssocID="{F4436A7B-4830-4C5A-8CF7-0163277FF69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2B54C75-1081-4365-82EE-57A5850C9C69}" type="pres">
      <dgm:prSet presAssocID="{F4436A7B-4830-4C5A-8CF7-0163277FF69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0CBDC1A-4F08-4B3A-8A9D-B2E73A98BA1A}" type="pres">
      <dgm:prSet presAssocID="{E0F1BA69-9068-45A1-8615-184201E15E5E}" presName="node" presStyleLbl="node1" presStyleIdx="3" presStyleCnt="5" custScaleY="1812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172BC-367E-4CB3-8D2F-64C2BB85A2FE}" type="pres">
      <dgm:prSet presAssocID="{676ED509-4E04-40F3-A30A-1D974982AE0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3F1F3F7-D4CA-4EB9-A492-D0904CE72AFD}" type="pres">
      <dgm:prSet presAssocID="{676ED509-4E04-40F3-A30A-1D974982AE0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1558748-69BF-48CC-B7D1-DE8446F9837E}" type="pres">
      <dgm:prSet presAssocID="{D5C43923-D88F-4E2A-8893-BAD4CFFE8DE0}" presName="node" presStyleLbl="node1" presStyleIdx="4" presStyleCnt="5" custScaleY="181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9E4646-EAF6-4339-9A00-F53D7ADB64B1}" srcId="{C941D438-BDE7-4601-8B18-8A7B90437CC4}" destId="{5634122D-BE80-4F28-99A1-B52F1D75138B}" srcOrd="0" destOrd="0" parTransId="{F203222E-FF6D-4F79-A23F-CF0B928676F8}" sibTransId="{C79721AC-B2F7-4E56-AD6F-80369EC782A4}"/>
    <dgm:cxn modelId="{F79AEA97-9A48-4810-8164-C0AEDFD91DCB}" type="presOf" srcId="{E0F1BA69-9068-45A1-8615-184201E15E5E}" destId="{A0CBDC1A-4F08-4B3A-8A9D-B2E73A98BA1A}" srcOrd="0" destOrd="0" presId="urn:microsoft.com/office/officeart/2005/8/layout/process1"/>
    <dgm:cxn modelId="{A03C9A3B-9659-404A-B7C4-77413FC43C6A}" type="presOf" srcId="{676ED509-4E04-40F3-A30A-1D974982AE01}" destId="{53F1F3F7-D4CA-4EB9-A492-D0904CE72AFD}" srcOrd="1" destOrd="0" presId="urn:microsoft.com/office/officeart/2005/8/layout/process1"/>
    <dgm:cxn modelId="{D35A1D8C-052C-4AA0-B382-3A039CFA3180}" type="presOf" srcId="{C24971A4-FFEB-4F96-9F88-D6B605DE638E}" destId="{18872990-0D73-4218-B292-F420B2EE3D0C}" srcOrd="0" destOrd="0" presId="urn:microsoft.com/office/officeart/2005/8/layout/process1"/>
    <dgm:cxn modelId="{88EE7092-6671-4BA0-9813-C91125056C04}" type="presOf" srcId="{676ED509-4E04-40F3-A30A-1D974982AE01}" destId="{0FF172BC-367E-4CB3-8D2F-64C2BB85A2FE}" srcOrd="0" destOrd="0" presId="urn:microsoft.com/office/officeart/2005/8/layout/process1"/>
    <dgm:cxn modelId="{9CAFC600-61B0-4042-A173-BC1B42288982}" type="presOf" srcId="{C24971A4-FFEB-4F96-9F88-D6B605DE638E}" destId="{0A249C52-01A5-49BC-BF8B-34427CD78853}" srcOrd="1" destOrd="0" presId="urn:microsoft.com/office/officeart/2005/8/layout/process1"/>
    <dgm:cxn modelId="{9616C129-FA1C-4650-8305-7D1DA8AF8926}" type="presOf" srcId="{F4436A7B-4830-4C5A-8CF7-0163277FF698}" destId="{6A1E9DBC-75A0-42A2-9330-A506524798D9}" srcOrd="0" destOrd="0" presId="urn:microsoft.com/office/officeart/2005/8/layout/process1"/>
    <dgm:cxn modelId="{67884855-1F11-4B18-A57A-0E1D74E0A428}" srcId="{C941D438-BDE7-4601-8B18-8A7B90437CC4}" destId="{E0F1BA69-9068-45A1-8615-184201E15E5E}" srcOrd="3" destOrd="0" parTransId="{D55476F0-D849-4A49-8E1F-542058A4E0E5}" sibTransId="{676ED509-4E04-40F3-A30A-1D974982AE01}"/>
    <dgm:cxn modelId="{4E307F31-F22F-4A7C-8008-773FFA7828A6}" type="presOf" srcId="{C79721AC-B2F7-4E56-AD6F-80369EC782A4}" destId="{C5D9E7CE-ED6E-4713-A228-C771FE15268A}" srcOrd="1" destOrd="0" presId="urn:microsoft.com/office/officeart/2005/8/layout/process1"/>
    <dgm:cxn modelId="{B0B128BB-FE5F-43C5-8341-52E4DB53598A}" srcId="{C941D438-BDE7-4601-8B18-8A7B90437CC4}" destId="{D5C43923-D88F-4E2A-8893-BAD4CFFE8DE0}" srcOrd="4" destOrd="0" parTransId="{7E79313F-6A31-45A9-ADAA-4CEC528998EA}" sibTransId="{E2377634-2B5A-4608-82B5-FB48AB052267}"/>
    <dgm:cxn modelId="{1B7325E3-5001-4F00-8CB0-992140CA7C34}" type="presOf" srcId="{C25D978B-E95E-454C-B07B-C8C8928EB751}" destId="{1714B37C-67F1-481C-B7DA-A5897847AD76}" srcOrd="0" destOrd="0" presId="urn:microsoft.com/office/officeart/2005/8/layout/process1"/>
    <dgm:cxn modelId="{E7C95CD3-711C-48E7-B3F5-C903F9EC5B9C}" type="presOf" srcId="{810D2657-6C51-49F7-A85F-860472271363}" destId="{69DE294A-787A-4B78-913E-BB1F5E1D8C67}" srcOrd="0" destOrd="0" presId="urn:microsoft.com/office/officeart/2005/8/layout/process1"/>
    <dgm:cxn modelId="{C22E7EAE-57D1-4ECC-93AB-75917603A1BB}" type="presOf" srcId="{C79721AC-B2F7-4E56-AD6F-80369EC782A4}" destId="{4EC66BD4-1AF4-41BA-97CF-D1A9DD61B99D}" srcOrd="0" destOrd="0" presId="urn:microsoft.com/office/officeart/2005/8/layout/process1"/>
    <dgm:cxn modelId="{7D5332E4-082E-47E9-B4AA-378C14FCD7A4}" type="presOf" srcId="{F4436A7B-4830-4C5A-8CF7-0163277FF698}" destId="{02B54C75-1081-4365-82EE-57A5850C9C69}" srcOrd="1" destOrd="0" presId="urn:microsoft.com/office/officeart/2005/8/layout/process1"/>
    <dgm:cxn modelId="{5E6FC52C-2DA5-40EA-A2EE-F7E34DB16593}" type="presOf" srcId="{D5C43923-D88F-4E2A-8893-BAD4CFFE8DE0}" destId="{E1558748-69BF-48CC-B7D1-DE8446F9837E}" srcOrd="0" destOrd="0" presId="urn:microsoft.com/office/officeart/2005/8/layout/process1"/>
    <dgm:cxn modelId="{BA7203FE-8F5F-4F6E-8CF8-6EB443912B42}" type="presOf" srcId="{5634122D-BE80-4F28-99A1-B52F1D75138B}" destId="{6AF8851A-6962-4492-9E5D-50120F553198}" srcOrd="0" destOrd="0" presId="urn:microsoft.com/office/officeart/2005/8/layout/process1"/>
    <dgm:cxn modelId="{209B983E-2D54-4E39-A284-F87251AA634F}" srcId="{C941D438-BDE7-4601-8B18-8A7B90437CC4}" destId="{C25D978B-E95E-454C-B07B-C8C8928EB751}" srcOrd="1" destOrd="0" parTransId="{7D2C5C60-8D57-443D-B1C7-D4AA8929BB2E}" sibTransId="{C24971A4-FFEB-4F96-9F88-D6B605DE638E}"/>
    <dgm:cxn modelId="{0BBD21D1-AC63-4B0A-865F-6B2469B22C09}" srcId="{C941D438-BDE7-4601-8B18-8A7B90437CC4}" destId="{810D2657-6C51-49F7-A85F-860472271363}" srcOrd="2" destOrd="0" parTransId="{383D3021-1497-41BD-94BA-F28B2313CBE2}" sibTransId="{F4436A7B-4830-4C5A-8CF7-0163277FF698}"/>
    <dgm:cxn modelId="{A54E6A3A-5556-434C-B6C8-34968D896FC2}" type="presOf" srcId="{C941D438-BDE7-4601-8B18-8A7B90437CC4}" destId="{ADC4186E-8016-450B-BC72-BB36929C9E5C}" srcOrd="0" destOrd="0" presId="urn:microsoft.com/office/officeart/2005/8/layout/process1"/>
    <dgm:cxn modelId="{2EAE8FBC-7D40-4807-BC25-CAB2A9F23E97}" type="presParOf" srcId="{ADC4186E-8016-450B-BC72-BB36929C9E5C}" destId="{6AF8851A-6962-4492-9E5D-50120F553198}" srcOrd="0" destOrd="0" presId="urn:microsoft.com/office/officeart/2005/8/layout/process1"/>
    <dgm:cxn modelId="{37F9DD0C-2B65-4588-A236-9B34E3D32038}" type="presParOf" srcId="{ADC4186E-8016-450B-BC72-BB36929C9E5C}" destId="{4EC66BD4-1AF4-41BA-97CF-D1A9DD61B99D}" srcOrd="1" destOrd="0" presId="urn:microsoft.com/office/officeart/2005/8/layout/process1"/>
    <dgm:cxn modelId="{067ACF97-9798-4F04-9E14-8FCC53CC8FC3}" type="presParOf" srcId="{4EC66BD4-1AF4-41BA-97CF-D1A9DD61B99D}" destId="{C5D9E7CE-ED6E-4713-A228-C771FE15268A}" srcOrd="0" destOrd="0" presId="urn:microsoft.com/office/officeart/2005/8/layout/process1"/>
    <dgm:cxn modelId="{179B9B2A-FB19-4C47-B020-65E5D6D4DDF3}" type="presParOf" srcId="{ADC4186E-8016-450B-BC72-BB36929C9E5C}" destId="{1714B37C-67F1-481C-B7DA-A5897847AD76}" srcOrd="2" destOrd="0" presId="urn:microsoft.com/office/officeart/2005/8/layout/process1"/>
    <dgm:cxn modelId="{B508ADA9-C408-4706-8D4D-2983A7B6057B}" type="presParOf" srcId="{ADC4186E-8016-450B-BC72-BB36929C9E5C}" destId="{18872990-0D73-4218-B292-F420B2EE3D0C}" srcOrd="3" destOrd="0" presId="urn:microsoft.com/office/officeart/2005/8/layout/process1"/>
    <dgm:cxn modelId="{0075DA2E-4ED4-4DC4-A7F8-22C6392279B9}" type="presParOf" srcId="{18872990-0D73-4218-B292-F420B2EE3D0C}" destId="{0A249C52-01A5-49BC-BF8B-34427CD78853}" srcOrd="0" destOrd="0" presId="urn:microsoft.com/office/officeart/2005/8/layout/process1"/>
    <dgm:cxn modelId="{336AA5E0-6D1C-4CAC-9E22-4907A91F30A1}" type="presParOf" srcId="{ADC4186E-8016-450B-BC72-BB36929C9E5C}" destId="{69DE294A-787A-4B78-913E-BB1F5E1D8C67}" srcOrd="4" destOrd="0" presId="urn:microsoft.com/office/officeart/2005/8/layout/process1"/>
    <dgm:cxn modelId="{8F71133A-9633-4E2D-9457-A65A956A5C5B}" type="presParOf" srcId="{ADC4186E-8016-450B-BC72-BB36929C9E5C}" destId="{6A1E9DBC-75A0-42A2-9330-A506524798D9}" srcOrd="5" destOrd="0" presId="urn:microsoft.com/office/officeart/2005/8/layout/process1"/>
    <dgm:cxn modelId="{1D963772-1FB4-40A9-8E2A-68FCD19883DA}" type="presParOf" srcId="{6A1E9DBC-75A0-42A2-9330-A506524798D9}" destId="{02B54C75-1081-4365-82EE-57A5850C9C69}" srcOrd="0" destOrd="0" presId="urn:microsoft.com/office/officeart/2005/8/layout/process1"/>
    <dgm:cxn modelId="{9FBA62A1-F50C-4C12-A6D2-3837EBD5EFB8}" type="presParOf" srcId="{ADC4186E-8016-450B-BC72-BB36929C9E5C}" destId="{A0CBDC1A-4F08-4B3A-8A9D-B2E73A98BA1A}" srcOrd="6" destOrd="0" presId="urn:microsoft.com/office/officeart/2005/8/layout/process1"/>
    <dgm:cxn modelId="{E9617418-8CF7-49F3-814B-BE41BD1D8984}" type="presParOf" srcId="{ADC4186E-8016-450B-BC72-BB36929C9E5C}" destId="{0FF172BC-367E-4CB3-8D2F-64C2BB85A2FE}" srcOrd="7" destOrd="0" presId="urn:microsoft.com/office/officeart/2005/8/layout/process1"/>
    <dgm:cxn modelId="{45ACA02F-FEB0-4B0B-8D14-9BC814272CCC}" type="presParOf" srcId="{0FF172BC-367E-4CB3-8D2F-64C2BB85A2FE}" destId="{53F1F3F7-D4CA-4EB9-A492-D0904CE72AFD}" srcOrd="0" destOrd="0" presId="urn:microsoft.com/office/officeart/2005/8/layout/process1"/>
    <dgm:cxn modelId="{32CE8764-C1AC-4DD6-896A-DEF427342B4B}" type="presParOf" srcId="{ADC4186E-8016-450B-BC72-BB36929C9E5C}" destId="{E1558748-69BF-48CC-B7D1-DE8446F9837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8B64752-79B7-43E1-A6F5-C16CE297D716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90D3C2B-0D2C-4E61-A32F-D82A7A7A6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1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9D88-D561-4A4C-B826-761CB7D1D6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27200" y="2057400"/>
            <a:ext cx="883920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03200" y="152400"/>
            <a:ext cx="43688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165600" y="6096000"/>
            <a:ext cx="77216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0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EBA4-04E4-4910-AB82-DC9710F83B9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8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8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2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7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0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1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6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dot.state.mn.us/mnroad/nrra/structureandteams/preventivemaintenance/longterm1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Jkorzilius@srfconsulting.co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jpeg"/><Relationship Id="rId3" Type="http://schemas.openxmlformats.org/officeDocument/2006/relationships/image" Target="../media/image16.jpeg"/><Relationship Id="rId21" Type="http://schemas.openxmlformats.org/officeDocument/2006/relationships/image" Target="../media/image34.png"/><Relationship Id="rId34" Type="http://schemas.openxmlformats.org/officeDocument/2006/relationships/image" Target="../media/image47.jpg"/><Relationship Id="rId42" Type="http://schemas.openxmlformats.org/officeDocument/2006/relationships/image" Target="../media/image55.jpeg"/><Relationship Id="rId47" Type="http://schemas.openxmlformats.org/officeDocument/2006/relationships/image" Target="../media/image60.jpeg"/><Relationship Id="rId50" Type="http://schemas.openxmlformats.org/officeDocument/2006/relationships/image" Target="../media/image63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5" Type="http://schemas.openxmlformats.org/officeDocument/2006/relationships/image" Target="../media/image38.jpeg"/><Relationship Id="rId33" Type="http://schemas.openxmlformats.org/officeDocument/2006/relationships/image" Target="../media/image46.jpeg"/><Relationship Id="rId38" Type="http://schemas.openxmlformats.org/officeDocument/2006/relationships/image" Target="../media/image51.jpeg"/><Relationship Id="rId46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jpg"/><Relationship Id="rId37" Type="http://schemas.openxmlformats.org/officeDocument/2006/relationships/image" Target="../media/image50.png"/><Relationship Id="rId40" Type="http://schemas.openxmlformats.org/officeDocument/2006/relationships/image" Target="../media/image53.jpeg"/><Relationship Id="rId45" Type="http://schemas.openxmlformats.org/officeDocument/2006/relationships/image" Target="../media/image58.pn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23" Type="http://schemas.openxmlformats.org/officeDocument/2006/relationships/image" Target="../media/image36.jpeg"/><Relationship Id="rId28" Type="http://schemas.openxmlformats.org/officeDocument/2006/relationships/image" Target="../media/image41.png"/><Relationship Id="rId36" Type="http://schemas.openxmlformats.org/officeDocument/2006/relationships/image" Target="../media/image49.jpg"/><Relationship Id="rId49" Type="http://schemas.openxmlformats.org/officeDocument/2006/relationships/image" Target="../media/image62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4" Type="http://schemas.openxmlformats.org/officeDocument/2006/relationships/image" Target="../media/image57.jpeg"/><Relationship Id="rId52" Type="http://schemas.openxmlformats.org/officeDocument/2006/relationships/image" Target="../media/image65.jp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5.png"/><Relationship Id="rId27" Type="http://schemas.openxmlformats.org/officeDocument/2006/relationships/image" Target="../media/image40.jpg"/><Relationship Id="rId30" Type="http://schemas.openxmlformats.org/officeDocument/2006/relationships/image" Target="../media/image43.png"/><Relationship Id="rId35" Type="http://schemas.openxmlformats.org/officeDocument/2006/relationships/image" Target="../media/image48.jpeg"/><Relationship Id="rId43" Type="http://schemas.openxmlformats.org/officeDocument/2006/relationships/image" Target="../media/image56.jpeg"/><Relationship Id="rId48" Type="http://schemas.openxmlformats.org/officeDocument/2006/relationships/image" Target="../media/image61.jpeg"/><Relationship Id="rId8" Type="http://schemas.openxmlformats.org/officeDocument/2006/relationships/image" Target="../media/image21.png"/><Relationship Id="rId51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5546"/>
            <a:ext cx="4715691" cy="171356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Research Pays Off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Webinar Series</a:t>
            </a:r>
            <a:r>
              <a:rPr lang="en-US" sz="2800" b="1" dirty="0">
                <a:solidFill>
                  <a:schemeClr val="bg1"/>
                </a:solidFill>
              </a:rPr>
              <a:t>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7" y="490106"/>
            <a:ext cx="2667000" cy="13350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urrent NRRA Agency Memb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435" y="3018868"/>
            <a:ext cx="3927764" cy="24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39148" y="3018868"/>
            <a:ext cx="7119257" cy="2199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C000"/>
                </a:solidFill>
              </a:rPr>
              <a:t>Maintaining Poor Pavements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NRRA Preventive Maintenance Team 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Long Term Research Project</a:t>
            </a:r>
            <a:r>
              <a:rPr lang="en-US" sz="4800" b="1" dirty="0">
                <a:solidFill>
                  <a:srgbClr val="FFC000"/>
                </a:solidFill>
              </a:rPr>
              <a:t/>
            </a:r>
            <a:br>
              <a:rPr lang="en-US" sz="4800" b="1" dirty="0">
                <a:solidFill>
                  <a:srgbClr val="FFC000"/>
                </a:solidFill>
              </a:rPr>
            </a:br>
            <a:endParaRPr lang="en-US" sz="4000" b="1" dirty="0">
              <a:solidFill>
                <a:srgbClr val="FFC000"/>
              </a:solidFill>
            </a:endParaRPr>
          </a:p>
          <a:p>
            <a:r>
              <a:rPr lang="en-US" sz="2000" b="1" dirty="0">
                <a:solidFill>
                  <a:srgbClr val="FFC000"/>
                </a:solidFill>
              </a:rPr>
              <a:t>Joe Korzilius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Senior Associate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SRF Consulting Group, Inc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628" y="5435656"/>
            <a:ext cx="3234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+ 46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379178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23AE9-D99F-4ABE-8427-C8B9E460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Project Tasks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5A4BAA12-5E4D-4469-BD09-F29CF8EC870C}"/>
              </a:ext>
            </a:extLst>
          </p:cNvPr>
          <p:cNvGraphicFramePr/>
          <p:nvPr/>
        </p:nvGraphicFramePr>
        <p:xfrm>
          <a:off x="454212" y="719666"/>
          <a:ext cx="113343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Wave 12">
            <a:extLst>
              <a:ext uri="{FF2B5EF4-FFF2-40B4-BE49-F238E27FC236}">
                <a16:creationId xmlns:a16="http://schemas.microsoft.com/office/drawing/2014/main" xmlns="" id="{36C11787-9D8D-4D10-9353-E51657346038}"/>
              </a:ext>
            </a:extLst>
          </p:cNvPr>
          <p:cNvSpPr/>
          <p:nvPr/>
        </p:nvSpPr>
        <p:spPr>
          <a:xfrm>
            <a:off x="3771426" y="1862666"/>
            <a:ext cx="2324574" cy="637309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We are here!</a:t>
            </a:r>
          </a:p>
        </p:txBody>
      </p:sp>
    </p:spTree>
    <p:extLst>
      <p:ext uri="{BB962C8B-B14F-4D97-AF65-F5344CB8AC3E}">
        <p14:creationId xmlns:p14="http://schemas.microsoft.com/office/powerpoint/2010/main" val="90472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B35B81-F0EB-4C35-AE77-4A99F77F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Collect Data from NRRA States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B25061-9EFF-4FC5-B7E2-8182660D8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1929"/>
            <a:ext cx="10972800" cy="4374777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Questions for Data Gathering: May 2018</a:t>
            </a: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Compiling performance and cost data from NRRA Member States.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Data is intended to identify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performance improvements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durability to be expected from the application of a thin surface treatment to an HMA pavement in poor condition  </a:t>
            </a: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62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84501-44CB-4B65-98F9-1FE19BC23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50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E3E3E7-0082-4B24-9441-BC2AB3CB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9680"/>
            <a:ext cx="10972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Q:  What Measurement is used for Collecting Roughness and Distress Data 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A:  Missouri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Roughness is IRI to the nearest 0.1 inch measured at Highway Speed.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Pavement distresses are visually rated on a scale of 1 – 10 similar to PASER Rating System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A: Minnesota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IRI Measured at Highway Speed in inches per mile converted to a </a:t>
            </a:r>
            <a:r>
              <a:rPr lang="en-US" i="1" dirty="0">
                <a:solidFill>
                  <a:schemeClr val="bg1"/>
                </a:solidFill>
              </a:rPr>
              <a:t>Ride Quality Index</a:t>
            </a:r>
            <a:r>
              <a:rPr lang="en-US" dirty="0">
                <a:solidFill>
                  <a:schemeClr val="bg1"/>
                </a:solidFill>
              </a:rPr>
              <a:t> (RQI).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Cracking, rutting, etc. … visually measured and summed in in a </a:t>
            </a:r>
            <a:r>
              <a:rPr lang="en-US" dirty="0" err="1">
                <a:solidFill>
                  <a:schemeClr val="bg1"/>
                </a:solidFill>
              </a:rPr>
              <a:t>Structujral</a:t>
            </a:r>
            <a:r>
              <a:rPr lang="en-US" dirty="0">
                <a:solidFill>
                  <a:schemeClr val="bg1"/>
                </a:solidFill>
              </a:rPr>
              <a:t> Rating (SR) and Pavement Quality Index (PQI).  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E4009C4-C6DF-4753-AB23-27C4F79B7AE8}"/>
              </a:ext>
            </a:extLst>
          </p:cNvPr>
          <p:cNvCxnSpPr/>
          <p:nvPr/>
        </p:nvCxnSpPr>
        <p:spPr>
          <a:xfrm flipV="1">
            <a:off x="609600" y="1828800"/>
            <a:ext cx="10972800" cy="81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6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84501-44CB-4B65-98F9-1FE19BC23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50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E3E3E7-0082-4B24-9441-BC2AB3CB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9680"/>
            <a:ext cx="10972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Q:  How Does Your State Define Poor Pavement?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A:  Missouri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Provides a Definition for “Good” Pavement Only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Major Road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bg1"/>
                </a:solidFill>
              </a:rPr>
              <a:t>IRI &lt; 100, and Condition Index ≥ 6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Minor Road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 IRI &lt; 140 – OR – IRI &lt; 170 and a Condition Index ≥ 6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Low Volume Road  IRI &lt; 170 – OR – IRI &lt; 220 and a Condition Index ≥ 6</a:t>
            </a:r>
          </a:p>
          <a:p>
            <a:pPr lvl="1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A: Minnesota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RQI  between 0  and  1.0 = Very Poor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RQI between 1.1 and 2.0 = Poor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2600" dirty="0">
                <a:solidFill>
                  <a:schemeClr val="bg1"/>
                </a:solidFill>
              </a:rPr>
              <a:t>*  An RQI of 2.0 Roughly Equates to an IRI of 200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E4009C4-C6DF-4753-AB23-27C4F79B7AE8}"/>
              </a:ext>
            </a:extLst>
          </p:cNvPr>
          <p:cNvCxnSpPr/>
          <p:nvPr/>
        </p:nvCxnSpPr>
        <p:spPr>
          <a:xfrm flipV="1">
            <a:off x="609600" y="1828800"/>
            <a:ext cx="10972800" cy="81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8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E3E3E7-0082-4B24-9441-BC2AB3CB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1"/>
            <a:ext cx="10972800" cy="26009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>
                <a:solidFill>
                  <a:schemeClr val="bg1"/>
                </a:solidFill>
              </a:rPr>
              <a:t>Q:  Please Provide Pavement Sections That Were In Poor Condition a  </a:t>
            </a:r>
          </a:p>
          <a:p>
            <a:pPr marL="0" indent="0">
              <a:buNone/>
            </a:pPr>
            <a:r>
              <a:rPr lang="en-US" sz="4500" dirty="0">
                <a:solidFill>
                  <a:schemeClr val="bg1"/>
                </a:solidFill>
              </a:rPr>
              <a:t>      Where a Thin Surface Treatment was Applied ?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A:  Missouri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Route CC, Caldwell County	   </a:t>
            </a:r>
            <a:r>
              <a:rPr lang="en-US" sz="2400" dirty="0">
                <a:solidFill>
                  <a:schemeClr val="bg1"/>
                </a:solidFill>
              </a:rPr>
              <a:t>Traffic 250 ADT </a:t>
            </a:r>
            <a:r>
              <a:rPr lang="en-US" dirty="0">
                <a:solidFill>
                  <a:schemeClr val="bg1"/>
                </a:solidFill>
              </a:rPr>
              <a:t>		      2013			2017</a:t>
            </a:r>
          </a:p>
          <a:p>
            <a:pPr marL="640080" lvl="2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Distresses:  Rutting, Alligator Cracking, and Raveling		       IRI ≈ 244		IRI ≈ 155</a:t>
            </a:r>
          </a:p>
          <a:p>
            <a:pPr marL="640080" lvl="2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Scratch Course Followed by a Chip Seal Applied in 2014		Condition Index = 5.6	           Condition Index = 7</a:t>
            </a:r>
          </a:p>
          <a:p>
            <a:pPr marL="182880" lvl="2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Cost per Mile ≈ $50,000.00 </a:t>
            </a:r>
            <a:r>
              <a:rPr lang="en-US" dirty="0">
                <a:solidFill>
                  <a:schemeClr val="bg1"/>
                </a:solidFill>
              </a:rPr>
              <a:t>			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E4009C4-C6DF-4753-AB23-27C4F79B7AE8}"/>
              </a:ext>
            </a:extLst>
          </p:cNvPr>
          <p:cNvCxnSpPr/>
          <p:nvPr/>
        </p:nvCxnSpPr>
        <p:spPr>
          <a:xfrm flipV="1">
            <a:off x="609600" y="1249680"/>
            <a:ext cx="10972800" cy="81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75BB732-B528-4C2C-93A7-A6538609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3" y="3353435"/>
            <a:ext cx="4437444" cy="2254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643100-4C40-4811-A636-0914073F9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172" y="2570480"/>
            <a:ext cx="4097655" cy="2280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AC80AAA-3B55-4BCF-8FC7-50462C519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883" y="3305755"/>
            <a:ext cx="5369878" cy="2785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314B0E-02BD-49B1-A24E-D91C20E9B9E7}"/>
              </a:ext>
            </a:extLst>
          </p:cNvPr>
          <p:cNvSpPr txBox="1"/>
          <p:nvPr/>
        </p:nvSpPr>
        <p:spPr>
          <a:xfrm>
            <a:off x="8363649" y="3434080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2017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3A6D16D-A623-43E7-8C74-BF85AB6EDEEA}"/>
              </a:ext>
            </a:extLst>
          </p:cNvPr>
          <p:cNvSpPr txBox="1"/>
          <p:nvPr/>
        </p:nvSpPr>
        <p:spPr>
          <a:xfrm>
            <a:off x="4297680" y="2603006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2014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5D7E5B7-D0CD-41D6-817F-4BFB52C921E5}"/>
              </a:ext>
            </a:extLst>
          </p:cNvPr>
          <p:cNvSpPr txBox="1"/>
          <p:nvPr/>
        </p:nvSpPr>
        <p:spPr>
          <a:xfrm>
            <a:off x="670560" y="3581400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16390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E3E3E7-0082-4B24-9441-BC2AB3CB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1"/>
            <a:ext cx="10972800" cy="16662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>
                <a:solidFill>
                  <a:schemeClr val="bg1"/>
                </a:solidFill>
              </a:rPr>
              <a:t>Q:  Please Provide Pavement Sections That Were In Poor Condition a  </a:t>
            </a:r>
          </a:p>
          <a:p>
            <a:pPr marL="0" indent="0">
              <a:buNone/>
            </a:pPr>
            <a:r>
              <a:rPr lang="en-US" sz="4500" dirty="0">
                <a:solidFill>
                  <a:schemeClr val="bg1"/>
                </a:solidFill>
              </a:rPr>
              <a:t>      Where a Thin Surface Treatment was Applied ?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A:  Minnesota - IRI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E4009C4-C6DF-4753-AB23-27C4F79B7AE8}"/>
              </a:ext>
            </a:extLst>
          </p:cNvPr>
          <p:cNvCxnSpPr/>
          <p:nvPr/>
        </p:nvCxnSpPr>
        <p:spPr>
          <a:xfrm flipV="1">
            <a:off x="609600" y="1249680"/>
            <a:ext cx="10972800" cy="81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81D1CC4-EE20-4358-B63B-2E9D1456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57266"/>
            <a:ext cx="10972800" cy="31490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F7440B4-A29F-4E5E-91BD-9227CBA7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496" y="5119834"/>
            <a:ext cx="3291150" cy="8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91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E3E3E7-0082-4B24-9441-BC2AB3CB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1"/>
            <a:ext cx="10972800" cy="16662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>
                <a:solidFill>
                  <a:schemeClr val="bg1"/>
                </a:solidFill>
              </a:rPr>
              <a:t>Q:  Please Provide Pavement Sections That Were In Poor Condition a  </a:t>
            </a:r>
          </a:p>
          <a:p>
            <a:pPr marL="0" indent="0">
              <a:buNone/>
            </a:pPr>
            <a:r>
              <a:rPr lang="en-US" sz="4500" dirty="0">
                <a:solidFill>
                  <a:schemeClr val="bg1"/>
                </a:solidFill>
              </a:rPr>
              <a:t>      Where a Thin Surface Treatment was Applied ?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A:  Minnesota – Structural Rating SR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E4009C4-C6DF-4753-AB23-27C4F79B7AE8}"/>
              </a:ext>
            </a:extLst>
          </p:cNvPr>
          <p:cNvCxnSpPr/>
          <p:nvPr/>
        </p:nvCxnSpPr>
        <p:spPr>
          <a:xfrm flipV="1">
            <a:off x="609600" y="1249680"/>
            <a:ext cx="10972800" cy="81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F7440B4-A29F-4E5E-91BD-9227CBA7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496" y="5119834"/>
            <a:ext cx="3291150" cy="8245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781975-6728-4B40-938C-1488F6505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06" y="1792542"/>
            <a:ext cx="11360187" cy="32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11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E3E3E7-0082-4B24-9441-BC2AB3CB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1"/>
            <a:ext cx="10972800" cy="10261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>
                <a:solidFill>
                  <a:schemeClr val="bg1"/>
                </a:solidFill>
              </a:rPr>
              <a:t>Q:  Please Provide Pavement Sections That Were In Poor Condition a  </a:t>
            </a:r>
          </a:p>
          <a:p>
            <a:pPr marL="0" indent="0">
              <a:buNone/>
            </a:pPr>
            <a:r>
              <a:rPr lang="en-US" sz="4500" dirty="0">
                <a:solidFill>
                  <a:schemeClr val="bg1"/>
                </a:solidFill>
              </a:rPr>
              <a:t>      Where a Thin Surface Treatment was Applied ?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9EE943-A4BF-4829-AB40-2918165F5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" y="1524469"/>
            <a:ext cx="3566661" cy="435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87404F-07C0-4F35-92EC-D9CA7934E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633" y="1524469"/>
            <a:ext cx="6119527" cy="42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90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FFCA54-E7BE-4B6E-B45A-647197CAB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Analysis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77DDBC-43DA-4825-B720-CA68F996D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3433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Data analysis will focus on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Effectiveness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Initial improvement to ride quality after application of various thin rehabilitation treatments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Performance 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Rate of loss of ride quality after treatment application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Comparison of Treatment Performance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Do multiple passes or patching improve durability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Cost of Treatment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Cost Benefit Analysis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Life Cycle Cost Assessment</a:t>
            </a:r>
          </a:p>
        </p:txBody>
      </p:sp>
    </p:spTree>
    <p:extLst>
      <p:ext uri="{BB962C8B-B14F-4D97-AF65-F5344CB8AC3E}">
        <p14:creationId xmlns:p14="http://schemas.microsoft.com/office/powerpoint/2010/main" val="1686333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4D3D9-6BB5-4FBF-BA75-300A83F1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Final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026DDC-05FE-4F30-9042-F919F77BC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2478"/>
            <a:ext cx="533861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Final Report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Expected May 2019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Will provide member State’s with information related to the cost and performance of various treatments intended to help make planned decisions for maintaining pavements in poor condition.  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The project’s NRRA Study web page: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2"/>
              </a:rPr>
              <a:t>https://www.dot.state.mn.us/mnroad/nrra/structureandteams/preventivemaintenance/longterm1.html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A3941E-82E7-4E02-9C96-C4D66B017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78" y="1600201"/>
            <a:ext cx="5223908" cy="4070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151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746E0D-1099-4AF9-A03F-5EF6BADA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80" y="220848"/>
            <a:ext cx="4213412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Project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12AA4D-99C8-4190-977C-48D999CB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2" y="1094300"/>
            <a:ext cx="6248098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To identify performance improvement and durability that can be expected for Hot Mix Asphalt (HMA) pavement in poor condition from the application of a thin pavement rehabilitation treatment.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FC4C83-D94F-470E-8CF1-132EE29DF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039" y="2256048"/>
            <a:ext cx="4361337" cy="33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79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49211F8-C3FD-4D06-8DF6-EBBE5678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Questions?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99374E-2E9F-4549-B048-BB120B7FF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Joe Korzilius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CC"/>
                </a:solidFill>
              </a:rPr>
              <a:t>     </a:t>
            </a:r>
            <a:r>
              <a:rPr lang="en-US" sz="3200" dirty="0">
                <a:solidFill>
                  <a:srgbClr val="FFFFCC"/>
                </a:solidFill>
                <a:hlinkClick r:id="rId2"/>
              </a:rPr>
              <a:t>Jkorzilius@srfconsulting.com</a:t>
            </a:r>
            <a:endParaRPr lang="en-US" sz="3200" dirty="0">
              <a:solidFill>
                <a:srgbClr val="FFFFCC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  <a:r>
              <a:rPr lang="en-US" sz="3600" dirty="0">
                <a:solidFill>
                  <a:schemeClr val="bg1"/>
                </a:solidFill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30291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78" y="130411"/>
            <a:ext cx="1540170" cy="55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12" y="4599438"/>
            <a:ext cx="1634163" cy="24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19" y="2176793"/>
            <a:ext cx="780194" cy="379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813" y="2499304"/>
            <a:ext cx="673092" cy="3576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79" y="838748"/>
            <a:ext cx="1130132" cy="8292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9" y="3351200"/>
            <a:ext cx="717684" cy="320566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4364"/>
            <a:ext cx="2661500" cy="507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66" y="3544650"/>
            <a:ext cx="627418" cy="6293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408" y="3737303"/>
            <a:ext cx="1008359" cy="3218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71" y="1118531"/>
            <a:ext cx="865261" cy="4499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92" y="3222507"/>
            <a:ext cx="901866" cy="4734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57" y="5246720"/>
            <a:ext cx="1049686" cy="445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771" y="4660003"/>
            <a:ext cx="1283317" cy="5391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07" y="5583484"/>
            <a:ext cx="1362522" cy="4772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96" y="1739834"/>
            <a:ext cx="790806" cy="6445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68" y="2205766"/>
            <a:ext cx="769063" cy="4568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22" y="1836872"/>
            <a:ext cx="1025997" cy="4230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66" y="3857554"/>
            <a:ext cx="913585" cy="6139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43" y="3988246"/>
            <a:ext cx="886910" cy="4391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09" y="5451376"/>
            <a:ext cx="1766885" cy="330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66" y="4660003"/>
            <a:ext cx="870995" cy="3131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87" y="5505851"/>
            <a:ext cx="1608940" cy="420454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852" y="4990130"/>
            <a:ext cx="836531" cy="7325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23" y="5248519"/>
            <a:ext cx="799151" cy="6579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67" y="220208"/>
            <a:ext cx="904216" cy="542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05" y="90917"/>
            <a:ext cx="954274" cy="675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11" y="130457"/>
            <a:ext cx="635957" cy="635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19" y="2940094"/>
            <a:ext cx="1114618" cy="486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72" y="1286182"/>
            <a:ext cx="1256476" cy="36955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557" y="1563887"/>
            <a:ext cx="888764" cy="4301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4" y="2125730"/>
            <a:ext cx="2010236" cy="3206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79" y="4635807"/>
            <a:ext cx="1662940" cy="532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920" y="4468049"/>
            <a:ext cx="1200031" cy="2280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12" y="412841"/>
            <a:ext cx="979592" cy="534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58" y="4946213"/>
            <a:ext cx="1306181" cy="324170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95" y="1363406"/>
            <a:ext cx="852657" cy="616755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56" y="312044"/>
            <a:ext cx="942798" cy="6253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3" y="1363406"/>
            <a:ext cx="1206869" cy="8005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007" r="5151" b="12439"/>
          <a:stretch/>
        </p:blipFill>
        <p:spPr>
          <a:xfrm>
            <a:off x="3592417" y="1318461"/>
            <a:ext cx="1056103" cy="57915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75" y="1380061"/>
            <a:ext cx="1071822" cy="6483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107" r="7045" b="18778"/>
          <a:stretch/>
        </p:blipFill>
        <p:spPr>
          <a:xfrm>
            <a:off x="1052073" y="2372373"/>
            <a:ext cx="1009500" cy="5199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00" y="241549"/>
            <a:ext cx="1171082" cy="7768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93" y="3148769"/>
            <a:ext cx="869893" cy="63028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05" y="2746508"/>
            <a:ext cx="1612967" cy="5629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26" y="3774041"/>
            <a:ext cx="1126660" cy="6369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52" y="919654"/>
            <a:ext cx="1290104" cy="3776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19" y="5692960"/>
            <a:ext cx="1796997" cy="288803"/>
          </a:xfrm>
          <a:prstGeom prst="rect">
            <a:avLst/>
          </a:prstGeom>
        </p:spPr>
      </p:pic>
      <p:sp>
        <p:nvSpPr>
          <p:cNvPr id="52" name="Title 1"/>
          <p:cNvSpPr txBox="1">
            <a:spLocks/>
          </p:cNvSpPr>
          <p:nvPr/>
        </p:nvSpPr>
        <p:spPr bwMode="auto">
          <a:xfrm>
            <a:off x="4313419" y="2581153"/>
            <a:ext cx="5327902" cy="234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75" y="237198"/>
            <a:ext cx="1895051" cy="9493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" y="3948977"/>
            <a:ext cx="1834334" cy="6236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50" y="1671783"/>
            <a:ext cx="1701406" cy="6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3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746E0D-1099-4AF9-A03F-5EF6BADA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80" y="220848"/>
            <a:ext cx="4213412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Project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12AA4D-99C8-4190-977C-48D999CB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2" y="1094300"/>
            <a:ext cx="6248098" cy="5243747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What are the Practices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What are the Results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To summarize practices being performed and collect performance and cost data from NRRA states to then provide guidance to consider for extending service life of lower volume roadways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301BA8-68DE-4F5A-9CEC-27F6FBFCF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647" y="327443"/>
            <a:ext cx="6745482" cy="35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4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23AE9-D99F-4ABE-8427-C8B9E460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Project Tasks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5A4BAA12-5E4D-4469-BD09-F29CF8EC8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945578"/>
              </p:ext>
            </p:extLst>
          </p:nvPr>
        </p:nvGraphicFramePr>
        <p:xfrm>
          <a:off x="454212" y="719666"/>
          <a:ext cx="113343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Wave 12">
            <a:extLst>
              <a:ext uri="{FF2B5EF4-FFF2-40B4-BE49-F238E27FC236}">
                <a16:creationId xmlns:a16="http://schemas.microsoft.com/office/drawing/2014/main" xmlns="" id="{36C11787-9D8D-4D10-9353-E51657346038}"/>
              </a:ext>
            </a:extLst>
          </p:cNvPr>
          <p:cNvSpPr/>
          <p:nvPr/>
        </p:nvSpPr>
        <p:spPr>
          <a:xfrm>
            <a:off x="454212" y="1976582"/>
            <a:ext cx="1727198" cy="637309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132683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10FF9A-C360-4718-B2F3-CF0F4C055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Literature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DB8CE0-5BD3-4787-B612-F32B40CBE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5334000" cy="4525963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Completed in May 2018</a:t>
            </a:r>
          </a:p>
          <a:p>
            <a:r>
              <a:rPr lang="en-US" sz="2600" dirty="0">
                <a:solidFill>
                  <a:schemeClr val="bg1"/>
                </a:solidFill>
              </a:rPr>
              <a:t>Reviewed existing literature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relative to management of pavements in poor condition 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use of thin surface treatments as stop gap measures to improve ride and prolong useful life</a:t>
            </a:r>
          </a:p>
          <a:p>
            <a:r>
              <a:rPr lang="en-US" sz="2600" dirty="0">
                <a:solidFill>
                  <a:schemeClr val="bg1"/>
                </a:solidFill>
              </a:rPr>
              <a:t>Established definitions of applied treatments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Limited to those that are considered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“Thin” = less than a 2" depth.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F3477A2-3FCD-49B2-815E-CD7C2544F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249801"/>
              </p:ext>
            </p:extLst>
          </p:nvPr>
        </p:nvGraphicFramePr>
        <p:xfrm>
          <a:off x="5943601" y="1600201"/>
          <a:ext cx="5874872" cy="416186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173505">
                  <a:extLst>
                    <a:ext uri="{9D8B030D-6E8A-4147-A177-3AD203B41FA5}">
                      <a16:colId xmlns:a16="http://schemas.microsoft.com/office/drawing/2014/main" xmlns="" val="82472842"/>
                    </a:ext>
                  </a:extLst>
                </a:gridCol>
                <a:gridCol w="2701367">
                  <a:extLst>
                    <a:ext uri="{9D8B030D-6E8A-4147-A177-3AD203B41FA5}">
                      <a16:colId xmlns:a16="http://schemas.microsoft.com/office/drawing/2014/main" xmlns="" val="3603818537"/>
                    </a:ext>
                  </a:extLst>
                </a:gridCol>
              </a:tblGrid>
              <a:tr h="34469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General Treatments Considered in the Study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0112178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Thin Overlay (with or without milling)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10.   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Fibermat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Chip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6966845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2.   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Thinlay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(with or without milling)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11.    Scrub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727791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3.    Hot in-place recycling (HIR)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12.    Cape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289274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Open Graded Friction Courses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        (OGFC)/Plan Mix  Seal Courses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13.    Fog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6309799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5.     Texas Under Seal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14.    Rejuvenating Fog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5544760"/>
                  </a:ext>
                </a:extLst>
              </a:tr>
              <a:tr h="256205">
                <a:tc>
                  <a:txBody>
                    <a:bodyPr/>
                    <a:lstStyle/>
                    <a:p>
                      <a:pPr marL="342900" indent="-342900">
                        <a:buAutoNum type="arabicPeriod" startAt="6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Ultra Thin Bonded Wearing Course/ Paver Placed Surface Seal/Nova Chip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15.    Bio Fog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6350304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pPr marL="342900" indent="-342900">
                        <a:buAutoNum type="arabicPeriod" startAt="7"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Microsurfacing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16.   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Otta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6559238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8.    Slurry Seal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17.    Scratch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5986343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9.    Chip Seal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18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Mastic Surface or Crack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        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566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45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F0986-D988-4016-951D-B9268244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18" y="367554"/>
            <a:ext cx="11618257" cy="2043952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“Development of Holding Strategies for Deteriorated Low Volume Roads and Evaluation of Performance of Iowa Test Sections”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Iowa DOT and Iowa State University, Ames.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1FCF49-F321-4FFA-8D1F-9905A671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365" y="2580641"/>
            <a:ext cx="10354236" cy="30850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Objective: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To develop strategies  for maintaining lower volume highways that are near the end of their service life to a satisfactory level in order to delay the larger expense of rehabilitating or reconstructing them.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strategies employed would typically have shorter than expected performance life and degrade much more quickly than when used in traditional preventive maintenance or rehabilitation approaches</a:t>
            </a:r>
          </a:p>
          <a:p>
            <a:pPr marL="0" indent="0">
              <a:buNone/>
            </a:pPr>
            <a:endParaRPr lang="en-US" sz="13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1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E774E2F-95C9-47D3-BCEB-9C41C4A83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9594" y="546848"/>
            <a:ext cx="4662806" cy="53731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AF8610-2A7C-41D6-A1A0-520BFB4A7CD5}"/>
              </a:ext>
            </a:extLst>
          </p:cNvPr>
          <p:cNvSpPr/>
          <p:nvPr/>
        </p:nvSpPr>
        <p:spPr>
          <a:xfrm>
            <a:off x="609600" y="649808"/>
            <a:ext cx="63099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white"/>
                </a:solidFill>
              </a:rPr>
              <a:t>Finding:  A holding strategy can be successfully employed by selecting treatments that use a combination of thin hot mix overlays, surface treatments and in-place recycling.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BBE965-2A33-44D9-B18C-9A8B1519494A}"/>
              </a:ext>
            </a:extLst>
          </p:cNvPr>
          <p:cNvSpPr/>
          <p:nvPr/>
        </p:nvSpPr>
        <p:spPr>
          <a:xfrm>
            <a:off x="609600" y="342900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white"/>
                </a:solidFill>
              </a:rPr>
              <a:t>This study is not final, a final report will be available at the conclusion of Phase II.  Phase II investigates placing surface treatments on composite (HMA over PCC) pavements. </a:t>
            </a:r>
          </a:p>
        </p:txBody>
      </p:sp>
    </p:spTree>
    <p:extLst>
      <p:ext uri="{BB962C8B-B14F-4D97-AF65-F5344CB8AC3E}">
        <p14:creationId xmlns:p14="http://schemas.microsoft.com/office/powerpoint/2010/main" val="398837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4134D-CED9-436A-8A75-9419E40C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2608729"/>
          </a:xfrm>
        </p:spPr>
        <p:txBody>
          <a:bodyPr>
            <a:no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(2014 - MnDOT)  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“Cost Effective Means of Managing Pavements in Poor Condition” Univ. of Wis. Madison, </a:t>
            </a:r>
            <a:r>
              <a:rPr lang="en-US" sz="3100" dirty="0" err="1">
                <a:solidFill>
                  <a:schemeClr val="bg1"/>
                </a:solidFill>
              </a:rPr>
              <a:t>Dept</a:t>
            </a:r>
            <a:r>
              <a:rPr lang="en-US" sz="3100" dirty="0">
                <a:solidFill>
                  <a:schemeClr val="bg1"/>
                </a:solidFill>
              </a:rPr>
              <a:t> of Civil and Environmental Engineering. 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National Center for Freight and Infrastructure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603616-1ACD-4CC2-8AC4-E1402187F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234" y="2689411"/>
            <a:ext cx="10345271" cy="343675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Goal:  Identify treatments or materials that could be used to extend the service life of pavements in poor condition. 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Objectives: 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Establish a basis for evaluating end-of-life pavement treatments using user needs, cost-effectiveness, and environmental impact. 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Create tools for selecting and analyzing strategies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Suggest design strategies in resurrecting roads in poor condition. 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56273-EC37-4C62-A921-139EC5B4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CE28EF-0008-4035-9ACB-856B3AC02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primary focus of this report is on the identification of treatments and/or materials that can be used to extend the service life of pavements in poor condition.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Efforts were made to evaluate performance by comparative economic and environmental life-cycle cost analyses.  Cost effectiveness looked at agency costs, agency benefits and user costs including safety.</a:t>
            </a:r>
          </a:p>
        </p:txBody>
      </p:sp>
    </p:spTree>
    <p:extLst>
      <p:ext uri="{BB962C8B-B14F-4D97-AF65-F5344CB8AC3E}">
        <p14:creationId xmlns:p14="http://schemas.microsoft.com/office/powerpoint/2010/main" val="20125607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1007</Words>
  <Application>Microsoft Office PowerPoint</Application>
  <PresentationFormat>Widescreen</PresentationFormat>
  <Paragraphs>159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1_Office Theme</vt:lpstr>
      <vt:lpstr>Research Pays Off Webinar Series 2018</vt:lpstr>
      <vt:lpstr>Project Objective</vt:lpstr>
      <vt:lpstr>Project Goal</vt:lpstr>
      <vt:lpstr>Project Tasks</vt:lpstr>
      <vt:lpstr>Literature Review </vt:lpstr>
      <vt:lpstr>“Development of Holding Strategies for Deteriorated Low Volume Roads and Evaluation of Performance of Iowa Test Sections”   Iowa DOT and Iowa State University, Ames.</vt:lpstr>
      <vt:lpstr>PowerPoint Presentation</vt:lpstr>
      <vt:lpstr>(2014 - MnDOT)    “Cost Effective Means of Managing Pavements in Poor Condition” Univ. of Wis. Madison, Dept of Civil and Environmental Engineering.   National Center for Freight and Infrastructure Research</vt:lpstr>
      <vt:lpstr>Summary</vt:lpstr>
      <vt:lpstr>Project Tasks</vt:lpstr>
      <vt:lpstr>Collect Data from NRRA States </vt:lpstr>
      <vt:lpstr>Questions</vt:lpstr>
      <vt:lpstr>Questions</vt:lpstr>
      <vt:lpstr>PowerPoint Presentation</vt:lpstr>
      <vt:lpstr>PowerPoint Presentation</vt:lpstr>
      <vt:lpstr>PowerPoint Presentation</vt:lpstr>
      <vt:lpstr>PowerPoint Presentation</vt:lpstr>
      <vt:lpstr>Analysis of Data</vt:lpstr>
      <vt:lpstr>Final Report</vt:lpstr>
      <vt:lpstr>Questions?</vt:lpstr>
      <vt:lpstr>PowerPoint Presentation</vt:lpstr>
    </vt:vector>
  </TitlesOfParts>
  <Company>MnDOT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Slide</dc:title>
  <dc:creator>Robert Filipczak</dc:creator>
  <cp:lastModifiedBy>Jerry Geib</cp:lastModifiedBy>
  <cp:revision>58</cp:revision>
  <cp:lastPrinted>2018-11-16T18:21:27Z</cp:lastPrinted>
  <dcterms:created xsi:type="dcterms:W3CDTF">2018-04-27T13:58:19Z</dcterms:created>
  <dcterms:modified xsi:type="dcterms:W3CDTF">2020-02-25T14:41:26Z</dcterms:modified>
</cp:coreProperties>
</file>