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286" r:id="rId3"/>
    <p:sldId id="260" r:id="rId4"/>
    <p:sldId id="287" r:id="rId5"/>
    <p:sldId id="288" r:id="rId6"/>
    <p:sldId id="283" r:id="rId7"/>
    <p:sldId id="290" r:id="rId8"/>
    <p:sldId id="291" r:id="rId9"/>
    <p:sldId id="276" r:id="rId10"/>
    <p:sldId id="293" r:id="rId11"/>
    <p:sldId id="305" r:id="rId12"/>
    <p:sldId id="294" r:id="rId13"/>
    <p:sldId id="295" r:id="rId14"/>
    <p:sldId id="303" r:id="rId15"/>
    <p:sldId id="296" r:id="rId16"/>
    <p:sldId id="298" r:id="rId17"/>
    <p:sldId id="299" r:id="rId18"/>
    <p:sldId id="300" r:id="rId19"/>
    <p:sldId id="280" r:id="rId20"/>
    <p:sldId id="302" r:id="rId21"/>
    <p:sldId id="304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-5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20AC8-5797-4C47-AB4F-5576EFF0D22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A1B1C-CD59-4599-ACC5-C9AD03651A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F2DF-3DD1-454E-9174-8C62D515AFC0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5D292-0978-42B4-9F4C-8F2E63C240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4469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269AC-CA86-4CFB-B6DC-CE907F47B15D}" type="slidenum">
              <a:rPr lang="sv-SE"/>
              <a:pPr/>
              <a:t>3</a:t>
            </a:fld>
            <a:endParaRPr lang="sv-SE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6015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269AC-CA86-4CFB-B6DC-CE907F47B15D}" type="slidenum">
              <a:rPr lang="sv-SE"/>
              <a:pPr/>
              <a:t>4</a:t>
            </a:fld>
            <a:endParaRPr lang="sv-SE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6015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9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87425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19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133401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81472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53973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4391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29134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56290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51006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67608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5228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2713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8204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2069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241F5-989D-417B-BB7D-EF65A3BC74AA}" type="datetimeFigureOut">
              <a:rPr lang="sv-SE" smtClean="0"/>
              <a:pPr/>
              <a:t>2020-01-13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0517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ark%20Seismic%20LLC\MnDOT\HMA-Execution\Admin\Kickoff-TAP\Video.m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A_peg\Documents\FOU\SBUF\PÅGÅENDE\Provsträcka Rv40 Alternativa bel (SBUF)\Bilder\Slitlager_Gruppfoto_Vattenuppträngning\DSC_00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87"/>
          <a:stretch/>
        </p:blipFill>
        <p:spPr bwMode="auto">
          <a:xfrm>
            <a:off x="742148" y="143309"/>
            <a:ext cx="10674176" cy="6714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46179"/>
            <a:ext cx="12192000" cy="74829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itchFamily="34" charset="0"/>
                <a:cs typeface="Arial" panose="020B0604020202020204" pitchFamily="34" charset="0"/>
              </a:rPr>
              <a:t>Seismic Approach to Quality Management of HMA</a:t>
            </a:r>
            <a:endParaRPr lang="sv-SE" sz="3200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16018" y="881102"/>
            <a:ext cx="10789920" cy="1178704"/>
          </a:xfrm>
        </p:spPr>
        <p:txBody>
          <a:bodyPr>
            <a:noAutofit/>
          </a:bodyPr>
          <a:lstStyle/>
          <a:p>
            <a:pPr algn="l">
              <a:tabLst>
                <a:tab pos="2743200" algn="l"/>
              </a:tabLst>
            </a:pPr>
            <a:r>
              <a:rPr lang="sv-SE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Investigator: 	</a:t>
            </a:r>
            <a:r>
              <a:rPr lang="sv-SE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Choon Park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v-SE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Park Seismic LLC, Shelton, Connecticut, USA </a:t>
            </a:r>
          </a:p>
          <a:p>
            <a:pPr algn="l">
              <a:tabLst>
                <a:tab pos="2743200" algn="l"/>
              </a:tabLst>
            </a:pPr>
            <a:r>
              <a:rPr lang="sv-SE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Co-Investigators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sv-SE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Nils Ryden 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v-SE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Josefin </a:t>
            </a:r>
            <a:r>
              <a:rPr lang="sv-SE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Starkhammar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Norfee Tech, Lund, Sweden</a:t>
            </a:r>
          </a:p>
          <a:p>
            <a:pPr algn="l">
              <a:tabLst>
                <a:tab pos="2743200" algn="l"/>
              </a:tabLst>
            </a:pPr>
            <a:r>
              <a:rPr lang="sv-SE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Administrative Staff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sv-SE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Jin Park</a:t>
            </a:r>
            <a:r>
              <a:rPr lang="sv-S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Park Seismic LLC, Shelton, Connecticut, USA</a:t>
            </a:r>
            <a:endParaRPr lang="sv-SE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5736" y="3888599"/>
            <a:ext cx="46875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Black" pitchFamily="34" charset="0"/>
              </a:rPr>
              <a:t>Presented By</a:t>
            </a:r>
          </a:p>
          <a:p>
            <a:pPr algn="ctr"/>
            <a:endParaRPr lang="en-US" sz="2000" dirty="0" smtClean="0">
              <a:latin typeface="Arial Black" pitchFamily="34" charset="0"/>
            </a:endParaRPr>
          </a:p>
          <a:p>
            <a:pPr algn="ctr"/>
            <a:r>
              <a:rPr lang="en-US" sz="2000" dirty="0" smtClean="0">
                <a:latin typeface="Arial Black" pitchFamily="34" charset="0"/>
              </a:rPr>
              <a:t>Choon Park, Ph.D.</a:t>
            </a:r>
          </a:p>
          <a:p>
            <a:pPr algn="ctr"/>
            <a:endParaRPr lang="en-US" sz="2000" dirty="0" smtClean="0">
              <a:latin typeface="Arial Black" pitchFamily="34" charset="0"/>
            </a:endParaRPr>
          </a:p>
          <a:p>
            <a:pPr algn="ctr"/>
            <a:r>
              <a:rPr lang="en-US" sz="2000" dirty="0" smtClean="0">
                <a:latin typeface="Arial Black" pitchFamily="34" charset="0"/>
              </a:rPr>
              <a:t>Park Seismic LLC </a:t>
            </a:r>
            <a:endParaRPr lang="en-US" sz="2000" dirty="0">
              <a:latin typeface="Arial Black" pitchFamily="34" charset="0"/>
            </a:endParaRPr>
          </a:p>
        </p:txBody>
      </p:sp>
      <p:pic>
        <p:nvPicPr>
          <p:cNvPr id="8" name="Picture 7" descr="ParkSeismicLogo (Most Transparent)-1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2825" y="5663425"/>
            <a:ext cx="3498850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3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982" y="8025"/>
            <a:ext cx="36771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THIS PROJECT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6530" y="1437022"/>
            <a:ext cx="4649007" cy="168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2980" y="3282232"/>
            <a:ext cx="7903449" cy="357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3967" y="1655545"/>
            <a:ext cx="3012900" cy="17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>
            <a:off x="3157073" y="3474720"/>
            <a:ext cx="288757" cy="394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956998" y="1915427"/>
            <a:ext cx="481263" cy="308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573014" y="1029903"/>
            <a:ext cx="5678905" cy="2117558"/>
          </a:xfrm>
          <a:prstGeom prst="roundRect">
            <a:avLst/>
          </a:prstGeom>
          <a:noFill/>
          <a:ln w="158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21380284">
            <a:off x="1443775" y="4186989"/>
            <a:ext cx="1135781" cy="721895"/>
          </a:xfrm>
          <a:prstGeom prst="leftArrow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 w="25400"/>
          <a:scene3d>
            <a:camera prst="orthographicFront">
              <a:rot lat="17399993" lon="2129999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816" y="3727726"/>
            <a:ext cx="20714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– 30 MPH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0021" y="1040672"/>
            <a:ext cx="4325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On-Board Real Time Display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67289" y="3830856"/>
            <a:ext cx="1561804" cy="1546992"/>
          </a:xfrm>
          <a:prstGeom prst="straightConnector1">
            <a:avLst/>
          </a:prstGeom>
          <a:ln w="15875"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8784381">
            <a:off x="4745246" y="4340994"/>
            <a:ext cx="885524" cy="365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~6 ft</a:t>
            </a:r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386989" y="3566702"/>
            <a:ext cx="2131354" cy="13904"/>
          </a:xfrm>
          <a:prstGeom prst="straightConnector1">
            <a:avLst/>
          </a:prstGeom>
          <a:ln w="15875"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99701" y="3396113"/>
            <a:ext cx="885524" cy="365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~2 ft</a:t>
            </a:r>
            <a:endParaRPr lang="en-US" b="1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257455" y="1963554"/>
            <a:ext cx="847023" cy="962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5588" y="8025"/>
            <a:ext cx="3235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PROPOSERS</a:t>
            </a:r>
          </a:p>
        </p:txBody>
      </p:sp>
      <p:graphicFrame>
        <p:nvGraphicFramePr>
          <p:cNvPr id="1026" name="Object 2"/>
          <p:cNvGraphicFramePr>
            <a:graphicFrameLocks/>
          </p:cNvGraphicFramePr>
          <p:nvPr/>
        </p:nvGraphicFramePr>
        <p:xfrm>
          <a:off x="1612939" y="933025"/>
          <a:ext cx="9302103" cy="5400675"/>
        </p:xfrm>
        <a:graphic>
          <a:graphicData uri="http://schemas.openxmlformats.org/presentationml/2006/ole">
            <p:oleObj spid="_x0000_s61442" name="Document" r:id="rId3" imgW="6396013" imgH="361076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592" y="1026749"/>
            <a:ext cx="9258691" cy="515266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Hardware (Dr. Starkhammar &amp; Dr. Ryden)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Multichannel Acquisition Device (MAD) (e.g., 60 channels)</a:t>
            </a:r>
          </a:p>
          <a:p>
            <a:pPr lvl="1"/>
            <a:r>
              <a:rPr lang="en-US" dirty="0" smtClean="0"/>
              <a:t>MEMS Microphone Arrays (MMA) (e.g., 3-6 linear arrays with 10-channel/array)</a:t>
            </a:r>
          </a:p>
          <a:p>
            <a:pPr lvl="1"/>
            <a:r>
              <a:rPr lang="en-US" dirty="0" smtClean="0"/>
              <a:t>Rolling Impact Source (RIS) (e.g., one or an array of flying steel balls)</a:t>
            </a:r>
          </a:p>
          <a:p>
            <a:pPr lvl="1"/>
            <a:r>
              <a:rPr lang="en-US" dirty="0" smtClean="0"/>
              <a:t>Frame (MAD + MMA) + RIS</a:t>
            </a:r>
          </a:p>
          <a:p>
            <a:r>
              <a:rPr lang="en-US" b="1" dirty="0" smtClean="0"/>
              <a:t>Software and General Oversight (Dr. Park)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Acquisition Control Module (Pseudo AUTO)</a:t>
            </a:r>
          </a:p>
          <a:p>
            <a:pPr lvl="1"/>
            <a:r>
              <a:rPr lang="en-US" dirty="0" smtClean="0"/>
              <a:t>QA/QC Module (Full AUTO)</a:t>
            </a:r>
          </a:p>
          <a:p>
            <a:pPr lvl="1"/>
            <a:r>
              <a:rPr lang="en-US" dirty="0" smtClean="0"/>
              <a:t>On-Board Real-Time Analysis/Display Module (Full AUTO)</a:t>
            </a:r>
          </a:p>
          <a:p>
            <a:pPr lvl="1"/>
            <a:r>
              <a:rPr lang="en-US" dirty="0" smtClean="0"/>
              <a:t>Post-Acquisition Extended Analysis Module (</a:t>
            </a:r>
            <a:r>
              <a:rPr lang="en-US" dirty="0" err="1" smtClean="0"/>
              <a:t>Manul</a:t>
            </a:r>
            <a:r>
              <a:rPr lang="en-US" dirty="0" smtClean="0"/>
              <a:t>-AUTO)</a:t>
            </a:r>
          </a:p>
          <a:p>
            <a:r>
              <a:rPr lang="en-US" b="1" dirty="0" smtClean="0"/>
              <a:t>Administration (Dr. Jin Park)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Monthly Conference (Skype)</a:t>
            </a:r>
          </a:p>
          <a:p>
            <a:pPr lvl="1"/>
            <a:r>
              <a:rPr lang="en-US" dirty="0" smtClean="0"/>
              <a:t>Managing Dedicated Secure Website</a:t>
            </a:r>
          </a:p>
          <a:p>
            <a:pPr lvl="1"/>
            <a:r>
              <a:rPr lang="en-US" dirty="0" smtClean="0"/>
              <a:t>Travel and Joint Field Test Arrangement</a:t>
            </a:r>
          </a:p>
          <a:p>
            <a:pPr lvl="1"/>
            <a:r>
              <a:rPr lang="en-US" dirty="0" smtClean="0"/>
              <a:t>Financial Management</a:t>
            </a:r>
          </a:p>
          <a:p>
            <a:pPr lvl="1"/>
            <a:r>
              <a:rPr lang="en-US" dirty="0" smtClean="0"/>
              <a:t>Quarterly and Final </a:t>
            </a:r>
            <a:r>
              <a:rPr lang="en-US" dirty="0" smtClean="0"/>
              <a:t>Report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4915" y="8025"/>
            <a:ext cx="77373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WORK PLAN &amp; DELIVERABLES</a:t>
            </a:r>
            <a:endParaRPr lang="en-US" sz="48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3389" y="8025"/>
            <a:ext cx="74403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WORK PLAN AND SCHEDULE</a:t>
            </a:r>
            <a:endParaRPr lang="en-US" sz="48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5" descr="Flowchart-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1066" y="747188"/>
            <a:ext cx="6280298" cy="59375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033869">
            <a:off x="4562392" y="5222417"/>
            <a:ext cx="314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May, 2022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721894" y="1431408"/>
          <a:ext cx="5587329" cy="5204572"/>
        </p:xfrm>
        <a:graphic>
          <a:graphicData uri="http://schemas.openxmlformats.org/presentationml/2006/ole">
            <p:oleObj spid="_x0000_s59394" name="Worksheet" r:id="rId3" imgW="8617006" imgH="8026435" progId="Excel.Sheet.12">
              <p:embed/>
            </p:oleObj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776191" y="2531425"/>
          <a:ext cx="4880008" cy="2368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526"/>
                <a:gridCol w="1424482"/>
              </a:tblGrid>
              <a:tr h="425820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Category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Amount</a:t>
                      </a:r>
                      <a:r>
                        <a:rPr lang="en-US" sz="1800" baseline="0" dirty="0" smtClean="0"/>
                        <a:t> ($)</a:t>
                      </a:r>
                      <a:endParaRPr lang="en-US" sz="1800" dirty="0"/>
                    </a:p>
                  </a:txBody>
                  <a:tcPr/>
                </a:tc>
              </a:tr>
              <a:tr h="42582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Direct Labor Costs: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134,504.00</a:t>
                      </a:r>
                      <a:endParaRPr lang="en-US" sz="1800" b="1" dirty="0"/>
                    </a:p>
                  </a:txBody>
                  <a:tcPr/>
                </a:tc>
              </a:tr>
              <a:tr h="42582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Direct Expense Costs: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12,940.00</a:t>
                      </a:r>
                      <a:endParaRPr lang="en-US" sz="1800" b="1" dirty="0"/>
                    </a:p>
                  </a:txBody>
                  <a:tcPr/>
                </a:tc>
              </a:tr>
              <a:tr h="66497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Subcontractor Costs:</a:t>
                      </a:r>
                    </a:p>
                    <a:p>
                      <a:r>
                        <a:rPr lang="en-US" sz="1800" b="1" dirty="0" smtClean="0"/>
                        <a:t>	(</a:t>
                      </a:r>
                      <a:r>
                        <a:rPr lang="en-US" sz="1800" b="1" dirty="0" err="1" smtClean="0"/>
                        <a:t>Norrfee</a:t>
                      </a:r>
                      <a:r>
                        <a:rPr lang="en-US" sz="1800" b="1" dirty="0" smtClean="0"/>
                        <a:t> Tech, AB)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152,442.00</a:t>
                      </a:r>
                      <a:endParaRPr lang="en-US" sz="1800" b="1" dirty="0"/>
                    </a:p>
                  </a:txBody>
                  <a:tcPr/>
                </a:tc>
              </a:tr>
              <a:tr h="42582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Totals: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299,886.00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742874" y="8025"/>
            <a:ext cx="46614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PROJECT BUDGET</a:t>
            </a:r>
            <a:endParaRPr lang="en-US" sz="48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3538" y="962519"/>
            <a:ext cx="29838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DETAILS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5988" y="2010075"/>
            <a:ext cx="29838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SUMMARY</a:t>
            </a: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252" y="8025"/>
            <a:ext cx="111146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RECENT DEVELOPMENTS AND PROJECTION</a:t>
            </a:r>
            <a:endParaRPr lang="en-US" sz="48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68126" y="1864152"/>
            <a:ext cx="5441937" cy="408145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466298" y="4322659"/>
            <a:ext cx="2164425" cy="6292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78850" y="3982145"/>
            <a:ext cx="31676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Microphone </a:t>
            </a:r>
            <a:r>
              <a:rPr lang="en-GB" sz="3200" dirty="0" smtClean="0"/>
              <a:t>array</a:t>
            </a:r>
          </a:p>
          <a:p>
            <a:r>
              <a:rPr lang="en-GB" sz="3200" dirty="0" smtClean="0"/>
              <a:t>(MEMS*)</a:t>
            </a:r>
            <a:endParaRPr lang="sv-SE" sz="3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15538" y="2805708"/>
            <a:ext cx="3510832" cy="6989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09444" y="2380411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(Modified car bicycle rack)</a:t>
            </a:r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9458084" y="1543993"/>
            <a:ext cx="194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(Rest of hardware </a:t>
            </a:r>
          </a:p>
          <a:p>
            <a:r>
              <a:rPr lang="en-GB" dirty="0" smtClean="0"/>
              <a:t>kept in trunk)</a:t>
            </a:r>
            <a:endParaRPr lang="sv-SE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244916" y="1894075"/>
            <a:ext cx="3121572" cy="378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99098" y="5611528"/>
            <a:ext cx="351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*Micro-Electro-Mechanical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14223" y="1464224"/>
            <a:ext cx="6164315" cy="4623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073" y="0"/>
            <a:ext cx="754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Black" pitchFamily="34" charset="0"/>
              </a:rPr>
              <a:t>Microphone array </a:t>
            </a:r>
            <a:r>
              <a:rPr lang="en-GB" sz="3200" dirty="0" smtClean="0">
                <a:latin typeface="Arial Black" pitchFamily="34" charset="0"/>
              </a:rPr>
              <a:t>close-up (Top)</a:t>
            </a:r>
            <a:endParaRPr lang="sv-SE" sz="3200" dirty="0"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726" y="1545550"/>
            <a:ext cx="303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Connectors to for cables </a:t>
            </a:r>
          </a:p>
          <a:p>
            <a:r>
              <a:rPr lang="en-GB" dirty="0"/>
              <a:t>l</a:t>
            </a:r>
            <a:r>
              <a:rPr lang="en-GB" dirty="0" smtClean="0"/>
              <a:t>eading the analogue signal to</a:t>
            </a:r>
          </a:p>
          <a:p>
            <a:r>
              <a:rPr lang="en-GB" dirty="0" smtClean="0"/>
              <a:t>A/D converting hardware</a:t>
            </a:r>
            <a:endParaRPr lang="sv-SE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959720" y="5780689"/>
            <a:ext cx="2696558" cy="26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25959" y="5457523"/>
            <a:ext cx="2398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Each of these are </a:t>
            </a:r>
          </a:p>
          <a:p>
            <a:r>
              <a:rPr lang="en-GB" sz="2400" dirty="0" smtClean="0"/>
              <a:t>microphones</a:t>
            </a:r>
            <a:endParaRPr lang="sv-SE" sz="24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400800" y="1177159"/>
            <a:ext cx="489239" cy="49346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90442" y="6220674"/>
            <a:ext cx="517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48 channels → “super stereo recording”</a:t>
            </a:r>
            <a:endParaRPr lang="sv-SE" sz="24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743200" y="2468880"/>
            <a:ext cx="1737360" cy="293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7529430" y="2468880"/>
            <a:ext cx="172013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384030" y="2007215"/>
            <a:ext cx="25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Connectors for batteries supplying the microphones with power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0660" y="3417725"/>
            <a:ext cx="3611422" cy="270856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 rot="18954648">
            <a:off x="1428149" y="5218142"/>
            <a:ext cx="1103325" cy="413886"/>
          </a:xfrm>
          <a:prstGeom prst="roundRect">
            <a:avLst/>
          </a:prstGeom>
          <a:noFill/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560319" y="4985886"/>
            <a:ext cx="924025" cy="356136"/>
          </a:xfrm>
          <a:prstGeom prst="rightArrow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61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01959" y="1345324"/>
            <a:ext cx="321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48 microphone acoustic </a:t>
            </a:r>
          </a:p>
          <a:p>
            <a:r>
              <a:rPr lang="en-GB" dirty="0" smtClean="0"/>
              <a:t>ducts face the pavement during </a:t>
            </a:r>
          </a:p>
          <a:p>
            <a:r>
              <a:rPr lang="en-GB" dirty="0" smtClean="0"/>
              <a:t>recordings</a:t>
            </a:r>
            <a:endParaRPr lang="sv-SE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749291" y="1108711"/>
            <a:ext cx="3352668" cy="41147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6220691" y="1806989"/>
            <a:ext cx="2881268" cy="451327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48390" y="1085851"/>
            <a:ext cx="369701" cy="539495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1073" y="0"/>
            <a:ext cx="856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Black" pitchFamily="34" charset="0"/>
              </a:rPr>
              <a:t>Microphone array </a:t>
            </a:r>
            <a:r>
              <a:rPr lang="en-GB" sz="3200" dirty="0" smtClean="0">
                <a:latin typeface="Arial Black" pitchFamily="34" charset="0"/>
              </a:rPr>
              <a:t>close-up (Bottom)</a:t>
            </a:r>
            <a:endParaRPr lang="sv-SE" sz="3200" dirty="0">
              <a:latin typeface="Arial Black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689600" y="3295650"/>
            <a:ext cx="190500" cy="12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08650" y="3409950"/>
            <a:ext cx="190500" cy="12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02300" y="3022600"/>
            <a:ext cx="31750" cy="285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753100" y="3429000"/>
            <a:ext cx="25400" cy="266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1427739">
            <a:off x="5892800" y="3136900"/>
            <a:ext cx="94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0.75 cm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4432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7" t="25038" r="14401"/>
          <a:stretch/>
        </p:blipFill>
        <p:spPr>
          <a:xfrm>
            <a:off x="249382" y="1662544"/>
            <a:ext cx="7329054" cy="4977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7745" y="3629891"/>
            <a:ext cx="2646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48 parallel A/D converters from National Instruments</a:t>
            </a:r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>
            <a:off x="3214700" y="4137723"/>
            <a:ext cx="5763045" cy="50783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545227" y="5194696"/>
            <a:ext cx="7432518" cy="624213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75615" y="5194696"/>
            <a:ext cx="3019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Data acquisition controlled though LabVIEW-program on regular PC in rack form, from National Instruments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5615" y="1928733"/>
            <a:ext cx="3133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PXI rack holding digitizer cards </a:t>
            </a:r>
          </a:p>
          <a:p>
            <a:r>
              <a:rPr lang="en-GB" dirty="0" smtClean="0"/>
              <a:t>(A/D conversion) and controller</a:t>
            </a:r>
          </a:p>
          <a:p>
            <a:r>
              <a:rPr lang="en-GB" dirty="0" smtClean="0"/>
              <a:t>(PC in rack format)</a:t>
            </a:r>
            <a:endParaRPr lang="sv-SE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840182" y="2369237"/>
            <a:ext cx="6235434" cy="166664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77745" y="207817"/>
            <a:ext cx="3117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PC screen monitor. In field measurements, this monitor is replaced by a rugged laptop with wireless connection to the PXI rack</a:t>
            </a:r>
            <a:endParaRPr lang="sv-SE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19455" y="956508"/>
            <a:ext cx="2196167" cy="143389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1648" y="231006"/>
            <a:ext cx="754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Black" pitchFamily="34" charset="0"/>
              </a:rPr>
              <a:t>Entire A/D System</a:t>
            </a:r>
            <a:endParaRPr lang="sv-SE" sz="3200" dirty="0">
              <a:latin typeface="Arial Black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72" y="875903"/>
            <a:ext cx="3342541" cy="1915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2868328" y="1520792"/>
            <a:ext cx="1068405" cy="76039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04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pPr algn="l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Rolling-Impact Source </a:t>
            </a:r>
            <a:r>
              <a:rPr lang="en-US" sz="3200" b="1" dirty="0" smtClean="0">
                <a:latin typeface="Arial" pitchFamily="34" charset="0"/>
                <a:cs typeface="Arial" pitchFamily="34" charset="0"/>
                <a:sym typeface="Symbol"/>
              </a:rPr>
              <a:t> “Bouncing Steel Ball”!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33" t="7333" r="5467" b="39334"/>
          <a:stretch/>
        </p:blipFill>
        <p:spPr>
          <a:xfrm>
            <a:off x="1144550" y="2047773"/>
            <a:ext cx="4922362" cy="33371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ruta 6"/>
          <p:cNvSpPr txBox="1"/>
          <p:nvPr/>
        </p:nvSpPr>
        <p:spPr>
          <a:xfrm>
            <a:off x="1144550" y="5745925"/>
            <a:ext cx="318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Bouncing ball source!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pilkoppling 8"/>
          <p:cNvCxnSpPr/>
          <p:nvPr/>
        </p:nvCxnSpPr>
        <p:spPr>
          <a:xfrm flipV="1">
            <a:off x="3054992" y="4890977"/>
            <a:ext cx="457200" cy="854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146" y="924024"/>
            <a:ext cx="3841189" cy="577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0842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763" y="2751309"/>
            <a:ext cx="725233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Laying asphalt"/>
          <p:cNvPicPr>
            <a:picLocks noChangeAspect="1" noChangeArrowheads="1"/>
          </p:cNvPicPr>
          <p:nvPr/>
        </p:nvPicPr>
        <p:blipFill>
          <a:blip r:embed="rId3" cstate="print"/>
          <a:srcRect t="674" r="1007"/>
          <a:stretch>
            <a:fillRect/>
          </a:stretch>
        </p:blipFill>
        <p:spPr bwMode="auto">
          <a:xfrm>
            <a:off x="926059" y="1313953"/>
            <a:ext cx="3537652" cy="53013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15722" y="8025"/>
            <a:ext cx="9915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Hot Mix Asphalt (HMA) Pavement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Down Arrow 6"/>
          <p:cNvSpPr/>
          <p:nvPr/>
        </p:nvSpPr>
        <p:spPr>
          <a:xfrm rot="2514352">
            <a:off x="4251330" y="4873286"/>
            <a:ext cx="304803" cy="1010652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5172752" y="1327635"/>
            <a:ext cx="6194684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Stiffness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(e.g.,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hickness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(H)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Construction and Maintenance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01509" y="856648"/>
            <a:ext cx="7689513" cy="5767135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85020" y="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pPr algn="l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Rolling-Impact Source </a:t>
            </a:r>
            <a:r>
              <a:rPr lang="en-US" sz="3200" b="1" dirty="0" smtClean="0">
                <a:latin typeface="Arial" pitchFamily="34" charset="0"/>
                <a:cs typeface="Arial" pitchFamily="34" charset="0"/>
                <a:sym typeface="Symbol"/>
              </a:rPr>
              <a:t> “Bouncing Steel Ball”!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2865(ed-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99542-AF9B-4672-A4EF-85BAB1FC889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 descr="Thank You.jpg"/>
          <p:cNvPicPr>
            <a:picLocks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6533" y="499533"/>
            <a:ext cx="8466667" cy="567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155034" y="1231395"/>
            <a:ext cx="689168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Conventional (Coring, Density, Gravity, etc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.)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Indirect stiffness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Spot checking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Destructive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Seismic (Elastic) Wave Approach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Direct stiffness (“Elasticity”)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Non-destructive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Continuous 2D &amp; 3D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0654" y="8025"/>
            <a:ext cx="976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HMA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to Measure Vs and H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2702" y="1232030"/>
            <a:ext cx="3065649" cy="255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7093" y="4186858"/>
            <a:ext cx="3094509" cy="231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4590" y="4660044"/>
            <a:ext cx="53911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19683517">
            <a:off x="7905373" y="3304209"/>
            <a:ext cx="3985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Conventional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5514" y="5267782"/>
            <a:ext cx="2327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Seismic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261914" y="923391"/>
            <a:ext cx="7661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Multichannel Analysis of Surface Waves (MASW) (Park et al., 1999)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Shear-wave velocity (Vs) (1D, 2D, and 3D)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Vs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 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irect indicator of “stiffness” [e.g., Young’s (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and shear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7092" y="8025"/>
            <a:ext cx="7932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Seismic Approach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MASW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9" descr="Fi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850" y="2273978"/>
            <a:ext cx="3657600" cy="16190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32" y="2450457"/>
            <a:ext cx="6561740" cy="414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7080" y="4032982"/>
            <a:ext cx="4573233" cy="2357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628486" y="4083875"/>
            <a:ext cx="2160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6987" y="8025"/>
            <a:ext cx="1043311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Previous Project at MnDOT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CEMS 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(Park and Richter, 2017)</a:t>
            </a:r>
            <a:endParaRPr lang="en-US" sz="40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9396" y="2906675"/>
            <a:ext cx="6583664" cy="372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186" y="3783266"/>
            <a:ext cx="4372663" cy="24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0253" y="3801973"/>
            <a:ext cx="129941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THIS 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Project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74" y="4416434"/>
            <a:ext cx="14822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Previous (CEMS)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2" name="Rektangel 5"/>
          <p:cNvSpPr/>
          <p:nvPr/>
        </p:nvSpPr>
        <p:spPr>
          <a:xfrm>
            <a:off x="2550664" y="1577891"/>
            <a:ext cx="70553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Geophone approach (50 – 1000 Hz) with target depths ≥ 0.5 m</a:t>
            </a:r>
          </a:p>
          <a:p>
            <a:pPr marL="0"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This (HMA) project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 target depths ≤ 0.3 m (1-25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Symbol"/>
              </a:rPr>
              <a:t>Khz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895" y="2566732"/>
            <a:ext cx="65644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Black" pitchFamily="34" charset="0"/>
              </a:rPr>
              <a:t>Compaction Evaluation by MASW Surveys (CEMS)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vLayer(H=01m)(POS=035)(Vs=1450)(Vs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793" y="1373632"/>
            <a:ext cx="5397500" cy="2667000"/>
          </a:xfrm>
          <a:prstGeom prst="rect">
            <a:avLst/>
          </a:prstGeom>
        </p:spPr>
      </p:pic>
      <p:pic>
        <p:nvPicPr>
          <p:cNvPr id="6" name="Picture 5" descr="PavLayer(H=015m)(POS=035)(AM0)(H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6700" y="1365613"/>
            <a:ext cx="5397500" cy="2667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212082" y="1800666"/>
            <a:ext cx="379862" cy="2601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774806" y="1889764"/>
            <a:ext cx="344659" cy="2180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913840" y="2254038"/>
            <a:ext cx="344659" cy="21805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86998" y="2060916"/>
            <a:ext cx="12168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Vs = 1500 m/s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28622" y="2107825"/>
            <a:ext cx="121219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Vs = 1450 m/s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6069" y="2469751"/>
            <a:ext cx="1235615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Vs = 1350 m/s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590033" y="1862735"/>
            <a:ext cx="344659" cy="2180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787692" y="2153591"/>
            <a:ext cx="229786" cy="243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539293" y="2475302"/>
            <a:ext cx="152404" cy="314171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99539" y="1954174"/>
            <a:ext cx="10152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 = 0.15 m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921325" y="2413857"/>
            <a:ext cx="99648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 = 0.12 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15849" y="2789484"/>
            <a:ext cx="991774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 = 0.10 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6186" y="1040673"/>
            <a:ext cx="3333348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HMA Stiffness (Vs)</a:t>
            </a:r>
            <a:endParaRPr lang="en-U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84536" y="1039071"/>
            <a:ext cx="340029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HMA Thickness (H)</a:t>
            </a:r>
            <a:endParaRPr lang="en-U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" y="3821229"/>
            <a:ext cx="12192000" cy="346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PavLayer(H=01m)(POS=040)(AM0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2883" y="4191000"/>
            <a:ext cx="5397500" cy="2667000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 flipV="1">
            <a:off x="7568667" y="4638514"/>
            <a:ext cx="379862" cy="2601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131391" y="4689112"/>
            <a:ext cx="344659" cy="2180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4886425" y="4966761"/>
            <a:ext cx="344659" cy="21805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420584" y="4898764"/>
            <a:ext cx="10111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POS = 0.40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923707" y="4887923"/>
            <a:ext cx="107385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POS = 0.35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3780" y="5172849"/>
            <a:ext cx="1013248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POS = 0.30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63134" y="3848040"/>
            <a:ext cx="4718215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HMA Poisson’s Ratio (POS)</a:t>
            </a:r>
            <a:endParaRPr lang="en-U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599" y="6669360"/>
            <a:ext cx="12192000" cy="182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117127" y="8025"/>
            <a:ext cx="9912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HMA and Dispersion Curve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How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17484" y="3089709"/>
            <a:ext cx="143416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(H = 0.1 m)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9875520" y="3068860"/>
            <a:ext cx="175981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(Vs = 1500 m/s)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707781" y="5935584"/>
            <a:ext cx="280736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(H = 0.1 m, Vs = 1500 m/s)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847025" y="3166709"/>
            <a:ext cx="228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 pitchFamily="34" charset="0"/>
              </a:rPr>
              <a:t>Accuracy ≥ 98%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30721" y="3155483"/>
            <a:ext cx="228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 pitchFamily="34" charset="0"/>
              </a:rPr>
              <a:t>Accuracy ≥ 95%</a:t>
            </a:r>
            <a:endParaRPr lang="en-US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0101" y="8025"/>
            <a:ext cx="10906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Pavement MASW (Ryden et al., 2004)</a:t>
            </a:r>
            <a:endParaRPr lang="en-US" sz="54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8" y="2441537"/>
            <a:ext cx="10814134" cy="32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8901" y="2627692"/>
            <a:ext cx="217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I-70 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smtClean="0">
                <a:solidFill>
                  <a:srgbClr val="FFFF00"/>
                </a:solidFill>
              </a:rPr>
              <a:t>Manhattan, KS)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9739" y="4052220"/>
            <a:ext cx="194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Lamb wave (A0)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57157" y="1376402"/>
            <a:ext cx="946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>
              <a:buFont typeface="Arial" pitchFamily="34" charset="0"/>
              <a:buChar char="•"/>
            </a:pPr>
            <a:r>
              <a:rPr lang="en-US" sz="2000" dirty="0" smtClean="0">
                <a:latin typeface="Arial Black" pitchFamily="34" charset="0"/>
              </a:rPr>
              <a:t>Contact measurements with accelerometer and a small hammer.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7540" y="8025"/>
            <a:ext cx="81320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Non-Contact</a:t>
            </a: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Pavement MASW 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(Ryden et al., 2006)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550" y="1543788"/>
            <a:ext cx="9005611" cy="272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423" y="4399215"/>
            <a:ext cx="7277937" cy="233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7863843" y="5727029"/>
            <a:ext cx="42351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64618" y="5725429"/>
            <a:ext cx="42351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793455" y="5342021"/>
            <a:ext cx="452387" cy="18288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28102" y="5563398"/>
            <a:ext cx="122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Surface wave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01502" y="5561798"/>
            <a:ext cx="122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Surface wave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09104" y="4726000"/>
            <a:ext cx="14276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Leaky </a:t>
            </a:r>
          </a:p>
          <a:p>
            <a:pPr algn="ctr"/>
            <a:r>
              <a:rPr lang="en-US" sz="1600" b="1" dirty="0" smtClean="0"/>
              <a:t>surface wave</a:t>
            </a:r>
            <a:endParaRPr lang="en-US" sz="1600" b="1" dirty="0"/>
          </a:p>
        </p:txBody>
      </p:sp>
      <p:sp>
        <p:nvSpPr>
          <p:cNvPr id="17" name="Oval 16"/>
          <p:cNvSpPr/>
          <p:nvPr/>
        </p:nvSpPr>
        <p:spPr>
          <a:xfrm>
            <a:off x="2271564" y="1876928"/>
            <a:ext cx="1443790" cy="134753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842" y="2403433"/>
            <a:ext cx="3985023" cy="2988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97"/>
          <a:stretch/>
        </p:blipFill>
        <p:spPr>
          <a:xfrm>
            <a:off x="5762999" y="1933318"/>
            <a:ext cx="5824529" cy="4039002"/>
          </a:xfrm>
          <a:prstGeom prst="rect">
            <a:avLst/>
          </a:prstGeom>
        </p:spPr>
      </p:pic>
      <p:sp>
        <p:nvSpPr>
          <p:cNvPr id="9" name="Text Box 38"/>
          <p:cNvSpPr txBox="1">
            <a:spLocks noChangeArrowheads="1"/>
          </p:cNvSpPr>
          <p:nvPr/>
        </p:nvSpPr>
        <p:spPr bwMode="auto">
          <a:xfrm rot="16200000">
            <a:off x="3671993" y="3824269"/>
            <a:ext cx="418201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Shear wave velocity (m/s)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7948322" y="5915274"/>
            <a:ext cx="2158201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Test line 4.0 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7989" y="8025"/>
            <a:ext cx="100111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Non-Contact-Rolling</a:t>
            </a: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Pavement MASW 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</a:rPr>
              <a:t>Bjurström</a:t>
            </a:r>
            <a:r>
              <a:rPr lang="en-US" sz="4000" b="1" dirty="0" smtClean="0">
                <a:solidFill>
                  <a:srgbClr val="002060"/>
                </a:solidFill>
              </a:rPr>
              <a:t> and Ryden, 2017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sp>
        <p:nvSpPr>
          <p:cNvPr id="14" name="Rounded Rectangle 13"/>
          <p:cNvSpPr/>
          <p:nvPr/>
        </p:nvSpPr>
        <p:spPr>
          <a:xfrm rot="20457325">
            <a:off x="1108494" y="3796637"/>
            <a:ext cx="2248724" cy="544793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0460004">
            <a:off x="1212779" y="4350631"/>
            <a:ext cx="257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48 MEMS microphone array (1-cm spacing)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74717" y="3041598"/>
            <a:ext cx="0" cy="32725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85428" y="2492932"/>
            <a:ext cx="155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Solenoid impact source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260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5582</TotalTime>
  <Words>712</Words>
  <Application>Microsoft Office PowerPoint</Application>
  <PresentationFormat>Custom</PresentationFormat>
  <Paragraphs>144</Paragraphs>
  <Slides>21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Office-tema</vt:lpstr>
      <vt:lpstr>Microsoft Office Excel Worksheet</vt:lpstr>
      <vt:lpstr>Microsoft Office Word Document</vt:lpstr>
      <vt:lpstr>Seismic Approach to Quality Management of HMA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scale seismic testing using microphones</dc:title>
  <dc:creator>Nils</dc:creator>
  <cp:lastModifiedBy>Choon Park</cp:lastModifiedBy>
  <cp:revision>250</cp:revision>
  <dcterms:created xsi:type="dcterms:W3CDTF">2019-10-13T10:24:38Z</dcterms:created>
  <dcterms:modified xsi:type="dcterms:W3CDTF">2020-01-16T16:43:03Z</dcterms:modified>
</cp:coreProperties>
</file>