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5"/>
  </p:notesMasterIdLst>
  <p:handoutMasterIdLst>
    <p:handoutMasterId r:id="rId26"/>
  </p:handoutMasterIdLst>
  <p:sldIdLst>
    <p:sldId id="616" r:id="rId5"/>
    <p:sldId id="617" r:id="rId6"/>
    <p:sldId id="482" r:id="rId7"/>
    <p:sldId id="483" r:id="rId8"/>
    <p:sldId id="492" r:id="rId9"/>
    <p:sldId id="489" r:id="rId10"/>
    <p:sldId id="488" r:id="rId11"/>
    <p:sldId id="491" r:id="rId12"/>
    <p:sldId id="484" r:id="rId13"/>
    <p:sldId id="487" r:id="rId14"/>
    <p:sldId id="486" r:id="rId15"/>
    <p:sldId id="490" r:id="rId16"/>
    <p:sldId id="485" r:id="rId17"/>
    <p:sldId id="619" r:id="rId18"/>
    <p:sldId id="620" r:id="rId19"/>
    <p:sldId id="621" r:id="rId20"/>
    <p:sldId id="622" r:id="rId21"/>
    <p:sldId id="618" r:id="rId22"/>
    <p:sldId id="623" r:id="rId23"/>
    <p:sldId id="6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65"/>
    <a:srgbClr val="000000"/>
    <a:srgbClr val="78BE21"/>
    <a:srgbClr val="0D0D0D"/>
    <a:srgbClr val="E8E8E8"/>
    <a:srgbClr val="B20738"/>
    <a:srgbClr val="00A3E2"/>
    <a:srgbClr val="2C2C2C"/>
    <a:srgbClr val="F5F5F5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6" autoAdjust="0"/>
    <p:restoredTop sz="89889" autoAdjust="0"/>
  </p:normalViewPr>
  <p:slideViewPr>
    <p:cSldViewPr snapToGrid="0">
      <p:cViewPr varScale="1">
        <p:scale>
          <a:sx n="130" d="100"/>
          <a:sy n="130" d="100"/>
        </p:scale>
        <p:origin x="82" y="3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260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NeueHaasGroteskText Std" panose="020B0504020202020204" pitchFamily="34" charset="0"/>
              </a:rPr>
              <a:t>3/30/2021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NeueHaasGroteskText Std" panose="020B05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NeueHaasGroteskText Std" panose="020B0504020202020204" pitchFamily="34" charset="0"/>
              </a:rPr>
              <a:t>‹#›</a:t>
            </a:fld>
            <a:endParaRPr lang="en-US" dirty="0">
              <a:latin typeface="NeueHaasGroteskText Std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eueHaasGroteskText Std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eueHaasGroteskText Std" panose="020B050402020202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NeueHaasGroteskText Std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183" y="1842964"/>
            <a:ext cx="7099634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80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1000"/>
              </a:spcAft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185" y="1842964"/>
            <a:ext cx="7099630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0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Job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245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0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5" y="2800328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29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549061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enter the slideshow title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  <a:p>
            <a:r>
              <a:rPr lang="en-US" sz="1800" dirty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53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0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bg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Code Demo (Click to Edit)</a:t>
            </a:r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2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512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3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bg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7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“Click to edit quote.”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6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- Click to edit name or subtext</a:t>
            </a:r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4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8"/>
            <a:ext cx="10515600" cy="484187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799644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7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6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 Point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2" y="3581845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Third Point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</a:t>
            </a:r>
            <a:br>
              <a:rPr lang="en-US" dirty="0"/>
            </a:br>
            <a:r>
              <a:rPr lang="en-US" dirty="0"/>
              <a:t>Statement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olid Light Background">
    <p:bg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5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edit background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or Statement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Make a secondary statement here.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47323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8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60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title.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5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0" i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116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bg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52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638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Quote Solid Light Background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endParaRPr lang="en-US" dirty="0"/>
          </a:p>
          <a:p>
            <a:pPr lvl="0"/>
            <a:r>
              <a:rPr lang="en-US" dirty="0"/>
              <a:t>firstname.lastname@state.mn.us</a:t>
            </a:r>
          </a:p>
          <a:p>
            <a:pPr lvl="0"/>
            <a:r>
              <a:rPr lang="en-US" dirty="0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52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4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562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7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/>
            </a:lvl1pPr>
          </a:lstStyle>
          <a:p>
            <a:r>
              <a:rPr lang="en-US" sz="1800" dirty="0" err="1"/>
              <a:t>Firstname</a:t>
            </a:r>
            <a:r>
              <a:rPr lang="en-US" sz="1800" dirty="0"/>
              <a:t> </a:t>
            </a:r>
            <a:r>
              <a:rPr lang="en-US" sz="1800" dirty="0" err="1"/>
              <a:t>Lastname</a:t>
            </a:r>
            <a:r>
              <a:rPr lang="en-US" sz="1800" dirty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3429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/>
            </a:lvl1pPr>
            <a:lvl2pPr marL="800100" indent="-34290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/>
            </a:lvl2pPr>
            <a:lvl3pPr marL="12001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3pPr>
            <a:lvl4pPr marL="16573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4pPr>
            <a:lvl5pPr marL="2114550" indent="-285750">
              <a:lnSpc>
                <a:spcPct val="100000"/>
              </a:lnSpc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4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mndot.gov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Optional Tagline Goes Here 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 mn.gov/</a:t>
            </a:r>
            <a:r>
              <a:rPr lang="en-US" dirty="0" err="1"/>
              <a:t>websiteurl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9" r:id="rId2"/>
    <p:sldLayoutId id="2147483787" r:id="rId3"/>
    <p:sldLayoutId id="2147483795" r:id="rId4"/>
    <p:sldLayoutId id="2147483711" r:id="rId5"/>
    <p:sldLayoutId id="2147483712" r:id="rId6"/>
    <p:sldLayoutId id="2147483790" r:id="rId7"/>
    <p:sldLayoutId id="2147483789" r:id="rId8"/>
    <p:sldLayoutId id="2147483714" r:id="rId9"/>
    <p:sldLayoutId id="2147483738" r:id="rId10"/>
    <p:sldLayoutId id="2147483739" r:id="rId11"/>
    <p:sldLayoutId id="2147483780" r:id="rId12"/>
    <p:sldLayoutId id="2147483773" r:id="rId13"/>
    <p:sldLayoutId id="2147483800" r:id="rId14"/>
    <p:sldLayoutId id="2147483688" r:id="rId15"/>
    <p:sldLayoutId id="2147483801" r:id="rId16"/>
    <p:sldLayoutId id="2147483802" r:id="rId17"/>
    <p:sldLayoutId id="2147483803" r:id="rId18"/>
    <p:sldLayoutId id="2147483744" r:id="rId19"/>
    <p:sldLayoutId id="2147483793" r:id="rId20"/>
    <p:sldLayoutId id="2147483772" r:id="rId21"/>
    <p:sldLayoutId id="2147483767" r:id="rId22"/>
    <p:sldLayoutId id="2147483769" r:id="rId23"/>
    <p:sldLayoutId id="2147483771" r:id="rId24"/>
    <p:sldLayoutId id="2147483770" r:id="rId25"/>
    <p:sldLayoutId id="2147483732" r:id="rId26"/>
    <p:sldLayoutId id="2147483794" r:id="rId27"/>
    <p:sldLayoutId id="2147483733" r:id="rId28"/>
    <p:sldLayoutId id="2147483747" r:id="rId29"/>
    <p:sldLayoutId id="2147483818" r:id="rId30"/>
    <p:sldLayoutId id="2147483805" r:id="rId31"/>
    <p:sldLayoutId id="2147483806" r:id="rId32"/>
    <p:sldLayoutId id="2147483750" r:id="rId33"/>
    <p:sldLayoutId id="2147483765" r:id="rId34"/>
    <p:sldLayoutId id="2147483781" r:id="rId35"/>
    <p:sldLayoutId id="2147483809" r:id="rId36"/>
    <p:sldLayoutId id="2147483808" r:id="rId37"/>
    <p:sldLayoutId id="2147483807" r:id="rId38"/>
    <p:sldLayoutId id="2147483819" r:id="rId39"/>
    <p:sldLayoutId id="2147483754" r:id="rId40"/>
    <p:sldLayoutId id="2147483755" r:id="rId41"/>
    <p:sldLayoutId id="2147483759" r:id="rId42"/>
    <p:sldLayoutId id="2147483753" r:id="rId43"/>
    <p:sldLayoutId id="2147483763" r:id="rId44"/>
    <p:sldLayoutId id="2147483762" r:id="rId45"/>
    <p:sldLayoutId id="2147483758" r:id="rId46"/>
    <p:sldLayoutId id="2147483756" r:id="rId47"/>
    <p:sldLayoutId id="2147483798" r:id="rId48"/>
    <p:sldLayoutId id="2147483797" r:id="rId4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221EF3-7B1D-45E7-824B-1EB09C7D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FDCA7-6ADC-437B-AB4B-E988D2E1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621" y="620232"/>
            <a:ext cx="4937891" cy="5606110"/>
          </a:xfrm>
        </p:spPr>
        <p:txBody>
          <a:bodyPr>
            <a:normAutofit/>
          </a:bodyPr>
          <a:lstStyle/>
          <a:p>
            <a:pPr algn="ctr"/>
            <a:r>
              <a:rPr lang="en-US" sz="4400" b="1" u="sng" dirty="0" err="1"/>
              <a:t>NRRA</a:t>
            </a:r>
            <a:r>
              <a:rPr lang="en-US" sz="4400" b="1" u="sng" dirty="0"/>
              <a:t> Flexible Team </a:t>
            </a:r>
            <a:r>
              <a:rPr lang="en-US" sz="4400" b="1" u="sng" dirty="0" err="1"/>
              <a:t>Subcommitee</a:t>
            </a:r>
            <a:r>
              <a:rPr lang="en-US" sz="4400" b="1" u="sng" dirty="0"/>
              <a:t> #3</a:t>
            </a:r>
            <a:br>
              <a:rPr lang="en-US" sz="4400" b="1" u="sng" dirty="0"/>
            </a:br>
            <a:br>
              <a:rPr lang="en-US" sz="4400" b="1" dirty="0"/>
            </a:br>
            <a:r>
              <a:rPr lang="en-US" sz="4400" b="1" dirty="0"/>
              <a:t>Rehabilitation of </a:t>
            </a:r>
            <a:r>
              <a:rPr lang="en-US" sz="4400" b="1" dirty="0" err="1"/>
              <a:t>SFDR</a:t>
            </a:r>
            <a:r>
              <a:rPr lang="en-US" sz="4400" b="1" dirty="0"/>
              <a:t> Cells at MnROAD</a:t>
            </a:r>
            <a:br>
              <a:rPr lang="en-US" sz="4400" b="1" dirty="0"/>
            </a:br>
            <a:br>
              <a:rPr lang="en-US" sz="4400" b="1" dirty="0"/>
            </a:br>
            <a:r>
              <a:rPr lang="en-US" sz="4400" b="1" dirty="0"/>
              <a:t>March 30, 2021</a:t>
            </a:r>
          </a:p>
        </p:txBody>
      </p:sp>
    </p:spTree>
    <p:extLst>
      <p:ext uri="{BB962C8B-B14F-4D97-AF65-F5344CB8AC3E}">
        <p14:creationId xmlns:p14="http://schemas.microsoft.com/office/powerpoint/2010/main" val="550957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4-1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743" y="1340204"/>
            <a:ext cx="2715595" cy="18035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2333" y="1340204"/>
            <a:ext cx="2324833" cy="2608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3" y="2424054"/>
            <a:ext cx="4258837" cy="3049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3602" y="5465717"/>
            <a:ext cx="4041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Passing lane in transition BWP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16421" y="4667419"/>
            <a:ext cx="1734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4-1</a:t>
            </a:r>
          </a:p>
          <a:p>
            <a:pPr algn="ctr"/>
            <a:r>
              <a:rPr lang="en-US" sz="2400" b="1" dirty="0"/>
              <a:t>No cracking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852" y="1219198"/>
            <a:ext cx="2531588" cy="30731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7"/>
          <a:stretch/>
        </p:blipFill>
        <p:spPr>
          <a:xfrm>
            <a:off x="6847978" y="2349002"/>
            <a:ext cx="2423006" cy="341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21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Cell 4-2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6743" y="1340204"/>
            <a:ext cx="2715595" cy="18035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mndot.gov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5827" y="855655"/>
            <a:ext cx="2756639" cy="3107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23" y="2424054"/>
            <a:ext cx="4258837" cy="30497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3601" y="5473811"/>
            <a:ext cx="4077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Passing lane in transition </a:t>
            </a:r>
            <a:r>
              <a:rPr lang="en-US" sz="2400" b="1" dirty="0" err="1"/>
              <a:t>OWP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9680" y="3017843"/>
            <a:ext cx="2023478" cy="2543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5290" y="5289144"/>
            <a:ext cx="2924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4-2</a:t>
            </a:r>
          </a:p>
          <a:p>
            <a:pPr algn="ctr"/>
            <a:r>
              <a:rPr lang="en-US" sz="2400" b="1" dirty="0"/>
              <a:t>Cracks only in surface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125" y="1418818"/>
            <a:ext cx="3321749" cy="414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83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4-3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888" y="1399773"/>
            <a:ext cx="2715595" cy="18035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88" y="3262890"/>
            <a:ext cx="2594571" cy="34585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193" y="5959736"/>
            <a:ext cx="195393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BWP</a:t>
            </a:r>
          </a:p>
          <a:p>
            <a:r>
              <a:rPr lang="en-US" dirty="0"/>
              <a:t>No surface distress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1917" y="1615440"/>
            <a:ext cx="5144756" cy="3505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341" y="1697838"/>
            <a:ext cx="2964249" cy="416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55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4-4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0205"/>
            <a:ext cx="2715595" cy="180355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2334" y="1340205"/>
            <a:ext cx="2746682" cy="33832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1707" y="1340205"/>
            <a:ext cx="2199390" cy="33025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5145" y="735909"/>
            <a:ext cx="2883141" cy="30121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648" y="3879270"/>
            <a:ext cx="3752133" cy="2345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49667"/>
            <a:ext cx="3153609" cy="294759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0570" y="5967574"/>
            <a:ext cx="374083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</a:t>
            </a:r>
            <a:r>
              <a:rPr lang="en-US" dirty="0" err="1"/>
              <a:t>OWP</a:t>
            </a:r>
            <a:endParaRPr lang="en-US" dirty="0"/>
          </a:p>
          <a:p>
            <a:r>
              <a:rPr lang="en-US" dirty="0"/>
              <a:t>surface cracking = low severity fatigue</a:t>
            </a:r>
          </a:p>
        </p:txBody>
      </p:sp>
    </p:spTree>
    <p:extLst>
      <p:ext uri="{BB962C8B-B14F-4D97-AF65-F5344CB8AC3E}">
        <p14:creationId xmlns:p14="http://schemas.microsoft.com/office/powerpoint/2010/main" val="3236826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6B4-30F1-40F2-A123-9F0B2E54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92D5-B34D-4053-B4C5-F90A9F9A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4C841-8C78-462B-AD11-C3597CF9C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699C-3D61-4823-B3E8-E876F7D9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EB0A77-51A9-4752-AE11-25E0848C3B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622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6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6B4-30F1-40F2-A123-9F0B2E54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3E519-6AD4-4684-9F91-453735652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92D5-B34D-4053-B4C5-F90A9F9A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4C841-8C78-462B-AD11-C3597CF9C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699C-3D61-4823-B3E8-E876F7D9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D5DD52-4D4F-4604-90F1-A8DCE8834D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622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03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6B4-30F1-40F2-A123-9F0B2E54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3E519-6AD4-4684-9F91-453735652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590800" cy="4351338"/>
          </a:xfrm>
        </p:spPr>
        <p:txBody>
          <a:bodyPr/>
          <a:lstStyle/>
          <a:p>
            <a:r>
              <a:rPr lang="en-US" dirty="0" err="1"/>
              <a:t>Microsurface</a:t>
            </a:r>
            <a:r>
              <a:rPr lang="en-US" dirty="0"/>
              <a:t> applied in October 2020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92D5-B34D-4053-B4C5-F90A9F9A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4C841-8C78-462B-AD11-C3597CF9C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699C-3D61-4823-B3E8-E876F7D9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2407F1-7D6C-4972-B281-206F0CEF37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3622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664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6B4-30F1-40F2-A123-9F0B2E54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192D5-B34D-4053-B4C5-F90A9F9A5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4C841-8C78-462B-AD11-C3597CF9CD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C699C-3D61-4823-B3E8-E876F7D91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17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FDC8856-6CB3-444D-A0FD-8F01B929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1A963-4DF2-457B-84F6-9A67DA758B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6174"/>
            <a:ext cx="5144756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F9D46-B82F-4EB4-9EDB-92AA0F26D6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586" y="0"/>
            <a:ext cx="5144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18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40E5-0CE5-406D-BF87-2E0F928C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NRRA</a:t>
            </a:r>
            <a:r>
              <a:rPr lang="en-US" dirty="0"/>
              <a:t> Subcommittee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2EF2-DB3D-4631-AE0D-6ABB57696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Recommend:</a:t>
            </a:r>
          </a:p>
          <a:p>
            <a:pPr lvl="1"/>
            <a:r>
              <a:rPr lang="en-US" dirty="0"/>
              <a:t>Cells 2-3 = 1-2” mill + overlay</a:t>
            </a:r>
          </a:p>
          <a:p>
            <a:pPr lvl="2"/>
            <a:r>
              <a:rPr lang="en-US" dirty="0"/>
              <a:t>Could use </a:t>
            </a:r>
            <a:r>
              <a:rPr lang="en-US" dirty="0" err="1"/>
              <a:t>UTBWC</a:t>
            </a:r>
            <a:r>
              <a:rPr lang="en-US" dirty="0"/>
              <a:t> or thin </a:t>
            </a:r>
            <a:r>
              <a:rPr lang="en-US" dirty="0" err="1"/>
              <a:t>SMA</a:t>
            </a:r>
            <a:r>
              <a:rPr lang="en-US" dirty="0"/>
              <a:t> idea</a:t>
            </a:r>
          </a:p>
          <a:p>
            <a:pPr lvl="1"/>
            <a:r>
              <a:rPr lang="en-US" dirty="0"/>
              <a:t>Cell 4 needs full depth fix? How deep?</a:t>
            </a:r>
          </a:p>
          <a:p>
            <a:pPr lvl="1"/>
            <a:endParaRPr lang="en-US" dirty="0"/>
          </a:p>
          <a:p>
            <a:r>
              <a:rPr lang="en-US" dirty="0"/>
              <a:t>OPEN DISCUSSION / MEETING NOTES WILL GO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00F76-46CF-48FD-8C9E-A0C052C6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10A98-3E01-4C17-9FFF-40A289DBD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7C6A0-D3D3-4B36-A44E-2BBEE963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18</a:t>
            </a:fld>
            <a:endParaRPr lang="en-US" dirty="0"/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FA2A48C-EA22-4ED6-83F0-789512E79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34" y="1066800"/>
            <a:ext cx="5657956" cy="33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69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40E5-0CE5-406D-BF87-2E0F928CF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NRRA</a:t>
            </a:r>
            <a:r>
              <a:rPr lang="en-US" dirty="0"/>
              <a:t> Subcommittee #3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62EF2-DB3D-4631-AE0D-6ABB57696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08" y="1260231"/>
            <a:ext cx="10515600" cy="482044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Meeting notes:</a:t>
            </a:r>
          </a:p>
          <a:p>
            <a:r>
              <a:rPr lang="en-US" dirty="0"/>
              <a:t>Ben W. – Research beyond construction?</a:t>
            </a:r>
          </a:p>
          <a:p>
            <a:r>
              <a:rPr lang="en-US" dirty="0"/>
              <a:t>Dan Wegman – recommend </a:t>
            </a:r>
            <a:r>
              <a:rPr lang="en-US" dirty="0" err="1"/>
              <a:t>microsurface</a:t>
            </a:r>
            <a:r>
              <a:rPr lang="en-US" dirty="0"/>
              <a:t> on 2 and 3 since ride is still good. Micro over </a:t>
            </a:r>
            <a:r>
              <a:rPr lang="en-US" dirty="0" err="1"/>
              <a:t>UTBWC</a:t>
            </a:r>
            <a:r>
              <a:rPr lang="en-US" dirty="0"/>
              <a:t> will create a cape seal. </a:t>
            </a:r>
          </a:p>
          <a:p>
            <a:pPr lvl="1"/>
            <a:r>
              <a:rPr lang="en-US" dirty="0"/>
              <a:t>Cell 4 – want to look at salvaging with restabilizing options</a:t>
            </a:r>
          </a:p>
          <a:p>
            <a:pPr lvl="2"/>
            <a:r>
              <a:rPr lang="en-US" dirty="0"/>
              <a:t>Mill 6-8” and fix FDR + </a:t>
            </a:r>
            <a:r>
              <a:rPr lang="en-US" dirty="0" err="1"/>
              <a:t>flyash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Terry B agrees</a:t>
            </a:r>
          </a:p>
          <a:p>
            <a:pPr lvl="2"/>
            <a:r>
              <a:rPr lang="en-US" dirty="0"/>
              <a:t>Ben W agrees on 2-3</a:t>
            </a:r>
          </a:p>
          <a:p>
            <a:pPr lvl="3"/>
            <a:r>
              <a:rPr lang="en-US" dirty="0"/>
              <a:t>Cell 15 has full depth </a:t>
            </a:r>
            <a:r>
              <a:rPr lang="en-US" dirty="0" err="1"/>
              <a:t>HMA</a:t>
            </a:r>
            <a:r>
              <a:rPr lang="en-US" dirty="0"/>
              <a:t> and could be redo of Cell 4</a:t>
            </a:r>
          </a:p>
          <a:p>
            <a:pPr lvl="2"/>
            <a:r>
              <a:rPr lang="en-US" dirty="0"/>
              <a:t>Joel U. likes </a:t>
            </a:r>
            <a:r>
              <a:rPr lang="en-US" dirty="0" err="1"/>
              <a:t>UTBWC</a:t>
            </a:r>
            <a:r>
              <a:rPr lang="en-US" dirty="0"/>
              <a:t> on 2-3.</a:t>
            </a:r>
          </a:p>
          <a:p>
            <a:pPr lvl="3"/>
            <a:r>
              <a:rPr lang="en-US" dirty="0"/>
              <a:t>Is micro-mill an option?</a:t>
            </a:r>
          </a:p>
          <a:p>
            <a:pPr lvl="3"/>
            <a:r>
              <a:rPr lang="en-US" dirty="0"/>
              <a:t>Cell 4 opportunity to do something deeper with materials </a:t>
            </a:r>
          </a:p>
          <a:p>
            <a:pPr lvl="2"/>
            <a:r>
              <a:rPr lang="en-US" dirty="0"/>
              <a:t>Steve H – cell 2/3 is cracking only in surface or through </a:t>
            </a:r>
            <a:r>
              <a:rPr lang="en-US" dirty="0" err="1"/>
              <a:t>HMA</a:t>
            </a:r>
            <a:r>
              <a:rPr lang="en-US" dirty="0"/>
              <a:t> should determine mill or slurry</a:t>
            </a:r>
          </a:p>
          <a:p>
            <a:pPr lvl="3"/>
            <a:r>
              <a:rPr lang="en-US" dirty="0"/>
              <a:t>Cell 4 – Can this fix be applied to network situations?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00F76-46CF-48FD-8C9E-A0C052C6A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10A98-3E01-4C17-9FFF-40A289DBD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7C6A0-D3D3-4B36-A44E-2BBEE963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37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221EF3-7B1D-45E7-824B-1EB09C7D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3CFDCA7-6ADC-437B-AB4B-E988D2E1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7" y="620232"/>
            <a:ext cx="7158789" cy="5606110"/>
          </a:xfrm>
        </p:spPr>
        <p:txBody>
          <a:bodyPr>
            <a:normAutofit/>
          </a:bodyPr>
          <a:lstStyle/>
          <a:p>
            <a:pPr algn="l"/>
            <a:r>
              <a:rPr lang="en-US" sz="4400" b="1" u="sng" dirty="0"/>
              <a:t>Meeting objectives:</a:t>
            </a:r>
            <a:br>
              <a:rPr lang="en-US" sz="4400" b="1" u="sng" dirty="0"/>
            </a:br>
            <a:r>
              <a:rPr lang="en-US" sz="3200" dirty="0"/>
              <a:t>Develop research/construction project that provides valuable research and a safe ride for the next 5 years. Write 2-pager</a:t>
            </a:r>
            <a:br>
              <a:rPr lang="en-US" sz="3200" dirty="0"/>
            </a:br>
            <a:br>
              <a:rPr lang="en-US" sz="3200" dirty="0"/>
            </a:br>
            <a:r>
              <a:rPr lang="en-US" sz="4400" b="1" u="sng" dirty="0">
                <a:solidFill>
                  <a:srgbClr val="FFFFFF"/>
                </a:solidFill>
              </a:rPr>
              <a:t>Reminder:</a:t>
            </a:r>
            <a:br>
              <a:rPr lang="en-US" sz="4400" b="1" u="sng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This meeting is a discussion of idea for MnROAD construction in 2022. RFPs will be developed at a later date. </a:t>
            </a:r>
            <a:br>
              <a:rPr lang="en-US" sz="4400" b="1" u="sng" dirty="0"/>
            </a:b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98349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9FF53-BDD2-4527-8201-FF89F2BC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A990290-CE63-4B1D-974F-5F9D471CE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Dan W. – D3 uses micro on similar type applications</a:t>
            </a:r>
          </a:p>
          <a:p>
            <a:r>
              <a:rPr lang="en-US" dirty="0"/>
              <a:t>John G. – agrees with </a:t>
            </a:r>
            <a:r>
              <a:rPr lang="en-US" dirty="0" err="1"/>
              <a:t>UTBWC</a:t>
            </a:r>
            <a:r>
              <a:rPr lang="en-US" dirty="0"/>
              <a:t>. </a:t>
            </a:r>
            <a:r>
              <a:rPr lang="en-US" dirty="0" err="1"/>
              <a:t>Micromill</a:t>
            </a:r>
            <a:r>
              <a:rPr lang="en-US" dirty="0"/>
              <a:t> 3/8” to ½”</a:t>
            </a:r>
          </a:p>
          <a:p>
            <a:r>
              <a:rPr lang="en-US" dirty="0"/>
              <a:t>Jerry – 1 </a:t>
            </a:r>
            <a:r>
              <a:rPr lang="en-US" dirty="0" err="1"/>
              <a:t>microsurface</a:t>
            </a:r>
            <a:r>
              <a:rPr lang="en-US" dirty="0"/>
              <a:t>; 1 micro mill + </a:t>
            </a:r>
            <a:r>
              <a:rPr lang="en-US" dirty="0" err="1"/>
              <a:t>UTBWC</a:t>
            </a:r>
            <a:r>
              <a:rPr lang="en-US" dirty="0"/>
              <a:t> wants </a:t>
            </a:r>
            <a:r>
              <a:rPr lang="en-US" dirty="0" err="1"/>
              <a:t>microsurface</a:t>
            </a:r>
            <a:r>
              <a:rPr lang="en-US" dirty="0"/>
              <a:t> on 2 or 3 with additional emulsion. </a:t>
            </a:r>
            <a:r>
              <a:rPr lang="en-US" dirty="0" err="1"/>
              <a:t>Micromill</a:t>
            </a:r>
            <a:r>
              <a:rPr lang="en-US" dirty="0"/>
              <a:t> and ultrathin could be huge ride improvement</a:t>
            </a:r>
          </a:p>
          <a:p>
            <a:r>
              <a:rPr lang="en-US" dirty="0"/>
              <a:t>Dan W – not all </a:t>
            </a:r>
            <a:r>
              <a:rPr lang="en-US" dirty="0" err="1"/>
              <a:t>microsurfaces</a:t>
            </a:r>
            <a:r>
              <a:rPr lang="en-US" dirty="0"/>
              <a:t> are the same. Need high quality application and materials</a:t>
            </a:r>
          </a:p>
          <a:p>
            <a:r>
              <a:rPr lang="en-US" dirty="0"/>
              <a:t>Jenna – likes Jerry’s idea of splitting 2/3 . Need to have micro dialed in</a:t>
            </a:r>
          </a:p>
          <a:p>
            <a:pPr lvl="1"/>
            <a:r>
              <a:rPr lang="en-US" dirty="0"/>
              <a:t>Cell 4 – like using </a:t>
            </a:r>
            <a:r>
              <a:rPr lang="en-US" dirty="0" err="1"/>
              <a:t>inplace</a:t>
            </a:r>
            <a:r>
              <a:rPr lang="en-US" dirty="0"/>
              <a:t> materials to rehab</a:t>
            </a:r>
          </a:p>
          <a:p>
            <a:r>
              <a:rPr lang="en-US" dirty="0"/>
              <a:t>Ben W split individual cells </a:t>
            </a:r>
          </a:p>
          <a:p>
            <a:pPr lvl="1"/>
            <a:r>
              <a:rPr lang="en-US" dirty="0"/>
              <a:t>What is research goal???</a:t>
            </a:r>
          </a:p>
          <a:p>
            <a:pPr lvl="2"/>
            <a:r>
              <a:rPr lang="en-US" dirty="0"/>
              <a:t>2-3 Joel “what do we do to keep extending pavement life with limited work”</a:t>
            </a:r>
          </a:p>
          <a:p>
            <a:pPr lvl="2"/>
            <a:r>
              <a:rPr lang="en-US" dirty="0"/>
              <a:t>4 how to fix?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55AE74-9500-4F8D-9BA4-E29129FA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BE7E8-6080-4765-B77D-BB71473A2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45003-281F-4CD3-AF26-EE555192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743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&amp; Ride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607" y="378496"/>
            <a:ext cx="5657956" cy="333307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4097" y="2230451"/>
            <a:ext cx="6186242" cy="38368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5002" y="4066391"/>
            <a:ext cx="37744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Ride collected in March and May 2019</a:t>
            </a:r>
          </a:p>
          <a:p>
            <a:r>
              <a:rPr lang="en-US" dirty="0"/>
              <a:t>March spikes have returned</a:t>
            </a:r>
          </a:p>
          <a:p>
            <a:r>
              <a:rPr lang="en-US" dirty="0"/>
              <a:t>Cell 4 </a:t>
            </a:r>
            <a:r>
              <a:rPr lang="en-US" dirty="0" err="1"/>
              <a:t>IRI</a:t>
            </a:r>
            <a:r>
              <a:rPr lang="en-US" dirty="0"/>
              <a:t> &gt; 2 (m /km)</a:t>
            </a:r>
          </a:p>
          <a:p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Mainly due to patched area</a:t>
            </a:r>
          </a:p>
          <a:p>
            <a:r>
              <a:rPr lang="en-US" dirty="0"/>
              <a:t>Cell 2 and 3 still very good ride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93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74" y="1532985"/>
            <a:ext cx="3529031" cy="4196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1305" y="1726415"/>
            <a:ext cx="86426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Cell 2 &amp; 3</a:t>
            </a:r>
            <a:r>
              <a:rPr lang="en-US" sz="2800" dirty="0"/>
              <a:t>– cores taken in low severity fatigue area. </a:t>
            </a:r>
          </a:p>
          <a:p>
            <a:r>
              <a:rPr lang="en-US" sz="2800" dirty="0"/>
              <a:t>	Surface cracks only</a:t>
            </a:r>
          </a:p>
          <a:p>
            <a:r>
              <a:rPr lang="en-US" sz="2800" b="1" dirty="0"/>
              <a:t>Cell 4 </a:t>
            </a:r>
            <a:r>
              <a:rPr lang="en-US" sz="2800" dirty="0"/>
              <a:t>– </a:t>
            </a:r>
            <a:r>
              <a:rPr lang="en-US" sz="2800" dirty="0" err="1"/>
              <a:t>HMA</a:t>
            </a:r>
            <a:r>
              <a:rPr lang="en-US" sz="2800" dirty="0"/>
              <a:t> layer and EE layer separated in 3 out of 4 </a:t>
            </a:r>
          </a:p>
          <a:p>
            <a:r>
              <a:rPr lang="en-US" sz="2800" dirty="0"/>
              <a:t>	cores. EE layer removed in pieces in 3 out of 4 cores.</a:t>
            </a:r>
          </a:p>
          <a:p>
            <a:r>
              <a:rPr lang="en-US" sz="2800" dirty="0"/>
              <a:t>	</a:t>
            </a:r>
            <a:r>
              <a:rPr lang="en-US" sz="2800" dirty="0" err="1"/>
              <a:t>HMA</a:t>
            </a:r>
            <a:r>
              <a:rPr lang="en-US" sz="2800" dirty="0"/>
              <a:t> layer had little cracking throughout even </a:t>
            </a:r>
          </a:p>
          <a:p>
            <a:r>
              <a:rPr lang="en-US" sz="2800" dirty="0"/>
              <a:t>	in locations were EE layer was removed in</a:t>
            </a:r>
          </a:p>
          <a:p>
            <a:r>
              <a:rPr lang="en-US" sz="2800" dirty="0"/>
              <a:t>	pieces. Unable to determine if EE was previously </a:t>
            </a:r>
          </a:p>
          <a:p>
            <a:r>
              <a:rPr lang="en-US" sz="2800" dirty="0"/>
              <a:t>	deteriorated or damaged during </a:t>
            </a:r>
            <a:r>
              <a:rPr lang="en-US" sz="2800" dirty="0" err="1"/>
              <a:t>coring.Likely</a:t>
            </a:r>
            <a:endParaRPr lang="en-US" sz="2800" dirty="0"/>
          </a:p>
          <a:p>
            <a:r>
              <a:rPr lang="en-US" sz="2800" dirty="0"/>
              <a:t>	a combination of the two</a:t>
            </a:r>
          </a:p>
        </p:txBody>
      </p:sp>
    </p:spTree>
    <p:extLst>
      <p:ext uri="{BB962C8B-B14F-4D97-AF65-F5344CB8AC3E}">
        <p14:creationId xmlns:p14="http://schemas.microsoft.com/office/powerpoint/2010/main" val="195294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2-1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6028" y="1246859"/>
            <a:ext cx="2285104" cy="155967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09" y="1376979"/>
            <a:ext cx="2769602" cy="22933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56" y="179070"/>
            <a:ext cx="2772116" cy="36952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118" y="869357"/>
            <a:ext cx="2992085" cy="27007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850360"/>
            <a:ext cx="366529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</a:t>
            </a:r>
            <a:r>
              <a:rPr lang="en-US" dirty="0" err="1"/>
              <a:t>IWP</a:t>
            </a:r>
            <a:r>
              <a:rPr lang="en-US" dirty="0"/>
              <a:t> </a:t>
            </a:r>
          </a:p>
          <a:p>
            <a:r>
              <a:rPr lang="en-US" dirty="0"/>
              <a:t>Area classified as low severity fatigue</a:t>
            </a:r>
          </a:p>
          <a:p>
            <a:r>
              <a:rPr lang="en-US" dirty="0"/>
              <a:t>Cracks do not extend beyond surface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7053" y="3497844"/>
            <a:ext cx="3769375" cy="3223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107" y="3570119"/>
            <a:ext cx="3600049" cy="31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4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2-2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9510" y="1376979"/>
            <a:ext cx="2242073" cy="9126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509" y="1376979"/>
            <a:ext cx="2769602" cy="2293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172" y="196276"/>
            <a:ext cx="2562393" cy="3415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952" y="772670"/>
            <a:ext cx="2913872" cy="212126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9509" y="3752849"/>
            <a:ext cx="366529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</a:t>
            </a:r>
            <a:r>
              <a:rPr lang="en-US" dirty="0" err="1"/>
              <a:t>IWP</a:t>
            </a:r>
            <a:r>
              <a:rPr lang="en-US" dirty="0"/>
              <a:t> </a:t>
            </a:r>
          </a:p>
          <a:p>
            <a:r>
              <a:rPr lang="en-US" dirty="0"/>
              <a:t>Area classified as low severity fatigue</a:t>
            </a:r>
          </a:p>
          <a:p>
            <a:r>
              <a:rPr lang="en-US" dirty="0"/>
              <a:t>Cracks do not extend beyond surface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9100" y="3204118"/>
            <a:ext cx="3651558" cy="30770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6081" y="3365074"/>
            <a:ext cx="3482295" cy="313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90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3-1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994" y="1465672"/>
            <a:ext cx="3678275" cy="1497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00532"/>
            <a:ext cx="2609221" cy="2700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9221" y="990870"/>
            <a:ext cx="3144166" cy="3320086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387" y="1053794"/>
            <a:ext cx="2443468" cy="32571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0011" y="4310956"/>
            <a:ext cx="366529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</a:t>
            </a:r>
            <a:r>
              <a:rPr lang="en-US" dirty="0" err="1"/>
              <a:t>IWP</a:t>
            </a:r>
            <a:r>
              <a:rPr lang="en-US" dirty="0"/>
              <a:t> </a:t>
            </a:r>
          </a:p>
          <a:p>
            <a:r>
              <a:rPr lang="en-US" dirty="0"/>
              <a:t>Area classified as low severity fatigue</a:t>
            </a:r>
          </a:p>
          <a:p>
            <a:r>
              <a:rPr lang="en-US" dirty="0"/>
              <a:t>Cracks do not extend beyond surface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3237" y="3218119"/>
            <a:ext cx="2990011" cy="2883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9406" y="4373880"/>
            <a:ext cx="4525640" cy="22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4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3-2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994" y="1465672"/>
            <a:ext cx="3678275" cy="1497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0532"/>
            <a:ext cx="4584589" cy="2700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397" y="990870"/>
            <a:ext cx="3144166" cy="3320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59922"/>
            <a:ext cx="2428943" cy="323780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898" y="4008970"/>
            <a:ext cx="4151056" cy="27810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465" y="5613586"/>
            <a:ext cx="3665299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Driving lane </a:t>
            </a:r>
            <a:r>
              <a:rPr lang="en-US" dirty="0" err="1"/>
              <a:t>IWP</a:t>
            </a:r>
            <a:r>
              <a:rPr lang="en-US" dirty="0"/>
              <a:t> </a:t>
            </a:r>
          </a:p>
          <a:p>
            <a:r>
              <a:rPr lang="en-US" dirty="0"/>
              <a:t>Area classified as low severity fatigue</a:t>
            </a:r>
          </a:p>
          <a:p>
            <a:r>
              <a:rPr lang="en-US" dirty="0"/>
              <a:t>Cracks do not extend beyond surface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1571" y="3190504"/>
            <a:ext cx="3421266" cy="307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02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 4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7774" y="1662934"/>
            <a:ext cx="4224692" cy="28058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/>
              <a:t>3/30/2021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882" y="1662934"/>
            <a:ext cx="4584589" cy="4097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03978" y="4630111"/>
            <a:ext cx="666599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Able to feel rigid </a:t>
            </a:r>
            <a:r>
              <a:rPr lang="en-US" dirty="0" err="1"/>
              <a:t>Flyash</a:t>
            </a:r>
            <a:r>
              <a:rPr lang="en-US" dirty="0"/>
              <a:t> layer during coring/ removal of loose EE layer</a:t>
            </a:r>
          </a:p>
          <a:p>
            <a:r>
              <a:rPr lang="en-US" dirty="0"/>
              <a:t> but decided to leave FA layer in-place</a:t>
            </a:r>
          </a:p>
        </p:txBody>
      </p:sp>
    </p:spTree>
    <p:extLst>
      <p:ext uri="{BB962C8B-B14F-4D97-AF65-F5344CB8AC3E}">
        <p14:creationId xmlns:p14="http://schemas.microsoft.com/office/powerpoint/2010/main" val="2698586963"/>
      </p:ext>
    </p:extLst>
  </p:cSld>
  <p:clrMapOvr>
    <a:masterClrMapping/>
  </p:clrMapOvr>
</p:sld>
</file>

<file path=ppt/theme/theme1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-template-16x9.pptx" id="{FFA6567B-003C-4EDD-B4B1-434C2288AA53}" vid="{0DFF6D1D-E85A-48B0-AFAA-62A7A52994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DFDE64AAE0974A8908DD3553DDBF03" ma:contentTypeVersion="0" ma:contentTypeDescription="Create a new document." ma:contentTypeScope="" ma:versionID="46a287b4c15f326c72e9d063441dc05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B153553-7048-44C0-962D-31C90BA4F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B02A75-BCB0-4986-B381-502234F6C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8389D6-E0FD-469D-8587-EA39AB285030}">
  <ds:schemaRefs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16x9</Template>
  <TotalTime>283</TotalTime>
  <Words>730</Words>
  <Application>Microsoft Office PowerPoint</Application>
  <PresentationFormat>Widescreen</PresentationFormat>
  <Paragraphs>142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NeueHaasGroteskText Std</vt:lpstr>
      <vt:lpstr>MN.IT</vt:lpstr>
      <vt:lpstr>NRRA Flexible Team Subcommitee #3  Rehabilitation of SFDR Cells at MnROAD  March 30, 2021</vt:lpstr>
      <vt:lpstr>Meeting objectives: Develop research/construction project that provides valuable research and a safe ride for the next 5 years. Write 2-pager  Reminder: This meeting is a discussion of idea for MnROAD construction in 2022. RFPs will be developed at a later date.  </vt:lpstr>
      <vt:lpstr>Cross Section &amp; Ride</vt:lpstr>
      <vt:lpstr>Summary</vt:lpstr>
      <vt:lpstr>Cell 2-1</vt:lpstr>
      <vt:lpstr>Cell 2-2</vt:lpstr>
      <vt:lpstr>Cell 3-1</vt:lpstr>
      <vt:lpstr>Cell 3-2</vt:lpstr>
      <vt:lpstr>Cell 4</vt:lpstr>
      <vt:lpstr>Cell 4-1</vt:lpstr>
      <vt:lpstr>Cell 4-2</vt:lpstr>
      <vt:lpstr>Cell 4-3 </vt:lpstr>
      <vt:lpstr>Cell 4-4 </vt:lpstr>
      <vt:lpstr>Cell 2</vt:lpstr>
      <vt:lpstr>Cell 3</vt:lpstr>
      <vt:lpstr>Cell 4</vt:lpstr>
      <vt:lpstr>Cell 4</vt:lpstr>
      <vt:lpstr>NRRA Subcommittee #3</vt:lpstr>
      <vt:lpstr>NRRA Subcommittee #3</vt:lpstr>
      <vt:lpstr>Notes</vt:lpstr>
    </vt:vector>
  </TitlesOfParts>
  <Company>MnDOT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with Image</dc:title>
  <dc:subject>PowerPoint Template</dc:subject>
  <dc:creator>Michael Vrtis</dc:creator>
  <cp:keywords>PowerPoint, Template</cp:keywords>
  <dc:description>Version 1.1, Released 8-2016</dc:description>
  <cp:lastModifiedBy>Michael</cp:lastModifiedBy>
  <cp:revision>28</cp:revision>
  <dcterms:created xsi:type="dcterms:W3CDTF">2019-07-01T14:15:52Z</dcterms:created>
  <dcterms:modified xsi:type="dcterms:W3CDTF">2021-03-30T17:03:34Z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0x01010090DFDE64AAE0974A8908DD3553DDBF03</vt:lpwstr>
  </property>
</Properties>
</file>