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820" r:id="rId5"/>
  </p:sldMasterIdLst>
  <p:notesMasterIdLst>
    <p:notesMasterId r:id="rId25"/>
  </p:notesMasterIdLst>
  <p:handoutMasterIdLst>
    <p:handoutMasterId r:id="rId26"/>
  </p:handoutMasterIdLst>
  <p:sldIdLst>
    <p:sldId id="616" r:id="rId6"/>
    <p:sldId id="617" r:id="rId7"/>
    <p:sldId id="618" r:id="rId8"/>
    <p:sldId id="619" r:id="rId9"/>
    <p:sldId id="620" r:id="rId10"/>
    <p:sldId id="621" r:id="rId11"/>
    <p:sldId id="622" r:id="rId12"/>
    <p:sldId id="270" r:id="rId13"/>
    <p:sldId id="263" r:id="rId14"/>
    <p:sldId id="256" r:id="rId15"/>
    <p:sldId id="257" r:id="rId16"/>
    <p:sldId id="258" r:id="rId17"/>
    <p:sldId id="267" r:id="rId18"/>
    <p:sldId id="259" r:id="rId19"/>
    <p:sldId id="269" r:id="rId20"/>
    <p:sldId id="266" r:id="rId21"/>
    <p:sldId id="623" r:id="rId22"/>
    <p:sldId id="624" r:id="rId23"/>
    <p:sldId id="6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6" autoAdjust="0"/>
    <p:restoredTop sz="89889" autoAdjust="0"/>
  </p:normalViewPr>
  <p:slideViewPr>
    <p:cSldViewPr snapToGrid="0">
      <p:cViewPr varScale="1">
        <p:scale>
          <a:sx n="130" d="100"/>
          <a:sy n="130" d="100"/>
        </p:scale>
        <p:origin x="82" y="3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3/31/2021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B401-AB98-4296-B9AC-2FACFC06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805EC-1621-4937-832C-CE8053C49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78C0-F321-4E97-BF56-788267D2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3C56-450E-4520-A401-25C983C0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4B27-53B8-42E4-89EC-B9E851D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2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DCAA-B7A5-4C7D-9DD2-250C4982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91C9-2DCF-4123-8A52-CF771182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74BE-B6FA-4B46-BE4C-9DB1900B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2326-5E7E-487B-A5A6-F02132B7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85521-349E-44B9-A4BE-21D329EA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1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DD7C-29AF-40D7-953A-8405FBB3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16715-DEA3-4374-B592-4F183DDE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200F-2EE1-4734-8BBC-641CD7EA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49AAB-C157-4844-A03D-FEEA3ABF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80A2-2E24-4FFD-ACE3-52D18F2F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4004-62A9-410F-BAC7-311A862A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57CB-F043-4B0A-95E2-E268B7EC5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ED842-311E-436F-B886-76A6923AC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641E3-A1EB-41AB-9DD7-6984B2F1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DCB19-4AE9-4725-8839-994B2DBA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CBF8-2710-46B9-B90A-F556F541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9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DC3E-9405-4407-A2DB-18AA347B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95ADD-F24B-4A18-B95C-E3375598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ED9DE-984A-4C48-989E-ABBD60D42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CB1DC-7561-4E2B-8F80-29AD46419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45C44-E744-45ED-8EAF-EA57DDFD0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0C809-96B2-42E2-A686-12BA6D82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0F712-3286-4977-ADAA-B50F873C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7888A-EEEB-4990-833C-C34902D6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4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FC68-4D66-437B-9605-D1C1D15B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6D1E3-9CEE-4E99-B207-ABD3FECD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B62C9-B924-4255-A7B1-4AC16A01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FCA3-0A5D-40DE-AA27-DBCEEF5C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2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16B8B-5BB1-4482-91D2-D247CCDC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C8949-14B8-474E-B791-7124A4BC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D4EB0-E118-4A05-84BA-19D29507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2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D7B0-07FA-49F0-AFF8-86725B80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5A9E-0B18-414A-AEE6-B9061D4B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6F0BC-4FDD-4292-A024-9EC5381F0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6163-9CFB-4E99-9760-F6FD2D2D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45678-405F-4B9F-86E0-846C1B88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9399-C5ED-4584-840F-C3317D0C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1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C2BC-51FC-4172-B82E-3F0D7204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4CE3D-48E6-4FA7-9298-C1D9DED7C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FADCE-D7FC-4D36-A7BF-F04BB1AD7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CF487-CF83-4606-8E60-826476DF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A47E4-CEF1-411B-A233-2A149D23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1E63-BC11-44C6-8AE7-0A151A99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4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C7F8-C4A4-4BE4-A162-51B124FA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DB1BA-3AE8-4AEB-9451-9FE6E5EA1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E085-3719-4208-B9CF-D90844E0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B842-23BD-43A7-921F-AF90475B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96AE-0405-44C5-96CE-49F21056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F0A7-F16A-4F3A-B010-A942AED2B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857B9-74C4-423C-BE93-DA9F9CFC1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DD8E-8560-492F-BB51-65E74023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B69C-19D7-4B8C-BE4E-0E384135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9847-FE6F-4D96-A575-084375C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0F42E-6466-4E56-99EB-F7DE62C6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FB2FF-8774-46CB-A0D6-32177E02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B689C-48E4-4B1B-980F-9CE907253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FE4D-CED6-45DF-9067-0726F85EF24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0FEE8-57B1-485C-8039-BF46129A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06E8-82B4-4927-8BC8-79DC7BBE2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E0B1-1B09-4493-91EF-E0923B18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g.auburn.edu/research/centers/ncat/files/technical-reports/rep17-04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asphaltpavement.org/Shop/Product-Catalog/Product-Details?productid=%7BC45DA814-BFCD-EA11-A812-000D3A4DF1CD%7D" TargetMode="External"/><Relationship Id="rId2" Type="http://schemas.openxmlformats.org/officeDocument/2006/relationships/hyperlink" Target="https://www.fhwa.dot.gov/pavement/sustainability/case_studies/hif19080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isconsindot.gov/rdwy/stndspec/ss-04-60.pdf" TargetMode="External"/><Relationship Id="rId4" Type="http://schemas.openxmlformats.org/officeDocument/2006/relationships/hyperlink" Target="https://wisconsindot.gov/rdwy/fdm/fd-14-10.pdf#fd14-10-10.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21EF3-7B1D-45E7-824B-1EB09C7D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FDCA7-6ADC-437B-AB4B-E988D2E1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620232"/>
            <a:ext cx="4937891" cy="560611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err="1"/>
              <a:t>NRRA</a:t>
            </a:r>
            <a:r>
              <a:rPr lang="en-US" sz="4400" b="1" u="sng" dirty="0"/>
              <a:t> Flexible Team Subcommittee #2</a:t>
            </a:r>
            <a:br>
              <a:rPr lang="en-US" sz="4400" b="1" u="sng" dirty="0"/>
            </a:br>
            <a:br>
              <a:rPr lang="en-US" sz="4400" b="1" dirty="0"/>
            </a:br>
            <a:r>
              <a:rPr lang="en-US" sz="4400" b="1" dirty="0"/>
              <a:t>Perpetual Pavement Test Sections on I-94 in Wisconsin and Minnesota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March 31, 2021</a:t>
            </a:r>
          </a:p>
        </p:txBody>
      </p:sp>
    </p:spTree>
    <p:extLst>
      <p:ext uri="{BB962C8B-B14F-4D97-AF65-F5344CB8AC3E}">
        <p14:creationId xmlns:p14="http://schemas.microsoft.com/office/powerpoint/2010/main" val="5509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0CAF5-04F2-4259-BD69-CEC572821273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929B5-105A-486F-B782-BFD72615E354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0AD77-0073-46D8-B106-BC558DA6455A}"/>
              </a:ext>
            </a:extLst>
          </p:cNvPr>
          <p:cNvSpPr txBox="1"/>
          <p:nvPr/>
        </p:nvSpPr>
        <p:spPr>
          <a:xfrm>
            <a:off x="5821680" y="2636520"/>
            <a:ext cx="562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thermal couple “trees” – (depth from surface)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Channel tree TC 8a- .5”, 1”, 2”, 4”, 6”, 8”, 10”, 11”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Channel tree TC 8b-– 72”, 60”, 48”, 36”, 24”, 16”, 12”, 11”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FFA14-1F39-45AE-871C-DE279A66B0C4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DD07-729D-409F-B5F4-C2798A76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Temperature throughout</a:t>
            </a:r>
            <a:br>
              <a:rPr lang="en-US" dirty="0"/>
            </a:br>
            <a:r>
              <a:rPr lang="en-US" dirty="0"/>
              <a:t>pavement structure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A780D76-1B08-4A64-A082-D0E8051F9C61}"/>
              </a:ext>
            </a:extLst>
          </p:cNvPr>
          <p:cNvSpPr/>
          <p:nvPr/>
        </p:nvSpPr>
        <p:spPr>
          <a:xfrm>
            <a:off x="3639443" y="6631070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CC02EA8-40F5-4A53-B1D0-005D20FA08FA}"/>
              </a:ext>
            </a:extLst>
          </p:cNvPr>
          <p:cNvSpPr/>
          <p:nvPr/>
        </p:nvSpPr>
        <p:spPr>
          <a:xfrm>
            <a:off x="1368422" y="509574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68C7D1E-0409-4971-9D66-7145597C9AB6}"/>
              </a:ext>
            </a:extLst>
          </p:cNvPr>
          <p:cNvSpPr/>
          <p:nvPr/>
        </p:nvSpPr>
        <p:spPr>
          <a:xfrm>
            <a:off x="1361796" y="345633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EC3F3BA-0D96-4774-91BE-FA43D19A91F2}"/>
              </a:ext>
            </a:extLst>
          </p:cNvPr>
          <p:cNvSpPr/>
          <p:nvPr/>
        </p:nvSpPr>
        <p:spPr>
          <a:xfrm>
            <a:off x="1371072" y="190382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EDB0C90-1F7F-4489-9500-2077E9C457DC}"/>
              </a:ext>
            </a:extLst>
          </p:cNvPr>
          <p:cNvSpPr/>
          <p:nvPr/>
        </p:nvSpPr>
        <p:spPr>
          <a:xfrm>
            <a:off x="1379023" y="897923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813227E-66E0-436A-AABF-CDCCF450B611}"/>
              </a:ext>
            </a:extLst>
          </p:cNvPr>
          <p:cNvSpPr/>
          <p:nvPr/>
        </p:nvSpPr>
        <p:spPr>
          <a:xfrm>
            <a:off x="1385649" y="1030701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43D0C09-DA3E-46BA-BBBA-23D13BD961E9}"/>
              </a:ext>
            </a:extLst>
          </p:cNvPr>
          <p:cNvSpPr/>
          <p:nvPr/>
        </p:nvSpPr>
        <p:spPr>
          <a:xfrm>
            <a:off x="3625263" y="1033013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D7DF177-455B-43D4-9F1D-FC563E36FC55}"/>
              </a:ext>
            </a:extLst>
          </p:cNvPr>
          <p:cNvSpPr/>
          <p:nvPr/>
        </p:nvSpPr>
        <p:spPr>
          <a:xfrm>
            <a:off x="3628842" y="1209301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3E4FD34-65C4-48D2-8776-D744E04B09F3}"/>
              </a:ext>
            </a:extLst>
          </p:cNvPr>
          <p:cNvSpPr/>
          <p:nvPr/>
        </p:nvSpPr>
        <p:spPr>
          <a:xfrm>
            <a:off x="3614266" y="1577195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1773F16-0291-4790-B046-8326790243D4}"/>
              </a:ext>
            </a:extLst>
          </p:cNvPr>
          <p:cNvSpPr/>
          <p:nvPr/>
        </p:nvSpPr>
        <p:spPr>
          <a:xfrm>
            <a:off x="3635470" y="2240377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9986EC7-1EC8-443A-981A-E483B86E6CB6}"/>
              </a:ext>
            </a:extLst>
          </p:cNvPr>
          <p:cNvSpPr/>
          <p:nvPr/>
        </p:nvSpPr>
        <p:spPr>
          <a:xfrm>
            <a:off x="3599689" y="3373023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4BD80637-7AFC-476C-92B0-751D81F7A04D}"/>
              </a:ext>
            </a:extLst>
          </p:cNvPr>
          <p:cNvSpPr/>
          <p:nvPr/>
        </p:nvSpPr>
        <p:spPr>
          <a:xfrm>
            <a:off x="3650047" y="4502397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2748C14-BB08-4E40-B4FE-76AEEFEF7504}"/>
              </a:ext>
            </a:extLst>
          </p:cNvPr>
          <p:cNvSpPr/>
          <p:nvPr/>
        </p:nvSpPr>
        <p:spPr>
          <a:xfrm>
            <a:off x="3659322" y="5589449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042827C-E574-4697-BAE2-5DBC97888FA3}"/>
              </a:ext>
            </a:extLst>
          </p:cNvPr>
          <p:cNvSpPr/>
          <p:nvPr/>
        </p:nvSpPr>
        <p:spPr>
          <a:xfrm>
            <a:off x="1369219" y="678005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191279E-3904-4DA8-90D6-6D2BEC3CF83D}"/>
              </a:ext>
            </a:extLst>
          </p:cNvPr>
          <p:cNvSpPr/>
          <p:nvPr/>
        </p:nvSpPr>
        <p:spPr>
          <a:xfrm>
            <a:off x="1379022" y="806932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39B7AA76-89AA-4C04-82A7-46992FE99B84}"/>
              </a:ext>
            </a:extLst>
          </p:cNvPr>
          <p:cNvSpPr/>
          <p:nvPr/>
        </p:nvSpPr>
        <p:spPr>
          <a:xfrm>
            <a:off x="5769599" y="3317046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8AC9E14-0838-40D8-A3E2-963F412F5C7B}"/>
              </a:ext>
            </a:extLst>
          </p:cNvPr>
          <p:cNvSpPr/>
          <p:nvPr/>
        </p:nvSpPr>
        <p:spPr>
          <a:xfrm>
            <a:off x="5759859" y="3037984"/>
            <a:ext cx="71562" cy="111953"/>
          </a:xfrm>
          <a:prstGeom prst="star5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0AD77-0073-46D8-B106-BC558DA6455A}"/>
              </a:ext>
            </a:extLst>
          </p:cNvPr>
          <p:cNvSpPr txBox="1"/>
          <p:nvPr/>
        </p:nvSpPr>
        <p:spPr>
          <a:xfrm>
            <a:off x="5821680" y="2636520"/>
            <a:ext cx="228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Moisture unbound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Depth from surface 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-13”, 19”, 21”, 24”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A7C7D-6026-4314-8366-6A13137479D1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F7C262-B5CF-49D0-A875-A8EF329EFC95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8008B-7191-476F-89D1-B779690AAAAC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0E3168-C176-4600-B3D7-96DBC6F698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Moisture content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 unbound material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3FBF1369-1174-4E6F-9A89-60D08781F592}"/>
              </a:ext>
            </a:extLst>
          </p:cNvPr>
          <p:cNvSpPr/>
          <p:nvPr/>
        </p:nvSpPr>
        <p:spPr>
          <a:xfrm>
            <a:off x="5597718" y="3212327"/>
            <a:ext cx="223962" cy="275961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0B187E56-65B2-41F7-8929-113AA229201E}"/>
              </a:ext>
            </a:extLst>
          </p:cNvPr>
          <p:cNvSpPr/>
          <p:nvPr/>
        </p:nvSpPr>
        <p:spPr>
          <a:xfrm>
            <a:off x="3470478" y="1306954"/>
            <a:ext cx="223962" cy="275961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CA0A80BE-6229-4BFB-8391-1BB8375C930C}"/>
              </a:ext>
            </a:extLst>
          </p:cNvPr>
          <p:cNvSpPr/>
          <p:nvPr/>
        </p:nvSpPr>
        <p:spPr>
          <a:xfrm>
            <a:off x="3470478" y="1671354"/>
            <a:ext cx="223962" cy="275961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5AE57A92-E424-4D2F-9AAD-6FA97773E2F4}"/>
              </a:ext>
            </a:extLst>
          </p:cNvPr>
          <p:cNvSpPr/>
          <p:nvPr/>
        </p:nvSpPr>
        <p:spPr>
          <a:xfrm>
            <a:off x="3475116" y="2051493"/>
            <a:ext cx="223962" cy="275961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B8230AA-018C-48BC-A9C9-729AA3F1CF59}"/>
              </a:ext>
            </a:extLst>
          </p:cNvPr>
          <p:cNvSpPr/>
          <p:nvPr/>
        </p:nvSpPr>
        <p:spPr>
          <a:xfrm>
            <a:off x="3487043" y="2498539"/>
            <a:ext cx="223962" cy="275961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0AD77-0073-46D8-B106-BC558DA6455A}"/>
              </a:ext>
            </a:extLst>
          </p:cNvPr>
          <p:cNvSpPr txBox="1"/>
          <p:nvPr/>
        </p:nvSpPr>
        <p:spPr>
          <a:xfrm>
            <a:off x="5821680" y="2636520"/>
            <a:ext cx="525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 Gauge (Depth not affected by array selected)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-13”, 20”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6C99-A57B-4C2A-862E-7D9A51D8ED19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AD08A-012F-4450-B99A-F505B6E1B6C5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817E3-72C4-490B-9273-E761CB2A7FCC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935B6-4D61-465B-8E61-4DEAAA64545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Pressure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under dynamic loading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5B0BE-EC68-4DB2-9042-AA43A6C34401}"/>
              </a:ext>
            </a:extLst>
          </p:cNvPr>
          <p:cNvSpPr/>
          <p:nvPr/>
        </p:nvSpPr>
        <p:spPr>
          <a:xfrm>
            <a:off x="5169011" y="3007393"/>
            <a:ext cx="516834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4D9D46-97D5-4815-8269-A28B19870DBC}"/>
              </a:ext>
            </a:extLst>
          </p:cNvPr>
          <p:cNvSpPr/>
          <p:nvPr/>
        </p:nvSpPr>
        <p:spPr>
          <a:xfrm>
            <a:off x="1385649" y="1956320"/>
            <a:ext cx="516834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CD421F-36B2-4189-A5B5-86285009B1D6}"/>
              </a:ext>
            </a:extLst>
          </p:cNvPr>
          <p:cNvSpPr/>
          <p:nvPr/>
        </p:nvSpPr>
        <p:spPr>
          <a:xfrm>
            <a:off x="3194172" y="1232152"/>
            <a:ext cx="516834" cy="154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0AD77-0073-46D8-B106-BC558DA6455A}"/>
              </a:ext>
            </a:extLst>
          </p:cNvPr>
          <p:cNvSpPr txBox="1"/>
          <p:nvPr/>
        </p:nvSpPr>
        <p:spPr>
          <a:xfrm>
            <a:off x="5821679" y="2636520"/>
            <a:ext cx="358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Compression Gauge ($600)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order!!!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-20” (x6) 2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wheelpath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6C99-A57B-4C2A-862E-7D9A51D8ED19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AD08A-012F-4450-B99A-F505B6E1B6C5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817E3-72C4-490B-9273-E761CB2A7FCC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935B6-4D61-465B-8E61-4DEAAA64545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Vertical displacement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under dynamic loading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ADE570F-D59F-40D4-810C-441F4133706E}"/>
              </a:ext>
            </a:extLst>
          </p:cNvPr>
          <p:cNvSpPr/>
          <p:nvPr/>
        </p:nvSpPr>
        <p:spPr>
          <a:xfrm>
            <a:off x="2998519" y="1999753"/>
            <a:ext cx="148442" cy="90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399FA84-31E6-423B-9D19-E35979260A88}"/>
              </a:ext>
            </a:extLst>
          </p:cNvPr>
          <p:cNvSpPr/>
          <p:nvPr/>
        </p:nvSpPr>
        <p:spPr>
          <a:xfrm rot="10800000">
            <a:off x="2998519" y="1913543"/>
            <a:ext cx="148442" cy="90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070FEC2-14A5-4293-B6C4-964C945E0755}"/>
              </a:ext>
            </a:extLst>
          </p:cNvPr>
          <p:cNvSpPr/>
          <p:nvPr/>
        </p:nvSpPr>
        <p:spPr>
          <a:xfrm>
            <a:off x="5555673" y="2811234"/>
            <a:ext cx="148442" cy="90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E74876-5A3B-4375-BA3C-4977EBA19A2C}"/>
              </a:ext>
            </a:extLst>
          </p:cNvPr>
          <p:cNvSpPr/>
          <p:nvPr/>
        </p:nvSpPr>
        <p:spPr>
          <a:xfrm rot="10800000">
            <a:off x="5555673" y="2725024"/>
            <a:ext cx="148442" cy="90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0AD77-0073-46D8-B106-BC558DA6455A}"/>
              </a:ext>
            </a:extLst>
          </p:cNvPr>
          <p:cNvSpPr txBox="1"/>
          <p:nvPr/>
        </p:nvSpPr>
        <p:spPr>
          <a:xfrm>
            <a:off x="5821680" y="2636520"/>
            <a:ext cx="417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(Depth not affected by array selected)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-12”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3E421-ADD9-41AE-BD46-0ECB589C4160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4888A-1125-4DCF-9AD0-7528C882E97D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25207-5418-4B36-B98E-BDE0D26EF39E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29E1B6-55DF-481A-AF9F-E9A49225FB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Strain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Under dynamic loading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40B7B4-F5AB-49BE-9BFF-99EED830192D}"/>
              </a:ext>
            </a:extLst>
          </p:cNvPr>
          <p:cNvCxnSpPr/>
          <p:nvPr/>
        </p:nvCxnSpPr>
        <p:spPr>
          <a:xfrm>
            <a:off x="5375082" y="2902226"/>
            <a:ext cx="31805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47C3A2-E0BF-45EC-B915-BA69478A86DB}"/>
              </a:ext>
            </a:extLst>
          </p:cNvPr>
          <p:cNvCxnSpPr/>
          <p:nvPr/>
        </p:nvCxnSpPr>
        <p:spPr>
          <a:xfrm>
            <a:off x="3165945" y="1268233"/>
            <a:ext cx="31805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4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5CAA-B947-4AB9-8EA0-D96EDBFA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C227-7562-45B7-8D52-BA4EC314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capture</a:t>
            </a:r>
          </a:p>
          <a:p>
            <a:pPr lvl="1"/>
            <a:r>
              <a:rPr lang="en-US" dirty="0"/>
              <a:t>Pavement response to heaviest vehicles at full range of temperature</a:t>
            </a:r>
          </a:p>
          <a:p>
            <a:pPr lvl="1"/>
            <a:r>
              <a:rPr lang="en-US" dirty="0"/>
              <a:t>Need remote activation</a:t>
            </a:r>
          </a:p>
          <a:p>
            <a:pPr lvl="1"/>
            <a:endParaRPr lang="en-US" dirty="0"/>
          </a:p>
          <a:p>
            <a:r>
              <a:rPr lang="en-US" dirty="0"/>
              <a:t>Propose to collect 5-15 minutes twice per week</a:t>
            </a:r>
          </a:p>
          <a:p>
            <a:pPr lvl="1"/>
            <a:r>
              <a:rPr lang="en-US" dirty="0"/>
              <a:t>One morning; one afternoon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4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AD6C-45F2-401C-8EBE-BA3B9C00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WESLEA</a:t>
            </a:r>
            <a:r>
              <a:rPr lang="en-US" dirty="0"/>
              <a:t>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787E-2F00-47B4-A89E-05979F73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156" y="1842543"/>
            <a:ext cx="10515600" cy="4351338"/>
          </a:xfrm>
        </p:spPr>
        <p:txBody>
          <a:bodyPr/>
          <a:lstStyle/>
          <a:p>
            <a:pPr algn="ctr"/>
            <a:r>
              <a:rPr lang="en-US" dirty="0"/>
              <a:t>Using default </a:t>
            </a:r>
            <a:r>
              <a:rPr lang="en-US" dirty="0" err="1"/>
              <a:t>WESLEA</a:t>
            </a:r>
            <a:r>
              <a:rPr lang="en-US" dirty="0"/>
              <a:t> inputs for moduli</a:t>
            </a:r>
          </a:p>
          <a:p>
            <a:pPr algn="ctr"/>
            <a:r>
              <a:rPr lang="en-US" dirty="0"/>
              <a:t>18 kip dual axel load</a:t>
            </a:r>
          </a:p>
          <a:p>
            <a:pPr algn="ctr"/>
            <a:r>
              <a:rPr lang="en-US" dirty="0"/>
              <a:t>@12”</a:t>
            </a:r>
          </a:p>
          <a:p>
            <a:pPr lvl="2" algn="ctr"/>
            <a:r>
              <a:rPr lang="en-US" dirty="0"/>
              <a:t>µ</a:t>
            </a:r>
            <a:r>
              <a:rPr lang="el-GR" dirty="0"/>
              <a:t>ε</a:t>
            </a:r>
            <a:r>
              <a:rPr lang="en-US" baseline="-25000" dirty="0"/>
              <a:t>xy</a:t>
            </a:r>
            <a:r>
              <a:rPr lang="en-US" dirty="0"/>
              <a:t>= -89</a:t>
            </a:r>
          </a:p>
          <a:p>
            <a:pPr lvl="2" algn="ctr"/>
            <a:r>
              <a:rPr lang="el-GR" dirty="0"/>
              <a:t>σ</a:t>
            </a:r>
            <a:r>
              <a:rPr lang="en-US" baseline="-25000" dirty="0"/>
              <a:t>v</a:t>
            </a:r>
            <a:r>
              <a:rPr lang="en-US" dirty="0"/>
              <a:t>= 3.8</a:t>
            </a:r>
          </a:p>
          <a:p>
            <a:pPr lvl="2" algn="ctr"/>
            <a:r>
              <a:rPr lang="en-US" dirty="0"/>
              <a:t>disp</a:t>
            </a:r>
            <a:r>
              <a:rPr lang="en-US" baseline="-25000" dirty="0"/>
              <a:t>v</a:t>
            </a:r>
            <a:r>
              <a:rPr lang="en-US" dirty="0"/>
              <a:t>= 10.7 mill-in</a:t>
            </a:r>
          </a:p>
          <a:p>
            <a:pPr algn="ctr"/>
            <a:r>
              <a:rPr lang="en-US" dirty="0"/>
              <a:t>@20”</a:t>
            </a:r>
          </a:p>
          <a:p>
            <a:pPr lvl="2" algn="ctr"/>
            <a:r>
              <a:rPr lang="en-US" dirty="0"/>
              <a:t>µ</a:t>
            </a:r>
            <a:r>
              <a:rPr lang="el-GR" dirty="0"/>
              <a:t>ε</a:t>
            </a:r>
            <a:r>
              <a:rPr lang="en-US" baseline="-25000" dirty="0"/>
              <a:t>xy</a:t>
            </a:r>
            <a:r>
              <a:rPr lang="en-US" dirty="0"/>
              <a:t>= -78</a:t>
            </a:r>
          </a:p>
          <a:p>
            <a:pPr lvl="2" algn="ctr"/>
            <a:r>
              <a:rPr lang="el-GR" dirty="0"/>
              <a:t>σ</a:t>
            </a:r>
            <a:r>
              <a:rPr lang="en-US" baseline="-25000" dirty="0"/>
              <a:t>v</a:t>
            </a:r>
            <a:r>
              <a:rPr lang="en-US" dirty="0"/>
              <a:t>= 2.44</a:t>
            </a:r>
          </a:p>
          <a:p>
            <a:pPr lvl="2" algn="ctr"/>
            <a:r>
              <a:rPr lang="en-US" dirty="0"/>
              <a:t>disp</a:t>
            </a:r>
            <a:r>
              <a:rPr lang="en-US" baseline="-25000" dirty="0"/>
              <a:t>v</a:t>
            </a:r>
            <a:r>
              <a:rPr lang="en-US" dirty="0"/>
              <a:t>= 9.38 mill-in</a:t>
            </a:r>
          </a:p>
          <a:p>
            <a:pPr lvl="1" algn="ctr"/>
            <a:endParaRPr lang="en-US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51964-0547-4781-912C-9960D39661AF}"/>
              </a:ext>
            </a:extLst>
          </p:cNvPr>
          <p:cNvSpPr/>
          <p:nvPr/>
        </p:nvSpPr>
        <p:spPr>
          <a:xfrm>
            <a:off x="1373322" y="170953"/>
            <a:ext cx="2337683" cy="1097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A7228-4809-48B5-BB1F-7BC95D59F161}"/>
              </a:ext>
            </a:extLst>
          </p:cNvPr>
          <p:cNvSpPr/>
          <p:nvPr/>
        </p:nvSpPr>
        <p:spPr>
          <a:xfrm>
            <a:off x="1373323" y="1268233"/>
            <a:ext cx="2337683" cy="7315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8” 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7920D-2F21-42A5-B96E-FF2C79EB2A89}"/>
              </a:ext>
            </a:extLst>
          </p:cNvPr>
          <p:cNvSpPr/>
          <p:nvPr/>
        </p:nvSpPr>
        <p:spPr>
          <a:xfrm>
            <a:off x="1385649" y="1999753"/>
            <a:ext cx="2337683" cy="4754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Subgrade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D4F78-2E1A-4327-B5DF-91FD85F572ED}"/>
              </a:ext>
            </a:extLst>
          </p:cNvPr>
          <p:cNvCxnSpPr/>
          <p:nvPr/>
        </p:nvCxnSpPr>
        <p:spPr>
          <a:xfrm>
            <a:off x="3165945" y="1268233"/>
            <a:ext cx="31805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963653-1133-44A8-BEC5-AB0AF6788DF0}"/>
              </a:ext>
            </a:extLst>
          </p:cNvPr>
          <p:cNvSpPr/>
          <p:nvPr/>
        </p:nvSpPr>
        <p:spPr>
          <a:xfrm>
            <a:off x="1405790" y="1920239"/>
            <a:ext cx="516834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FF320-05D7-40E7-B7B7-68AEB5C274D5}"/>
              </a:ext>
            </a:extLst>
          </p:cNvPr>
          <p:cNvSpPr/>
          <p:nvPr/>
        </p:nvSpPr>
        <p:spPr>
          <a:xfrm>
            <a:off x="2542163" y="1181126"/>
            <a:ext cx="516834" cy="154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C68840-CF7E-4DE0-B149-2EB5E831B146}"/>
              </a:ext>
            </a:extLst>
          </p:cNvPr>
          <p:cNvCxnSpPr>
            <a:cxnSpLocks/>
          </p:cNvCxnSpPr>
          <p:nvPr/>
        </p:nvCxnSpPr>
        <p:spPr>
          <a:xfrm flipV="1">
            <a:off x="3058997" y="1879998"/>
            <a:ext cx="0" cy="23950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4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46C6-5792-460F-A155-553627E4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8E74-62C3-4891-AA23-3E268540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09"/>
            <a:ext cx="10515600" cy="51789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Ben</a:t>
            </a:r>
          </a:p>
          <a:p>
            <a:pPr lvl="1"/>
            <a:r>
              <a:rPr lang="en-US" dirty="0"/>
              <a:t>Other states could have companion sections?</a:t>
            </a:r>
          </a:p>
          <a:p>
            <a:pPr lvl="1"/>
            <a:r>
              <a:rPr lang="en-US" dirty="0"/>
              <a:t>Consider tie with Perpetual </a:t>
            </a:r>
            <a:r>
              <a:rPr lang="en-US" dirty="0" err="1"/>
              <a:t>SFDR</a:t>
            </a:r>
            <a:r>
              <a:rPr lang="en-US" dirty="0"/>
              <a:t> project</a:t>
            </a:r>
          </a:p>
          <a:p>
            <a:pPr lvl="1"/>
            <a:r>
              <a:rPr lang="en-US" dirty="0"/>
              <a:t>EC wants collaboration between states and teams</a:t>
            </a:r>
          </a:p>
          <a:p>
            <a:r>
              <a:rPr lang="en-US" dirty="0"/>
              <a:t>Richard</a:t>
            </a:r>
          </a:p>
          <a:p>
            <a:pPr lvl="1"/>
            <a:r>
              <a:rPr lang="en-US" dirty="0"/>
              <a:t>Stress opportunity to have different designs on each side. Richard can help with those conversations</a:t>
            </a:r>
          </a:p>
          <a:p>
            <a:r>
              <a:rPr lang="en-US" dirty="0"/>
              <a:t>Ben</a:t>
            </a:r>
          </a:p>
          <a:p>
            <a:pPr lvl="1"/>
            <a:r>
              <a:rPr lang="en-US" dirty="0"/>
              <a:t>Only need 200’ length for MnROAD sections</a:t>
            </a:r>
          </a:p>
          <a:p>
            <a:r>
              <a:rPr lang="en-US" dirty="0"/>
              <a:t>Fujie</a:t>
            </a:r>
          </a:p>
          <a:p>
            <a:pPr lvl="1"/>
            <a:r>
              <a:rPr lang="en-US" dirty="0"/>
              <a:t>Haven’t done PP for a while. Recently, designed for midland </a:t>
            </a:r>
            <a:r>
              <a:rPr lang="en-US" dirty="0" err="1"/>
              <a:t>tx</a:t>
            </a:r>
            <a:r>
              <a:rPr lang="en-US" dirty="0"/>
              <a:t> 100 </a:t>
            </a:r>
            <a:r>
              <a:rPr lang="en-US" dirty="0" err="1"/>
              <a:t>mesals</a:t>
            </a:r>
            <a:r>
              <a:rPr lang="en-US" dirty="0"/>
              <a:t> = 13” (3 mix types to reduce cost, 4 lifts)</a:t>
            </a:r>
          </a:p>
          <a:p>
            <a:r>
              <a:rPr lang="en-US" dirty="0"/>
              <a:t>John G</a:t>
            </a:r>
          </a:p>
          <a:p>
            <a:pPr lvl="1"/>
            <a:r>
              <a:rPr lang="en-US" dirty="0"/>
              <a:t>MnDOT hasn’t designed intentionally but there are numerous in MN</a:t>
            </a:r>
          </a:p>
          <a:p>
            <a:pPr lvl="1"/>
            <a:r>
              <a:rPr lang="en-US" dirty="0"/>
              <a:t>Looked at perpetual design in past with Coke materials but never got constructed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5FE1-12FB-4566-B877-0B72F70F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8484-9C40-46F6-8F24-F0F3FA4C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2A39-A307-440C-BEB0-E171802E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2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46C6-5792-460F-A155-553627E4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8E74-62C3-4891-AA23-3E268540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09"/>
            <a:ext cx="10515600" cy="5178913"/>
          </a:xfrm>
        </p:spPr>
        <p:txBody>
          <a:bodyPr>
            <a:normAutofit/>
          </a:bodyPr>
          <a:lstStyle/>
          <a:p>
            <a:r>
              <a:rPr lang="en-US" dirty="0"/>
              <a:t>Ben</a:t>
            </a:r>
          </a:p>
          <a:p>
            <a:r>
              <a:rPr lang="en-US" dirty="0"/>
              <a:t>Richard provided link to French </a:t>
            </a:r>
            <a:r>
              <a:rPr lang="en-US" dirty="0" err="1"/>
              <a:t>EME</a:t>
            </a:r>
            <a:r>
              <a:rPr lang="en-US" dirty="0"/>
              <a:t> design </a:t>
            </a:r>
            <a:r>
              <a:rPr lang="en-US" dirty="0">
                <a:hlinkClick r:id="rId2"/>
              </a:rPr>
              <a:t>http://eng.auburn.edu/research/centers/ncat/files/technical-reports/rep17-04.pdf</a:t>
            </a:r>
            <a:endParaRPr lang="en-US" dirty="0"/>
          </a:p>
          <a:p>
            <a:pPr lvl="1"/>
            <a:r>
              <a:rPr lang="en-US" dirty="0"/>
              <a:t>Texas, California, and Iowa have recently done PP. Key is how you communicate with contractor. Present as opportunity</a:t>
            </a:r>
          </a:p>
          <a:p>
            <a:pPr lvl="1"/>
            <a:r>
              <a:rPr lang="en-US" dirty="0"/>
              <a:t>Future highway legislation likely have more emphasis on life cycle and cost	</a:t>
            </a:r>
          </a:p>
          <a:p>
            <a:r>
              <a:rPr lang="en-US" dirty="0"/>
              <a:t>Fujie – competition with </a:t>
            </a:r>
            <a:r>
              <a:rPr lang="en-US" dirty="0" err="1"/>
              <a:t>CRCP</a:t>
            </a:r>
            <a:r>
              <a:rPr lang="en-US" dirty="0"/>
              <a:t> for high-volume urban applications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5FE1-12FB-4566-B877-0B72F70F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8484-9C40-46F6-8F24-F0F3FA4C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2A39-A307-440C-BEB0-E171802E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9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46C6-5792-460F-A155-553627E4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8E74-62C3-4891-AA23-3E268540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09"/>
            <a:ext cx="10515600" cy="5178913"/>
          </a:xfrm>
        </p:spPr>
        <p:txBody>
          <a:bodyPr>
            <a:normAutofit/>
          </a:bodyPr>
          <a:lstStyle/>
          <a:p>
            <a:r>
              <a:rPr lang="en-US" dirty="0"/>
              <a:t>Ben</a:t>
            </a:r>
          </a:p>
          <a:p>
            <a:r>
              <a:rPr lang="en-US" dirty="0"/>
              <a:t>Fujie </a:t>
            </a:r>
          </a:p>
          <a:p>
            <a:pPr lvl="1"/>
            <a:r>
              <a:rPr lang="en-US" dirty="0"/>
              <a:t>Texas </a:t>
            </a:r>
            <a:r>
              <a:rPr lang="en-US" dirty="0" err="1"/>
              <a:t>SFDR</a:t>
            </a:r>
            <a:r>
              <a:rPr lang="en-US" dirty="0"/>
              <a:t> performed well with foam to open </a:t>
            </a:r>
            <a:r>
              <a:rPr lang="en-US"/>
              <a:t>to traffic </a:t>
            </a:r>
            <a:endParaRPr lang="en-US" dirty="0"/>
          </a:p>
          <a:p>
            <a:r>
              <a:rPr lang="en-US" dirty="0"/>
              <a:t>Richard</a:t>
            </a:r>
          </a:p>
          <a:p>
            <a:pPr lvl="1"/>
            <a:r>
              <a:rPr lang="en-US" dirty="0">
                <a:hlinkClick r:id="rId2"/>
              </a:rPr>
              <a:t>https://www.fhwa.dot.gov/pavement/sustainability/case_studies/hif19080.pdf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https://member.asphaltpavement.org/Shop/Product-Catalog/Product-Details?productid=%7BC45DA814-BFCD-EA11-A812-000D3A4DF1CD%7D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5FE1-12FB-4566-B877-0B72F70F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8484-9C40-46F6-8F24-F0F3FA4C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2A39-A307-440C-BEB0-E171802E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21EF3-7B1D-45E7-824B-1EB09C7D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FDCA7-6ADC-437B-AB4B-E988D2E1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38" y="620232"/>
            <a:ext cx="6873270" cy="560611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/>
              <a:t>Meeting objectives:</a:t>
            </a:r>
            <a:br>
              <a:rPr lang="en-US" sz="4400" b="1" u="sng" dirty="0"/>
            </a:br>
            <a:r>
              <a:rPr lang="en-US" sz="3200" dirty="0"/>
              <a:t>Develop research construction project for I-94 in Wisconsin and MnROAD</a:t>
            </a:r>
            <a:br>
              <a:rPr lang="en-US" sz="3200" dirty="0"/>
            </a:br>
            <a:br>
              <a:rPr lang="en-US" sz="3200" dirty="0"/>
            </a:br>
            <a:r>
              <a:rPr lang="en-US" sz="4400" b="1" u="sng" dirty="0">
                <a:solidFill>
                  <a:srgbClr val="FFFFFF"/>
                </a:solidFill>
              </a:rPr>
              <a:t>Reminder:</a:t>
            </a:r>
            <a:br>
              <a:rPr lang="en-US" sz="4400" b="1" u="sng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This meeting is a discussion of idea for MnROAD construction in 2022. RFPs will be developed at a later date. </a:t>
            </a:r>
            <a:br>
              <a:rPr lang="en-US" sz="4400" b="1" u="sng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9834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4A6E-0F5D-4CDD-833B-6399754B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E457-DDD8-4B78-86CA-DB7A0945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Background and Motivation</a:t>
            </a:r>
          </a:p>
          <a:p>
            <a:r>
              <a:rPr lang="en-US" dirty="0" err="1"/>
              <a:t>NRRA</a:t>
            </a:r>
            <a:r>
              <a:rPr lang="en-US" dirty="0"/>
              <a:t> Flex Subcommittee #3 Perpetual </a:t>
            </a:r>
            <a:r>
              <a:rPr lang="en-US" dirty="0" err="1"/>
              <a:t>SFDR</a:t>
            </a:r>
            <a:r>
              <a:rPr lang="en-US" dirty="0"/>
              <a:t> Test sections at MnROAD</a:t>
            </a:r>
          </a:p>
          <a:p>
            <a:r>
              <a:rPr lang="en-US" dirty="0"/>
              <a:t>Other ideas to consider???</a:t>
            </a:r>
          </a:p>
          <a:p>
            <a:r>
              <a:rPr lang="en-US" dirty="0"/>
              <a:t>General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C029-BD96-45D8-A894-A8BCE7D0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AD942-CEB0-44E6-9A51-A3DD9EAE1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61AA-7A34-4334-8356-58993959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2812-0107-4AE8-BE92-9D018B20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CE8F-05A6-44FD-958D-039F623E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92" y="1535905"/>
            <a:ext cx="6131169" cy="4351338"/>
          </a:xfrm>
        </p:spPr>
        <p:txBody>
          <a:bodyPr/>
          <a:lstStyle/>
          <a:p>
            <a:r>
              <a:rPr lang="en-US" dirty="0"/>
              <a:t>WisDOT is interested in instrumenting this pavement to develop a fatigue transfer function that can be used in the </a:t>
            </a:r>
            <a:r>
              <a:rPr lang="en-US" dirty="0" err="1"/>
              <a:t>PerRoad</a:t>
            </a:r>
            <a:r>
              <a:rPr lang="en-US" dirty="0"/>
              <a:t> software for perpetual pavement design. </a:t>
            </a:r>
          </a:p>
          <a:p>
            <a:r>
              <a:rPr lang="en-US" dirty="0"/>
              <a:t>There is a pavement section in Trempealeau county, Wisconsin where a deep strength Hot Mix Asphalt (</a:t>
            </a:r>
            <a:r>
              <a:rPr lang="en-US" dirty="0" err="1"/>
              <a:t>HMA</a:t>
            </a:r>
            <a:r>
              <a:rPr lang="en-US" dirty="0"/>
              <a:t>) pavement is going to be placed (Figure 1).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E937-8C04-4389-8146-87E3A87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806-4409-4A86-A0CD-F7BF12A90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BB64-E986-4F18-B853-A66C975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E63B4-4313-4F3C-8C4B-B6F3333C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98" y="1611921"/>
            <a:ext cx="5256110" cy="44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2812-0107-4AE8-BE92-9D018B20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E937-8C04-4389-8146-87E3A87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806-4409-4A86-A0CD-F7BF12A90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BB64-E986-4F18-B853-A66C975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4A7F41-1C38-4FE7-8784-5FCEC356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60">
            <a:extLst>
              <a:ext uri="{FF2B5EF4-FFF2-40B4-BE49-F238E27FC236}">
                <a16:creationId xmlns:a16="http://schemas.microsoft.com/office/drawing/2014/main" id="{ACDD6629-A6FF-4165-9250-A6F74E8E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" y="973015"/>
            <a:ext cx="5943600" cy="6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4C1C1C6-41E0-470A-B68F-71244B11660F}"/>
              </a:ext>
            </a:extLst>
          </p:cNvPr>
          <p:cNvSpPr/>
          <p:nvPr/>
        </p:nvSpPr>
        <p:spPr>
          <a:xfrm>
            <a:off x="4322445" y="408114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1219F8C-3E90-4F48-B1EE-F51E8F198F58}"/>
              </a:ext>
            </a:extLst>
          </p:cNvPr>
          <p:cNvSpPr/>
          <p:nvPr/>
        </p:nvSpPr>
        <p:spPr>
          <a:xfrm>
            <a:off x="4173855" y="391096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5153E32-EF41-4FFC-8C72-DD8809C41FAE}"/>
              </a:ext>
            </a:extLst>
          </p:cNvPr>
          <p:cNvSpPr/>
          <p:nvPr/>
        </p:nvSpPr>
        <p:spPr>
          <a:xfrm>
            <a:off x="4043045" y="3749040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89214B7-7C86-478B-9090-DD4097F853FC}"/>
              </a:ext>
            </a:extLst>
          </p:cNvPr>
          <p:cNvSpPr/>
          <p:nvPr/>
        </p:nvSpPr>
        <p:spPr>
          <a:xfrm>
            <a:off x="3904615" y="3581400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C391D33A-1BA9-4DE7-A59F-62BF7E741B10}"/>
              </a:ext>
            </a:extLst>
          </p:cNvPr>
          <p:cNvSpPr/>
          <p:nvPr/>
        </p:nvSpPr>
        <p:spPr>
          <a:xfrm>
            <a:off x="3778885" y="345757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209E978-7930-4E33-9A08-2DB5AAE3215B}"/>
              </a:ext>
            </a:extLst>
          </p:cNvPr>
          <p:cNvSpPr/>
          <p:nvPr/>
        </p:nvSpPr>
        <p:spPr>
          <a:xfrm>
            <a:off x="3296285" y="432752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B882B4B-F2EF-45CA-8E9E-9AA01CC23898}"/>
              </a:ext>
            </a:extLst>
          </p:cNvPr>
          <p:cNvSpPr/>
          <p:nvPr/>
        </p:nvSpPr>
        <p:spPr>
          <a:xfrm>
            <a:off x="3443605" y="450405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D3B2F2B5-FBE7-466E-8067-697DCECC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3648075"/>
            <a:ext cx="666750" cy="241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910 feet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15272B8C-4134-47A3-9626-5C681F33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4657725"/>
            <a:ext cx="723900" cy="241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feet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E7FD3E0C-D1CC-44A2-9B49-27F2653CEDED}"/>
              </a:ext>
            </a:extLst>
          </p:cNvPr>
          <p:cNvSpPr/>
          <p:nvPr/>
        </p:nvSpPr>
        <p:spPr>
          <a:xfrm>
            <a:off x="3597275" y="4658360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2082E526-79FA-4508-9F8B-F2A53446059D}"/>
              </a:ext>
            </a:extLst>
          </p:cNvPr>
          <p:cNvSpPr/>
          <p:nvPr/>
        </p:nvSpPr>
        <p:spPr>
          <a:xfrm>
            <a:off x="3706495" y="487743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3AF7643-8F10-477B-82DE-5507A3448C3E}"/>
              </a:ext>
            </a:extLst>
          </p:cNvPr>
          <p:cNvSpPr/>
          <p:nvPr/>
        </p:nvSpPr>
        <p:spPr>
          <a:xfrm>
            <a:off x="3844925" y="500062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9F9A5438-0644-4B7E-ADE0-2E287C30442E}"/>
              </a:ext>
            </a:extLst>
          </p:cNvPr>
          <p:cNvSpPr/>
          <p:nvPr/>
        </p:nvSpPr>
        <p:spPr>
          <a:xfrm>
            <a:off x="3977640" y="520636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84D62169-B9DB-447F-9D9A-2BA54EC511FD}"/>
              </a:ext>
            </a:extLst>
          </p:cNvPr>
          <p:cNvSpPr/>
          <p:nvPr/>
        </p:nvSpPr>
        <p:spPr>
          <a:xfrm>
            <a:off x="4447540" y="4241800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F1D3FBC1-B7AB-44D8-B112-61F6F46BF2B4}"/>
              </a:ext>
            </a:extLst>
          </p:cNvPr>
          <p:cNvSpPr/>
          <p:nvPr/>
        </p:nvSpPr>
        <p:spPr>
          <a:xfrm>
            <a:off x="4594225" y="441769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DC8FF891-AE36-4682-A22F-9AFF4886AA54}"/>
              </a:ext>
            </a:extLst>
          </p:cNvPr>
          <p:cNvSpPr/>
          <p:nvPr/>
        </p:nvSpPr>
        <p:spPr>
          <a:xfrm>
            <a:off x="4747895" y="4572000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18850604-1EE7-4311-ACCE-81714B4459C8}"/>
              </a:ext>
            </a:extLst>
          </p:cNvPr>
          <p:cNvSpPr/>
          <p:nvPr/>
        </p:nvSpPr>
        <p:spPr>
          <a:xfrm>
            <a:off x="4857115" y="479107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A4F5329D-106E-4AA7-AAC3-355A2A1FC88A}"/>
              </a:ext>
            </a:extLst>
          </p:cNvPr>
          <p:cNvSpPr/>
          <p:nvPr/>
        </p:nvSpPr>
        <p:spPr>
          <a:xfrm>
            <a:off x="4995545" y="491426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C5E7D557-F74B-4688-85CA-78F13E5D0C56}"/>
              </a:ext>
            </a:extLst>
          </p:cNvPr>
          <p:cNvSpPr/>
          <p:nvPr/>
        </p:nvSpPr>
        <p:spPr>
          <a:xfrm>
            <a:off x="5128260" y="5120005"/>
            <a:ext cx="197485" cy="328930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0E2C17B4-4B4A-4486-A4EA-F4053C91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ABD4F0F-AFC1-4D7B-9EBB-FB5405BC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E2102A37-F823-4F08-B9FE-3D93E926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4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DF650E6F-0B2D-452F-8ED9-0EF01036291B}"/>
              </a:ext>
            </a:extLst>
          </p:cNvPr>
          <p:cNvSpPr txBox="1"/>
          <p:nvPr/>
        </p:nvSpPr>
        <p:spPr>
          <a:xfrm>
            <a:off x="7295857" y="2011739"/>
            <a:ext cx="4149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at instrumenting both sides of I-94 with the same array</a:t>
            </a:r>
          </a:p>
          <a:p>
            <a:endParaRPr lang="en-US" dirty="0"/>
          </a:p>
          <a:p>
            <a:r>
              <a:rPr lang="en-US" dirty="0"/>
              <a:t>Instrumentation Measuring:</a:t>
            </a:r>
          </a:p>
          <a:p>
            <a:r>
              <a:rPr lang="en-US" dirty="0"/>
              <a:t>Temperature (Enviro)</a:t>
            </a:r>
          </a:p>
          <a:p>
            <a:r>
              <a:rPr lang="en-US" dirty="0"/>
              <a:t>Moisture (Enviro)</a:t>
            </a:r>
          </a:p>
          <a:p>
            <a:r>
              <a:rPr lang="en-US" dirty="0"/>
              <a:t>Strain at bottom of </a:t>
            </a:r>
            <a:r>
              <a:rPr lang="en-US" dirty="0" err="1"/>
              <a:t>HMA</a:t>
            </a:r>
            <a:endParaRPr lang="en-US" dirty="0"/>
          </a:p>
          <a:p>
            <a:r>
              <a:rPr lang="en-US" dirty="0"/>
              <a:t>Pressure at top of base</a:t>
            </a:r>
          </a:p>
          <a:p>
            <a:r>
              <a:rPr lang="en-US" dirty="0"/>
              <a:t>Pressure at top of subgrade</a:t>
            </a:r>
          </a:p>
          <a:p>
            <a:r>
              <a:rPr lang="en-US" dirty="0"/>
              <a:t>Deflection at top of base (</a:t>
            </a:r>
            <a:r>
              <a:rPr lang="en-US" dirty="0" err="1"/>
              <a:t>MDD</a:t>
            </a:r>
            <a:r>
              <a:rPr lang="en-US" dirty="0"/>
              <a:t> or </a:t>
            </a:r>
            <a:r>
              <a:rPr lang="en-US" dirty="0" err="1"/>
              <a:t>SCG</a:t>
            </a:r>
            <a:r>
              <a:rPr lang="en-US" dirty="0"/>
              <a:t>)</a:t>
            </a:r>
          </a:p>
          <a:p>
            <a:r>
              <a:rPr lang="en-US" dirty="0"/>
              <a:t>Offset?</a:t>
            </a:r>
          </a:p>
        </p:txBody>
      </p:sp>
    </p:spTree>
    <p:extLst>
      <p:ext uri="{BB962C8B-B14F-4D97-AF65-F5344CB8AC3E}">
        <p14:creationId xmlns:p14="http://schemas.microsoft.com/office/powerpoint/2010/main" val="306023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2812-0107-4AE8-BE92-9D018B20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E937-8C04-4389-8146-87E3A87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806-4409-4A86-A0CD-F7BF12A90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BB64-E986-4F18-B853-A66C975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0E2C17B4-4B4A-4486-A4EA-F4053C91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ABD4F0F-AFC1-4D7B-9EBB-FB5405BC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E2102A37-F823-4F08-B9FE-3D93E926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4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DF650E6F-0B2D-452F-8ED9-0EF01036291B}"/>
              </a:ext>
            </a:extLst>
          </p:cNvPr>
          <p:cNvSpPr txBox="1"/>
          <p:nvPr/>
        </p:nvSpPr>
        <p:spPr>
          <a:xfrm>
            <a:off x="7763393" y="3037442"/>
            <a:ext cx="41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Truck Traffic!!!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34A16-9626-4D44-86E5-D7811FDF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" y="1216025"/>
            <a:ext cx="7542035" cy="45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2812-0107-4AE8-BE92-9D018B20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E937-8C04-4389-8146-87E3A87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806-4409-4A86-A0CD-F7BF12A90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BB64-E986-4F18-B853-A66C975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0E2C17B4-4B4A-4486-A4EA-F4053C91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ABD4F0F-AFC1-4D7B-9EBB-FB5405BC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E2102A37-F823-4F08-B9FE-3D93E926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4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89607-790C-4B1C-BF7C-93732164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87" y="1524000"/>
            <a:ext cx="5772150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5CD81C-51CA-4143-B774-D6FCCC73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66" y="1609725"/>
            <a:ext cx="5587647" cy="20303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35B7C5-3186-4389-B3E2-803EC2397382}"/>
              </a:ext>
            </a:extLst>
          </p:cNvPr>
          <p:cNvSpPr/>
          <p:nvPr/>
        </p:nvSpPr>
        <p:spPr>
          <a:xfrm>
            <a:off x="4009292" y="37369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4 HT 58-34 V designates Gradation - Traffic Level - Binder Grade - Binder Designation 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https://wisconsindot.gov/rdwy/fdm/fd-14-10.pdf#fd14-10-10.7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More information regarding the aggregate gradation can be found in Table 460-1, page 177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https://wisconsindot.gov/rdwy/stndspec/ss-04-60.pdf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6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2A19-18B1-41D2-B55D-7784E278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C67DA-8A0D-4C32-8B3D-1B7A9B04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Objective to directly measure critical responses (strain, pressure, vert disp.,) from interstate traffic loading for use in developing a perpetual pavement (deep strength) design parameters</a:t>
            </a:r>
          </a:p>
          <a:p>
            <a:r>
              <a:rPr lang="en-US" dirty="0"/>
              <a:t>Want to capture</a:t>
            </a:r>
          </a:p>
          <a:p>
            <a:pPr lvl="1"/>
            <a:r>
              <a:rPr lang="en-US" dirty="0"/>
              <a:t>Pavement response to heaviest vehicles at full range of temperature</a:t>
            </a:r>
          </a:p>
          <a:p>
            <a:pPr lvl="1"/>
            <a:r>
              <a:rPr lang="en-US" dirty="0"/>
              <a:t>Pavement response to “Known Truck”. Used as verification of live data (X4?)</a:t>
            </a:r>
          </a:p>
          <a:p>
            <a:r>
              <a:rPr lang="en-US" dirty="0"/>
              <a:t>2 cabinets- power on both sides</a:t>
            </a:r>
          </a:p>
          <a:p>
            <a:r>
              <a:rPr lang="en-US" dirty="0"/>
              <a:t>Datalink- cellular for static- no problem; dynamic?</a:t>
            </a:r>
          </a:p>
          <a:p>
            <a:pPr lvl="1"/>
            <a:r>
              <a:rPr lang="en-US" dirty="0" err="1"/>
              <a:t>Flexlogger</a:t>
            </a:r>
            <a:endParaRPr lang="en-US" dirty="0"/>
          </a:p>
          <a:p>
            <a:pPr lvl="1"/>
            <a:r>
              <a:rPr lang="en-US" dirty="0"/>
              <a:t>Ben contacted </a:t>
            </a:r>
            <a:r>
              <a:rPr lang="en-US" dirty="0" err="1"/>
              <a:t>intercomp</a:t>
            </a:r>
            <a:r>
              <a:rPr lang="en-US" dirty="0"/>
              <a:t>. Meeting Thursday morning</a:t>
            </a:r>
          </a:p>
          <a:p>
            <a:r>
              <a:rPr lang="en-US" dirty="0"/>
              <a:t>Outstanding questions:</a:t>
            </a:r>
          </a:p>
          <a:p>
            <a:pPr lvl="1"/>
            <a:r>
              <a:rPr lang="en-US" dirty="0"/>
              <a:t>Offset? Can we live without it?</a:t>
            </a:r>
          </a:p>
          <a:p>
            <a:pPr lvl="1"/>
            <a:r>
              <a:rPr lang="en-US" dirty="0"/>
              <a:t>Triggering</a:t>
            </a:r>
          </a:p>
          <a:p>
            <a:pPr lvl="1"/>
            <a:r>
              <a:rPr lang="en-US" dirty="0"/>
              <a:t>Nearest WIM?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1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6790900"/>
            <a:ext cx="12801600" cy="392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93691"/>
            <a:ext cx="12801600" cy="6400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801600" cy="392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Centerline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336921" y="4777908"/>
            <a:ext cx="493664" cy="228600"/>
            <a:chOff x="11414084" y="8077200"/>
            <a:chExt cx="493664" cy="228600"/>
          </a:xfrm>
        </p:grpSpPr>
        <p:sp>
          <p:nvSpPr>
            <p:cNvPr id="62" name="Oval 61"/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6200000">
            <a:off x="2839505" y="5634811"/>
            <a:ext cx="265064" cy="289014"/>
            <a:chOff x="5187349" y="5432945"/>
            <a:chExt cx="265064" cy="289014"/>
          </a:xfrm>
        </p:grpSpPr>
        <p:sp>
          <p:nvSpPr>
            <p:cNvPr id="90" name="Rounded Rectangle 89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16200000">
            <a:off x="2836367" y="4729469"/>
            <a:ext cx="265064" cy="289014"/>
            <a:chOff x="5187349" y="5432945"/>
            <a:chExt cx="265064" cy="289014"/>
          </a:xfrm>
        </p:grpSpPr>
        <p:sp>
          <p:nvSpPr>
            <p:cNvPr id="97" name="Rounded Rectangle 96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0800000">
            <a:off x="4662971" y="4731974"/>
            <a:ext cx="265064" cy="289014"/>
            <a:chOff x="5187349" y="5432945"/>
            <a:chExt cx="265064" cy="289014"/>
          </a:xfrm>
        </p:grpSpPr>
        <p:sp>
          <p:nvSpPr>
            <p:cNvPr id="101" name="Rounded Rectangle 100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 rot="10800000">
            <a:off x="4662971" y="5636223"/>
            <a:ext cx="265064" cy="289014"/>
            <a:chOff x="5187349" y="5432945"/>
            <a:chExt cx="265064" cy="289014"/>
          </a:xfrm>
        </p:grpSpPr>
        <p:sp>
          <p:nvSpPr>
            <p:cNvPr id="105" name="Rounded Rectangle 104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76040" y="4716673"/>
            <a:ext cx="493664" cy="228600"/>
            <a:chOff x="11414084" y="8077200"/>
            <a:chExt cx="493664" cy="228600"/>
          </a:xfrm>
        </p:grpSpPr>
        <p:sp>
          <p:nvSpPr>
            <p:cNvPr id="109" name="Oval 108"/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Right Arrow 112"/>
          <p:cNvSpPr/>
          <p:nvPr/>
        </p:nvSpPr>
        <p:spPr>
          <a:xfrm>
            <a:off x="2658739" y="2481748"/>
            <a:ext cx="1271582" cy="593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2170" y="886139"/>
            <a:ext cx="3547831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View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 #2 (reduced MnROAD array)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PGx6= $7,200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ASGx9= $7,200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dynamic= $14,400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6921" y="4061198"/>
            <a:ext cx="493664" cy="228600"/>
            <a:chOff x="11414084" y="8077200"/>
            <a:chExt cx="493664" cy="228600"/>
          </a:xfrm>
        </p:grpSpPr>
        <p:sp>
          <p:nvSpPr>
            <p:cNvPr id="49" name="Oval 48"/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36280" y="5678405"/>
            <a:ext cx="493664" cy="228600"/>
            <a:chOff x="11414084" y="8077200"/>
            <a:chExt cx="493664" cy="228600"/>
          </a:xfrm>
        </p:grpSpPr>
        <p:sp>
          <p:nvSpPr>
            <p:cNvPr id="53" name="Oval 52"/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6200000">
            <a:off x="2836366" y="4026538"/>
            <a:ext cx="265064" cy="289014"/>
            <a:chOff x="5187349" y="5432945"/>
            <a:chExt cx="265064" cy="289014"/>
          </a:xfrm>
        </p:grpSpPr>
        <p:sp>
          <p:nvSpPr>
            <p:cNvPr id="58" name="Rounded Rectangle 57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0800000">
            <a:off x="4662971" y="4060989"/>
            <a:ext cx="265064" cy="289014"/>
            <a:chOff x="5187349" y="5432945"/>
            <a:chExt cx="265064" cy="289014"/>
          </a:xfrm>
        </p:grpSpPr>
        <p:sp>
          <p:nvSpPr>
            <p:cNvPr id="64" name="Rounded Rectangle 63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rot="16200000">
            <a:off x="6496069" y="5634811"/>
            <a:ext cx="265064" cy="289014"/>
            <a:chOff x="5187349" y="5432945"/>
            <a:chExt cx="265064" cy="289014"/>
          </a:xfrm>
        </p:grpSpPr>
        <p:sp>
          <p:nvSpPr>
            <p:cNvPr id="127" name="Rounded Rectangle 126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 rot="16200000">
            <a:off x="6492931" y="4729469"/>
            <a:ext cx="265064" cy="289014"/>
            <a:chOff x="5187349" y="5432945"/>
            <a:chExt cx="265064" cy="289014"/>
          </a:xfrm>
        </p:grpSpPr>
        <p:sp>
          <p:nvSpPr>
            <p:cNvPr id="131" name="Rounded Rectangle 130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 rot="16200000">
            <a:off x="6492930" y="4026538"/>
            <a:ext cx="265064" cy="289014"/>
            <a:chOff x="5187349" y="5432945"/>
            <a:chExt cx="265064" cy="289014"/>
          </a:xfrm>
        </p:grpSpPr>
        <p:sp>
          <p:nvSpPr>
            <p:cNvPr id="143" name="Rounded Rectangle 142"/>
            <p:cNvSpPr/>
            <p:nvPr/>
          </p:nvSpPr>
          <p:spPr>
            <a:xfrm rot="10800000">
              <a:off x="5187349" y="5432945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16200000">
              <a:off x="5185868" y="5541528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 rot="10800000">
              <a:off x="5187349" y="5674062"/>
              <a:ext cx="265064" cy="4789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4519" y="4055205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PG202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519" y="4727256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64519" y="5638815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071550" y="4038512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LE209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071550" y="4710563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LE208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071550" y="5622122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LE207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30321" y="4055205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TE204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930321" y="4727256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TE205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930321" y="5638815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TE206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754820" y="4065279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LE204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754820" y="4737330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LE205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754820" y="5648889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LE206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15593" y="4695176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02586" y="6819425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to scale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D95096E-EEDB-4D96-B5EB-E81C12161D7D}"/>
              </a:ext>
            </a:extLst>
          </p:cNvPr>
          <p:cNvGrpSpPr/>
          <p:nvPr/>
        </p:nvGrpSpPr>
        <p:grpSpPr>
          <a:xfrm>
            <a:off x="7899888" y="5581859"/>
            <a:ext cx="493664" cy="228600"/>
            <a:chOff x="11414084" y="8077200"/>
            <a:chExt cx="493664" cy="22860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2F0A9B0-AD81-407F-9CB2-5AFA8AA71687}"/>
                </a:ext>
              </a:extLst>
            </p:cNvPr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ounded Rectangle 109">
              <a:extLst>
                <a:ext uri="{FF2B5EF4-FFF2-40B4-BE49-F238E27FC236}">
                  <a16:creationId xmlns:a16="http://schemas.microsoft.com/office/drawing/2014/main" id="{5A12F758-DA76-4271-9C8B-7EBF406DD34F}"/>
                </a:ext>
              </a:extLst>
            </p:cNvPr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1525BFB-0BEB-4511-8153-BDF7DF42073D}"/>
              </a:ext>
            </a:extLst>
          </p:cNvPr>
          <p:cNvSpPr txBox="1"/>
          <p:nvPr/>
        </p:nvSpPr>
        <p:spPr>
          <a:xfrm>
            <a:off x="7139441" y="5560362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PG206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81FCD2E-CE83-4B91-98AC-89D9068DCD82}"/>
              </a:ext>
            </a:extLst>
          </p:cNvPr>
          <p:cNvGrpSpPr/>
          <p:nvPr/>
        </p:nvGrpSpPr>
        <p:grpSpPr>
          <a:xfrm>
            <a:off x="7876040" y="4023467"/>
            <a:ext cx="493664" cy="228600"/>
            <a:chOff x="11414084" y="8077200"/>
            <a:chExt cx="493664" cy="2286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F8C8820-936C-4956-9F00-ECA7F84CB06A}"/>
                </a:ext>
              </a:extLst>
            </p:cNvPr>
            <p:cNvSpPr/>
            <p:nvPr/>
          </p:nvSpPr>
          <p:spPr>
            <a:xfrm>
              <a:off x="11414084" y="80772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ounded Rectangle 109">
              <a:extLst>
                <a:ext uri="{FF2B5EF4-FFF2-40B4-BE49-F238E27FC236}">
                  <a16:creationId xmlns:a16="http://schemas.microsoft.com/office/drawing/2014/main" id="{6785CE70-E762-495D-82B3-3132EC2EDB2E}"/>
                </a:ext>
              </a:extLst>
            </p:cNvPr>
            <p:cNvSpPr/>
            <p:nvPr/>
          </p:nvSpPr>
          <p:spPr>
            <a:xfrm>
              <a:off x="11642684" y="8167551"/>
              <a:ext cx="265064" cy="478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96DFA4D-2BB3-4BF5-8868-D5C60D1D9D11}"/>
              </a:ext>
            </a:extLst>
          </p:cNvPr>
          <p:cNvSpPr txBox="1"/>
          <p:nvPr/>
        </p:nvSpPr>
        <p:spPr>
          <a:xfrm>
            <a:off x="7115593" y="4001970"/>
            <a:ext cx="685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PG205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8447ECC-2E70-424E-BEA5-AA20102DEA7A}"/>
              </a:ext>
            </a:extLst>
          </p:cNvPr>
          <p:cNvCxnSpPr>
            <a:cxnSpLocks/>
          </p:cNvCxnSpPr>
          <p:nvPr/>
        </p:nvCxnSpPr>
        <p:spPr>
          <a:xfrm>
            <a:off x="10396056" y="4849064"/>
            <a:ext cx="0" cy="19038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BED79280-2F1F-4436-BAD9-1786A66F9A36}"/>
              </a:ext>
            </a:extLst>
          </p:cNvPr>
          <p:cNvSpPr txBox="1"/>
          <p:nvPr/>
        </p:nvSpPr>
        <p:spPr>
          <a:xfrm>
            <a:off x="10216359" y="5581859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0202D-2C3E-4B03-A256-40FF54351418}"/>
              </a:ext>
            </a:extLst>
          </p:cNvPr>
          <p:cNvSpPr txBox="1"/>
          <p:nvPr/>
        </p:nvSpPr>
        <p:spPr>
          <a:xfrm>
            <a:off x="9015850" y="3361316"/>
            <a:ext cx="283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Could remove inside </a:t>
            </a:r>
            <a:r>
              <a:rPr lang="en-US" dirty="0" err="1">
                <a:highlight>
                  <a:srgbClr val="FF00FF"/>
                </a:highlight>
              </a:rPr>
              <a:t>wheelpath</a:t>
            </a:r>
            <a:r>
              <a:rPr lang="en-US" dirty="0">
                <a:highlight>
                  <a:srgbClr val="FF00FF"/>
                </a:highlight>
              </a:rPr>
              <a:t> row to save third of cost</a:t>
            </a:r>
          </a:p>
        </p:txBody>
      </p:sp>
    </p:spTree>
    <p:extLst>
      <p:ext uri="{BB962C8B-B14F-4D97-AF65-F5344CB8AC3E}">
        <p14:creationId xmlns:p14="http://schemas.microsoft.com/office/powerpoint/2010/main" val="192067578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506</TotalTime>
  <Words>968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NeueHaasGroteskText Std</vt:lpstr>
      <vt:lpstr>Times New Roman</vt:lpstr>
      <vt:lpstr>MN.IT</vt:lpstr>
      <vt:lpstr>Office Theme</vt:lpstr>
      <vt:lpstr>NRRA Flexible Team Subcommittee #2  Perpetual Pavement Test Sections on I-94 in Wisconsin and Minnesota  March 31, 2021</vt:lpstr>
      <vt:lpstr>Meeting objectives: Develop research construction project for I-94 in Wisconsin and MnROAD  Reminder: This meeting is a discussion of idea for MnROAD construction in 2022. RFPs will be developed at a later date.  </vt:lpstr>
      <vt:lpstr>Meeting Format</vt:lpstr>
      <vt:lpstr>Background</vt:lpstr>
      <vt:lpstr>Background</vt:lpstr>
      <vt:lpstr>Traffic</vt:lpstr>
      <vt:lpstr>Structure</vt:lpstr>
      <vt:lpstr>Objective</vt:lpstr>
      <vt:lpstr>PowerPoint Presentation</vt:lpstr>
      <vt:lpstr>Temperature throughout pavement structure</vt:lpstr>
      <vt:lpstr>PowerPoint Presentation</vt:lpstr>
      <vt:lpstr>PowerPoint Presentation</vt:lpstr>
      <vt:lpstr>PowerPoint Presentation</vt:lpstr>
      <vt:lpstr>PowerPoint Presentation</vt:lpstr>
      <vt:lpstr>HOW?</vt:lpstr>
      <vt:lpstr>WESLEA Simulation</vt:lpstr>
      <vt:lpstr>Meeting notes</vt:lpstr>
      <vt:lpstr>Meeting notes</vt:lpstr>
      <vt:lpstr>Meeting notes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Michael Vrtis</dc:creator>
  <cp:keywords>PowerPoint, Template</cp:keywords>
  <dc:description>Version 1.1, Released 8-2016</dc:description>
  <cp:lastModifiedBy>Vrtis, Michael (DOT)</cp:lastModifiedBy>
  <cp:revision>45</cp:revision>
  <dcterms:created xsi:type="dcterms:W3CDTF">2019-07-01T14:15:52Z</dcterms:created>
  <dcterms:modified xsi:type="dcterms:W3CDTF">2021-03-31T18:02:07Z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