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  <p:sldMasterId id="2147483820" r:id="rId5"/>
    <p:sldMasterId id="2147483828" r:id="rId6"/>
  </p:sldMasterIdLst>
  <p:notesMasterIdLst>
    <p:notesMasterId r:id="rId31"/>
  </p:notesMasterIdLst>
  <p:handoutMasterIdLst>
    <p:handoutMasterId r:id="rId32"/>
  </p:handoutMasterIdLst>
  <p:sldIdLst>
    <p:sldId id="616" r:id="rId7"/>
    <p:sldId id="617" r:id="rId8"/>
    <p:sldId id="618" r:id="rId9"/>
    <p:sldId id="651" r:id="rId10"/>
    <p:sldId id="633" r:id="rId11"/>
    <p:sldId id="653" r:id="rId12"/>
    <p:sldId id="654" r:id="rId13"/>
    <p:sldId id="650" r:id="rId14"/>
    <p:sldId id="649" r:id="rId15"/>
    <p:sldId id="652" r:id="rId16"/>
    <p:sldId id="634" r:id="rId17"/>
    <p:sldId id="636" r:id="rId18"/>
    <p:sldId id="637" r:id="rId19"/>
    <p:sldId id="287" r:id="rId20"/>
    <p:sldId id="273" r:id="rId21"/>
    <p:sldId id="642" r:id="rId22"/>
    <p:sldId id="635" r:id="rId23"/>
    <p:sldId id="640" r:id="rId24"/>
    <p:sldId id="279" r:id="rId25"/>
    <p:sldId id="857" r:id="rId26"/>
    <p:sldId id="904" r:id="rId27"/>
    <p:sldId id="905" r:id="rId28"/>
    <p:sldId id="777" r:id="rId29"/>
    <p:sldId id="65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000000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82" autoAdjust="0"/>
    <p:restoredTop sz="89889" autoAdjust="0"/>
  </p:normalViewPr>
  <p:slideViewPr>
    <p:cSldViewPr snapToGrid="0">
      <p:cViewPr varScale="1">
        <p:scale>
          <a:sx n="134" d="100"/>
          <a:sy n="134" d="100"/>
        </p:scale>
        <p:origin x="115" y="2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h11\Box\NRRA2018_Project\Papers\2021\ASTM%20Journal%20of%20Testing%20and%20Evaluation%20(JTE%20-%20EXTENDED%20RILEM%20PAPER)\Figures\Data%20and%20Plo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78298062983672"/>
          <c:y val="0.13425925925925927"/>
          <c:w val="0.8690839007442912"/>
          <c:h val="0.70183654126567507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'Field Data'!$C$34</c:f>
              <c:strCache>
                <c:ptCount val="1"/>
                <c:pt idx="0">
                  <c:v>984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xVal>
            <c:numRef>
              <c:f>'Field Data'!$B$56:$B$62</c:f>
              <c:numCache>
                <c:formatCode>General</c:formatCode>
                <c:ptCount val="7"/>
                <c:pt idx="0">
                  <c:v>0</c:v>
                </c:pt>
                <c:pt idx="1">
                  <c:v>8</c:v>
                </c:pt>
                <c:pt idx="2">
                  <c:v>14</c:v>
                </c:pt>
                <c:pt idx="3">
                  <c:v>19</c:v>
                </c:pt>
                <c:pt idx="4">
                  <c:v>26</c:v>
                </c:pt>
                <c:pt idx="5">
                  <c:v>30</c:v>
                </c:pt>
                <c:pt idx="6">
                  <c:v>35</c:v>
                </c:pt>
              </c:numCache>
            </c:numRef>
          </c:xVal>
          <c:yVal>
            <c:numRef>
              <c:f>'Field Data'!$C$56:$C$62</c:f>
              <c:numCache>
                <c:formatCode>General</c:formatCode>
                <c:ptCount val="7"/>
                <c:pt idx="0">
                  <c:v>0</c:v>
                </c:pt>
                <c:pt idx="1">
                  <c:v>24.0625</c:v>
                </c:pt>
                <c:pt idx="2">
                  <c:v>36.979166666666671</c:v>
                </c:pt>
                <c:pt idx="3">
                  <c:v>90.625</c:v>
                </c:pt>
                <c:pt idx="4">
                  <c:v>94.6875</c:v>
                </c:pt>
                <c:pt idx="5">
                  <c:v>95.625</c:v>
                </c:pt>
                <c:pt idx="6">
                  <c:v>96.666666666666671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751-4531-92A4-6A87F652EAD9}"/>
            </c:ext>
          </c:extLst>
        </c:ser>
        <c:ser>
          <c:idx val="1"/>
          <c:order val="1"/>
          <c:tx>
            <c:strRef>
              <c:f>'Field Data'!$D$34</c:f>
              <c:strCache>
                <c:ptCount val="1"/>
                <c:pt idx="0">
                  <c:v>985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'Field Data'!$B$56:$B$62</c:f>
              <c:numCache>
                <c:formatCode>General</c:formatCode>
                <c:ptCount val="7"/>
                <c:pt idx="0">
                  <c:v>0</c:v>
                </c:pt>
                <c:pt idx="1">
                  <c:v>8</c:v>
                </c:pt>
                <c:pt idx="2">
                  <c:v>14</c:v>
                </c:pt>
                <c:pt idx="3">
                  <c:v>19</c:v>
                </c:pt>
                <c:pt idx="4">
                  <c:v>26</c:v>
                </c:pt>
                <c:pt idx="5">
                  <c:v>30</c:v>
                </c:pt>
                <c:pt idx="6">
                  <c:v>35</c:v>
                </c:pt>
              </c:numCache>
            </c:numRef>
          </c:xVal>
          <c:yVal>
            <c:numRef>
              <c:f>'Field Data'!$D$56:$D$62</c:f>
              <c:numCache>
                <c:formatCode>General</c:formatCode>
                <c:ptCount val="7"/>
                <c:pt idx="0">
                  <c:v>0</c:v>
                </c:pt>
                <c:pt idx="1">
                  <c:v>38.333333333333329</c:v>
                </c:pt>
                <c:pt idx="2">
                  <c:v>61.527777777777779</c:v>
                </c:pt>
                <c:pt idx="3">
                  <c:v>97.500000000000014</c:v>
                </c:pt>
                <c:pt idx="4">
                  <c:v>98.611111111111114</c:v>
                </c:pt>
                <c:pt idx="5">
                  <c:v>98.611111111111114</c:v>
                </c:pt>
                <c:pt idx="6">
                  <c:v>98.888888888888886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751-4531-92A4-6A87F652EAD9}"/>
            </c:ext>
          </c:extLst>
        </c:ser>
        <c:ser>
          <c:idx val="2"/>
          <c:order val="2"/>
          <c:tx>
            <c:strRef>
              <c:f>'Field Data'!$E$34</c:f>
              <c:strCache>
                <c:ptCount val="1"/>
                <c:pt idx="0">
                  <c:v>986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xVal>
            <c:numRef>
              <c:f>'Field Data'!$B$56:$B$62</c:f>
              <c:numCache>
                <c:formatCode>General</c:formatCode>
                <c:ptCount val="7"/>
                <c:pt idx="0">
                  <c:v>0</c:v>
                </c:pt>
                <c:pt idx="1">
                  <c:v>8</c:v>
                </c:pt>
                <c:pt idx="2">
                  <c:v>14</c:v>
                </c:pt>
                <c:pt idx="3">
                  <c:v>19</c:v>
                </c:pt>
                <c:pt idx="4">
                  <c:v>26</c:v>
                </c:pt>
                <c:pt idx="5">
                  <c:v>30</c:v>
                </c:pt>
                <c:pt idx="6">
                  <c:v>35</c:v>
                </c:pt>
              </c:numCache>
            </c:numRef>
          </c:xVal>
          <c:yVal>
            <c:numRef>
              <c:f>'Field Data'!$E$56:$E$62</c:f>
              <c:numCache>
                <c:formatCode>General</c:formatCode>
                <c:ptCount val="7"/>
                <c:pt idx="0">
                  <c:v>0</c:v>
                </c:pt>
                <c:pt idx="1">
                  <c:v>22.749999999999996</c:v>
                </c:pt>
                <c:pt idx="2">
                  <c:v>55.75</c:v>
                </c:pt>
                <c:pt idx="3">
                  <c:v>85.125</c:v>
                </c:pt>
                <c:pt idx="4">
                  <c:v>89.375</c:v>
                </c:pt>
                <c:pt idx="5">
                  <c:v>93.625</c:v>
                </c:pt>
                <c:pt idx="6">
                  <c:v>95.625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751-4531-92A4-6A87F652EAD9}"/>
            </c:ext>
          </c:extLst>
        </c:ser>
        <c:ser>
          <c:idx val="3"/>
          <c:order val="3"/>
          <c:tx>
            <c:strRef>
              <c:f>'Field Data'!$F$34</c:f>
              <c:strCache>
                <c:ptCount val="1"/>
                <c:pt idx="0">
                  <c:v>987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xVal>
            <c:numRef>
              <c:f>'Field Data'!$B$56:$B$62</c:f>
              <c:numCache>
                <c:formatCode>General</c:formatCode>
                <c:ptCount val="7"/>
                <c:pt idx="0">
                  <c:v>0</c:v>
                </c:pt>
                <c:pt idx="1">
                  <c:v>8</c:v>
                </c:pt>
                <c:pt idx="2">
                  <c:v>14</c:v>
                </c:pt>
                <c:pt idx="3">
                  <c:v>19</c:v>
                </c:pt>
                <c:pt idx="4">
                  <c:v>26</c:v>
                </c:pt>
                <c:pt idx="5">
                  <c:v>30</c:v>
                </c:pt>
                <c:pt idx="6">
                  <c:v>35</c:v>
                </c:pt>
              </c:numCache>
            </c:numRef>
          </c:xVal>
          <c:yVal>
            <c:numRef>
              <c:f>'Field Data'!$F$56:$F$62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2.4000000000000004</c:v>
                </c:pt>
                <c:pt idx="3">
                  <c:v>32.200000000000003</c:v>
                </c:pt>
                <c:pt idx="4">
                  <c:v>35.1</c:v>
                </c:pt>
                <c:pt idx="5">
                  <c:v>38.799999999999997</c:v>
                </c:pt>
                <c:pt idx="6">
                  <c:v>38.799999999999997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751-4531-92A4-6A87F652EAD9}"/>
            </c:ext>
          </c:extLst>
        </c:ser>
        <c:ser>
          <c:idx val="4"/>
          <c:order val="4"/>
          <c:tx>
            <c:strRef>
              <c:f>'Field Data'!$G$34</c:f>
              <c:strCache>
                <c:ptCount val="1"/>
                <c:pt idx="0">
                  <c:v>988</c:v>
                </c:pt>
              </c:strCache>
            </c:strRef>
          </c:tx>
          <c:spPr>
            <a:ln w="19050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square"/>
            <c:size val="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xVal>
            <c:numRef>
              <c:f>'Field Data'!$B$56:$B$62</c:f>
              <c:numCache>
                <c:formatCode>General</c:formatCode>
                <c:ptCount val="7"/>
                <c:pt idx="0">
                  <c:v>0</c:v>
                </c:pt>
                <c:pt idx="1">
                  <c:v>8</c:v>
                </c:pt>
                <c:pt idx="2">
                  <c:v>14</c:v>
                </c:pt>
                <c:pt idx="3">
                  <c:v>19</c:v>
                </c:pt>
                <c:pt idx="4">
                  <c:v>26</c:v>
                </c:pt>
                <c:pt idx="5">
                  <c:v>30</c:v>
                </c:pt>
                <c:pt idx="6">
                  <c:v>35</c:v>
                </c:pt>
              </c:numCache>
            </c:numRef>
          </c:xVal>
          <c:yVal>
            <c:numRef>
              <c:f>'Field Data'!$G$56:$G$62</c:f>
              <c:numCache>
                <c:formatCode>General</c:formatCode>
                <c:ptCount val="7"/>
                <c:pt idx="0">
                  <c:v>0</c:v>
                </c:pt>
                <c:pt idx="1">
                  <c:v>12.5</c:v>
                </c:pt>
                <c:pt idx="2">
                  <c:v>18.452380952380953</c:v>
                </c:pt>
                <c:pt idx="3">
                  <c:v>50.833333333333343</c:v>
                </c:pt>
                <c:pt idx="4">
                  <c:v>53.928571428571423</c:v>
                </c:pt>
                <c:pt idx="5">
                  <c:v>57.857142857142861</c:v>
                </c:pt>
                <c:pt idx="6">
                  <c:v>57.857142857142861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751-4531-92A4-6A87F652EAD9}"/>
            </c:ext>
          </c:extLst>
        </c:ser>
        <c:ser>
          <c:idx val="5"/>
          <c:order val="5"/>
          <c:tx>
            <c:strRef>
              <c:f>'Field Data'!$H$34</c:f>
              <c:strCache>
                <c:ptCount val="1"/>
                <c:pt idx="0">
                  <c:v>989</c:v>
                </c:pt>
              </c:strCache>
            </c:strRef>
          </c:tx>
          <c:spPr>
            <a:ln w="19050" cap="rnd">
              <a:solidFill>
                <a:srgbClr val="92D050"/>
              </a:solidFill>
              <a:prstDash val="dash"/>
              <a:round/>
            </a:ln>
            <a:effectLst/>
          </c:spPr>
          <c:marker>
            <c:symbol val="square"/>
            <c:size val="5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xVal>
            <c:numRef>
              <c:f>'Field Data'!$B$56:$B$62</c:f>
              <c:numCache>
                <c:formatCode>General</c:formatCode>
                <c:ptCount val="7"/>
                <c:pt idx="0">
                  <c:v>0</c:v>
                </c:pt>
                <c:pt idx="1">
                  <c:v>8</c:v>
                </c:pt>
                <c:pt idx="2">
                  <c:v>14</c:v>
                </c:pt>
                <c:pt idx="3">
                  <c:v>19</c:v>
                </c:pt>
                <c:pt idx="4">
                  <c:v>26</c:v>
                </c:pt>
                <c:pt idx="5">
                  <c:v>30</c:v>
                </c:pt>
                <c:pt idx="6">
                  <c:v>35</c:v>
                </c:pt>
              </c:numCache>
            </c:numRef>
          </c:xVal>
          <c:yVal>
            <c:numRef>
              <c:f>'Field Data'!$H$56:$H$62</c:f>
              <c:numCache>
                <c:formatCode>General</c:formatCode>
                <c:ptCount val="7"/>
                <c:pt idx="0">
                  <c:v>0</c:v>
                </c:pt>
                <c:pt idx="1">
                  <c:v>2.7777777777777777</c:v>
                </c:pt>
                <c:pt idx="2">
                  <c:v>7.2222222222222214</c:v>
                </c:pt>
                <c:pt idx="3">
                  <c:v>37.5</c:v>
                </c:pt>
                <c:pt idx="4">
                  <c:v>38.055555555555557</c:v>
                </c:pt>
                <c:pt idx="5">
                  <c:v>38.333333333333336</c:v>
                </c:pt>
                <c:pt idx="6">
                  <c:v>38.333333333333336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751-4531-92A4-6A87F652EAD9}"/>
            </c:ext>
          </c:extLst>
        </c:ser>
        <c:ser>
          <c:idx val="6"/>
          <c:order val="6"/>
          <c:tx>
            <c:strRef>
              <c:f>'Field Data'!$I$34</c:f>
              <c:strCache>
                <c:ptCount val="1"/>
                <c:pt idx="0">
                  <c:v>990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'Field Data'!$B$56:$B$62</c:f>
              <c:numCache>
                <c:formatCode>General</c:formatCode>
                <c:ptCount val="7"/>
                <c:pt idx="0">
                  <c:v>0</c:v>
                </c:pt>
                <c:pt idx="1">
                  <c:v>8</c:v>
                </c:pt>
                <c:pt idx="2">
                  <c:v>14</c:v>
                </c:pt>
                <c:pt idx="3">
                  <c:v>19</c:v>
                </c:pt>
                <c:pt idx="4">
                  <c:v>26</c:v>
                </c:pt>
                <c:pt idx="5">
                  <c:v>30</c:v>
                </c:pt>
                <c:pt idx="6">
                  <c:v>35</c:v>
                </c:pt>
              </c:numCache>
            </c:numRef>
          </c:xVal>
          <c:yVal>
            <c:numRef>
              <c:f>'Field Data'!$I$56:$I$62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1.3461538461538463</c:v>
                </c:pt>
                <c:pt idx="3">
                  <c:v>34.134615384615387</c:v>
                </c:pt>
                <c:pt idx="4">
                  <c:v>39.038461538461533</c:v>
                </c:pt>
                <c:pt idx="5">
                  <c:v>40.192307692307686</c:v>
                </c:pt>
                <c:pt idx="6">
                  <c:v>40.192307692307686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5751-4531-92A4-6A87F652EAD9}"/>
            </c:ext>
          </c:extLst>
        </c:ser>
        <c:ser>
          <c:idx val="7"/>
          <c:order val="7"/>
          <c:tx>
            <c:strRef>
              <c:f>'Field Data'!$J$34</c:f>
              <c:strCache>
                <c:ptCount val="1"/>
                <c:pt idx="0">
                  <c:v>991</c:v>
                </c:pt>
              </c:strCache>
            </c:strRef>
          </c:tx>
          <c:spPr>
            <a:ln w="19050" cap="rnd">
              <a:solidFill>
                <a:srgbClr val="FF66CC"/>
              </a:solidFill>
              <a:prstDash val="dash"/>
              <a:round/>
            </a:ln>
            <a:effectLst/>
          </c:spPr>
          <c:marker>
            <c:symbol val="square"/>
            <c:size val="5"/>
            <c:spPr>
              <a:solidFill>
                <a:srgbClr val="FF66CC"/>
              </a:solidFill>
              <a:ln w="9525">
                <a:noFill/>
              </a:ln>
              <a:effectLst/>
            </c:spPr>
          </c:marker>
          <c:xVal>
            <c:numRef>
              <c:f>'Field Data'!$B$56:$B$62</c:f>
              <c:numCache>
                <c:formatCode>General</c:formatCode>
                <c:ptCount val="7"/>
                <c:pt idx="0">
                  <c:v>0</c:v>
                </c:pt>
                <c:pt idx="1">
                  <c:v>8</c:v>
                </c:pt>
                <c:pt idx="2">
                  <c:v>14</c:v>
                </c:pt>
                <c:pt idx="3">
                  <c:v>19</c:v>
                </c:pt>
                <c:pt idx="4">
                  <c:v>26</c:v>
                </c:pt>
                <c:pt idx="5">
                  <c:v>30</c:v>
                </c:pt>
                <c:pt idx="6">
                  <c:v>35</c:v>
                </c:pt>
              </c:numCache>
            </c:numRef>
          </c:xVal>
          <c:yVal>
            <c:numRef>
              <c:f>'Field Data'!$J$56:$J$62</c:f>
              <c:numCache>
                <c:formatCode>General</c:formatCode>
                <c:ptCount val="7"/>
                <c:pt idx="0">
                  <c:v>0</c:v>
                </c:pt>
                <c:pt idx="1">
                  <c:v>6.4285714285714297</c:v>
                </c:pt>
                <c:pt idx="2">
                  <c:v>7.3809523809523814</c:v>
                </c:pt>
                <c:pt idx="3">
                  <c:v>79.642857142857153</c:v>
                </c:pt>
                <c:pt idx="4">
                  <c:v>80.595238095238088</c:v>
                </c:pt>
                <c:pt idx="5">
                  <c:v>80.833333333333329</c:v>
                </c:pt>
                <c:pt idx="6">
                  <c:v>81.19047619047619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751-4531-92A4-6A87F652EAD9}"/>
            </c:ext>
          </c:extLst>
        </c:ser>
        <c:ser>
          <c:idx val="8"/>
          <c:order val="8"/>
          <c:tx>
            <c:strRef>
              <c:f>'Field Data'!$K$34</c:f>
              <c:strCache>
                <c:ptCount val="1"/>
                <c:pt idx="0">
                  <c:v>992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'Field Data'!$B$56:$B$62</c:f>
              <c:numCache>
                <c:formatCode>General</c:formatCode>
                <c:ptCount val="7"/>
                <c:pt idx="0">
                  <c:v>0</c:v>
                </c:pt>
                <c:pt idx="1">
                  <c:v>8</c:v>
                </c:pt>
                <c:pt idx="2">
                  <c:v>14</c:v>
                </c:pt>
                <c:pt idx="3">
                  <c:v>19</c:v>
                </c:pt>
                <c:pt idx="4">
                  <c:v>26</c:v>
                </c:pt>
                <c:pt idx="5">
                  <c:v>30</c:v>
                </c:pt>
                <c:pt idx="6">
                  <c:v>35</c:v>
                </c:pt>
              </c:numCache>
            </c:numRef>
          </c:xVal>
          <c:yVal>
            <c:numRef>
              <c:f>'Field Data'!$K$56:$K$62</c:f>
              <c:numCache>
                <c:formatCode>General</c:formatCode>
                <c:ptCount val="7"/>
                <c:pt idx="0">
                  <c:v>0</c:v>
                </c:pt>
                <c:pt idx="1">
                  <c:v>8.3333333333333321</c:v>
                </c:pt>
                <c:pt idx="2">
                  <c:v>12.083333333333336</c:v>
                </c:pt>
                <c:pt idx="3">
                  <c:v>59.583333333333343</c:v>
                </c:pt>
                <c:pt idx="4">
                  <c:v>61.250000000000007</c:v>
                </c:pt>
                <c:pt idx="5">
                  <c:v>64.0277777777778</c:v>
                </c:pt>
                <c:pt idx="6">
                  <c:v>64.861111111111114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5751-4531-92A4-6A87F652EAD9}"/>
            </c:ext>
          </c:extLst>
        </c:ser>
        <c:ser>
          <c:idx val="9"/>
          <c:order val="9"/>
          <c:tx>
            <c:strRef>
              <c:f>'Field Data'!#REF!</c:f>
              <c:strCache>
                <c:ptCount val="1"/>
                <c:pt idx="0">
                  <c:v>#REF!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'Field Data'!$B$56:$B$62</c:f>
              <c:numCache>
                <c:formatCode>General</c:formatCode>
                <c:ptCount val="7"/>
                <c:pt idx="0">
                  <c:v>0</c:v>
                </c:pt>
                <c:pt idx="1">
                  <c:v>8</c:v>
                </c:pt>
                <c:pt idx="2">
                  <c:v>14</c:v>
                </c:pt>
                <c:pt idx="3">
                  <c:v>19</c:v>
                </c:pt>
                <c:pt idx="4">
                  <c:v>26</c:v>
                </c:pt>
                <c:pt idx="5">
                  <c:v>30</c:v>
                </c:pt>
                <c:pt idx="6">
                  <c:v>35</c:v>
                </c:pt>
              </c:numCache>
            </c:numRef>
          </c:xVal>
          <c:yVal>
            <c:numRef>
              <c:f>'Field Data'!#REF!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5751-4531-92A4-6A87F652EAD9}"/>
            </c:ext>
          </c:extLst>
        </c:ser>
        <c:ser>
          <c:idx val="10"/>
          <c:order val="10"/>
          <c:tx>
            <c:strRef>
              <c:f>'Field Data'!$L$34</c:f>
              <c:strCache>
                <c:ptCount val="1"/>
                <c:pt idx="0">
                  <c:v>994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xVal>
            <c:numRef>
              <c:f>'Field Data'!$B$56:$B$62</c:f>
              <c:numCache>
                <c:formatCode>General</c:formatCode>
                <c:ptCount val="7"/>
                <c:pt idx="0">
                  <c:v>0</c:v>
                </c:pt>
                <c:pt idx="1">
                  <c:v>8</c:v>
                </c:pt>
                <c:pt idx="2">
                  <c:v>14</c:v>
                </c:pt>
                <c:pt idx="3">
                  <c:v>19</c:v>
                </c:pt>
                <c:pt idx="4">
                  <c:v>26</c:v>
                </c:pt>
                <c:pt idx="5">
                  <c:v>30</c:v>
                </c:pt>
                <c:pt idx="6">
                  <c:v>35</c:v>
                </c:pt>
              </c:numCache>
            </c:numRef>
          </c:xVal>
          <c:yVal>
            <c:numRef>
              <c:f>'Field Data'!$L$56:$L$62</c:f>
              <c:numCache>
                <c:formatCode>General</c:formatCode>
                <c:ptCount val="7"/>
                <c:pt idx="0">
                  <c:v>0</c:v>
                </c:pt>
                <c:pt idx="1">
                  <c:v>59.285714285714285</c:v>
                </c:pt>
                <c:pt idx="2">
                  <c:v>62.738095238095241</c:v>
                </c:pt>
                <c:pt idx="3">
                  <c:v>89.523809523809533</c:v>
                </c:pt>
                <c:pt idx="4">
                  <c:v>93.80952380952381</c:v>
                </c:pt>
                <c:pt idx="5">
                  <c:v>94.880952380952365</c:v>
                </c:pt>
                <c:pt idx="6">
                  <c:v>95.833333333333343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5751-4531-92A4-6A87F652EAD9}"/>
            </c:ext>
          </c:extLst>
        </c:ser>
        <c:ser>
          <c:idx val="11"/>
          <c:order val="11"/>
          <c:tx>
            <c:strRef>
              <c:f>'Field Data'!$N$34</c:f>
              <c:strCache>
                <c:ptCount val="1"/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'Field Data'!$B$56:$B$62</c:f>
              <c:numCache>
                <c:formatCode>General</c:formatCode>
                <c:ptCount val="7"/>
                <c:pt idx="0">
                  <c:v>0</c:v>
                </c:pt>
                <c:pt idx="1">
                  <c:v>8</c:v>
                </c:pt>
                <c:pt idx="2">
                  <c:v>14</c:v>
                </c:pt>
                <c:pt idx="3">
                  <c:v>19</c:v>
                </c:pt>
                <c:pt idx="4">
                  <c:v>26</c:v>
                </c:pt>
                <c:pt idx="5">
                  <c:v>30</c:v>
                </c:pt>
                <c:pt idx="6">
                  <c:v>35</c:v>
                </c:pt>
              </c:numCache>
            </c:numRef>
          </c:xVal>
          <c:yVal>
            <c:numRef>
              <c:f>'Field Data'!$N$56:$N$62</c:f>
              <c:numCache>
                <c:formatCode>General</c:formatCode>
                <c:ptCount val="7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5751-4531-92A4-6A87F652E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7539024"/>
        <c:axId val="597537384"/>
      </c:scatterChart>
      <c:valAx>
        <c:axId val="59753902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Time in Service</a:t>
                </a:r>
                <a:r>
                  <a:rPr lang="en-US" baseline="0"/>
                  <a:t> (</a:t>
                </a:r>
                <a:r>
                  <a:rPr lang="en-US"/>
                  <a:t>Months)</a:t>
                </a:r>
              </a:p>
            </c:rich>
          </c:tx>
          <c:layout>
            <c:manualLayout>
              <c:xMode val="edge"/>
              <c:yMode val="edge"/>
              <c:x val="0.37210865550018807"/>
              <c:y val="0.920347039953339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97537384"/>
        <c:crosses val="autoZero"/>
        <c:crossBetween val="midCat"/>
        <c:majorUnit val="5"/>
      </c:valAx>
      <c:valAx>
        <c:axId val="5975373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%RC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97539024"/>
        <c:crosses val="autoZero"/>
        <c:crossBetween val="midCat"/>
      </c:valAx>
      <c:spPr>
        <a:solidFill>
          <a:schemeClr val="lt1"/>
        </a:solidFill>
        <a:ln w="9525" cap="flat" cmpd="sng" algn="ctr">
          <a:solidFill>
            <a:schemeClr val="dk1"/>
          </a:solidFill>
          <a:prstDash val="solid"/>
          <a:miter lim="800000"/>
        </a:ln>
        <a:effectLst/>
      </c:spPr>
    </c:plotArea>
    <c:legend>
      <c:legendPos val="r"/>
      <c:legendEntry>
        <c:idx val="9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9.8393267851827781E-2"/>
          <c:y val="8.6504811898512621E-4"/>
          <c:w val="0.86402619260221336"/>
          <c:h val="0.137158792650918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3/31/2021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 know the cracking group experiment contains a southern experiment looking at top down cracking. I will talk about that. Michael</a:t>
            </a:r>
            <a:r>
              <a:rPr lang="en-US" baseline="0" dirty="0"/>
              <a:t> Vrtis will talk about the experiment in Minnesota looking at thermal cracking.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265B9-C8E3-4D2D-B52C-54B264F93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15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31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183" y="1842964"/>
            <a:ext cx="7099634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6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703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334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9" y="624470"/>
            <a:ext cx="5198328" cy="400849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7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069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3212" y="1090052"/>
            <a:ext cx="5198328" cy="3996299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7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963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7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72" y="825690"/>
            <a:ext cx="514465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834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olid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72" y="704087"/>
            <a:ext cx="514465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28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5540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6935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29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185" y="1842964"/>
            <a:ext cx="709963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53" y="6000575"/>
            <a:ext cx="3858492" cy="457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352" y="630935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352" y="630936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3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562" y="705498"/>
            <a:ext cx="3858492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D96ADD3-6527-9642-AD8B-5A1A02809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546" y="-21407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D6B406-E0B0-B941-8665-4A582962AFE9}"/>
              </a:ext>
            </a:extLst>
          </p:cNvPr>
          <p:cNvSpPr/>
          <p:nvPr userDrawn="1"/>
        </p:nvSpPr>
        <p:spPr>
          <a:xfrm>
            <a:off x="-8546" y="2826379"/>
            <a:ext cx="9158068" cy="166579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2FD405D-ED98-784B-B360-239A50B348BB}"/>
              </a:ext>
            </a:extLst>
          </p:cNvPr>
          <p:cNvCxnSpPr>
            <a:cxnSpLocks/>
          </p:cNvCxnSpPr>
          <p:nvPr userDrawn="1"/>
        </p:nvCxnSpPr>
        <p:spPr>
          <a:xfrm>
            <a:off x="0" y="5520912"/>
            <a:ext cx="12192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5DAFFB5-DEB5-8D42-8DB8-C8E535A379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3" y="5713210"/>
            <a:ext cx="1885458" cy="930720"/>
          </a:xfrm>
          <a:prstGeom prst="rect">
            <a:avLst/>
          </a:prstGeom>
        </p:spPr>
      </p:pic>
      <p:sp>
        <p:nvSpPr>
          <p:cNvPr id="11" name="Flowchart: Manual Input 7">
            <a:extLst>
              <a:ext uri="{FF2B5EF4-FFF2-40B4-BE49-F238E27FC236}">
                <a16:creationId xmlns:a16="http://schemas.microsoft.com/office/drawing/2014/main" id="{9CB76343-BAAF-654A-86C5-876AE086DAEF}"/>
              </a:ext>
            </a:extLst>
          </p:cNvPr>
          <p:cNvSpPr>
            <a:spLocks/>
          </p:cNvSpPr>
          <p:nvPr userDrawn="1"/>
        </p:nvSpPr>
        <p:spPr>
          <a:xfrm rot="5400000" flipH="1" flipV="1">
            <a:off x="7832010" y="2164143"/>
            <a:ext cx="914400" cy="18288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24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247 h 10000"/>
              <a:gd name="connsiteX0" fmla="*/ 0 w 10000"/>
              <a:gd name="connsiteY0" fmla="*/ 4506 h 9259"/>
              <a:gd name="connsiteX1" fmla="*/ 10000 w 10000"/>
              <a:gd name="connsiteY1" fmla="*/ 0 h 9259"/>
              <a:gd name="connsiteX2" fmla="*/ 10000 w 10000"/>
              <a:gd name="connsiteY2" fmla="*/ 9259 h 9259"/>
              <a:gd name="connsiteX3" fmla="*/ 0 w 10000"/>
              <a:gd name="connsiteY3" fmla="*/ 9259 h 9259"/>
              <a:gd name="connsiteX4" fmla="*/ 0 w 10000"/>
              <a:gd name="connsiteY4" fmla="*/ 4506 h 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259">
                <a:moveTo>
                  <a:pt x="0" y="4506"/>
                </a:moveTo>
                <a:lnTo>
                  <a:pt x="10000" y="0"/>
                </a:lnTo>
                <a:lnTo>
                  <a:pt x="10000" y="9259"/>
                </a:lnTo>
                <a:lnTo>
                  <a:pt x="0" y="9259"/>
                </a:lnTo>
                <a:lnTo>
                  <a:pt x="0" y="45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926E94-84B3-B045-BFCB-BAA5BA464EDB}"/>
              </a:ext>
            </a:extLst>
          </p:cNvPr>
          <p:cNvCxnSpPr>
            <a:cxnSpLocks/>
          </p:cNvCxnSpPr>
          <p:nvPr userDrawn="1"/>
        </p:nvCxnSpPr>
        <p:spPr>
          <a:xfrm>
            <a:off x="8482662" y="2385191"/>
            <a:ext cx="847722" cy="8159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23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lternate)">
    <p:bg>
      <p:bgPr>
        <a:gradFill>
          <a:gsLst>
            <a:gs pos="64000">
              <a:srgbClr val="3B3D40"/>
            </a:gs>
            <a:gs pos="0">
              <a:schemeClr val="tx1">
                <a:lumMod val="65000"/>
                <a:lumOff val="35000"/>
              </a:schemeClr>
            </a:gs>
            <a:gs pos="97000">
              <a:srgbClr val="1C2026">
                <a:alpha val="97000"/>
              </a:srgb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7969DA-3182-544F-9A89-29D57B51BB99}"/>
              </a:ext>
            </a:extLst>
          </p:cNvPr>
          <p:cNvCxnSpPr>
            <a:cxnSpLocks/>
          </p:cNvCxnSpPr>
          <p:nvPr userDrawn="1"/>
        </p:nvCxnSpPr>
        <p:spPr>
          <a:xfrm>
            <a:off x="0" y="5520912"/>
            <a:ext cx="12192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FD0B1C7-6B87-5040-8C4E-C22793F5F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3" y="5713210"/>
            <a:ext cx="1885458" cy="9307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CD9E2B-A714-BA4C-906F-D6B667560C41}"/>
              </a:ext>
            </a:extLst>
          </p:cNvPr>
          <p:cNvSpPr/>
          <p:nvPr userDrawn="1"/>
        </p:nvSpPr>
        <p:spPr>
          <a:xfrm>
            <a:off x="-8546" y="2826379"/>
            <a:ext cx="9158068" cy="166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lowchart: Manual Input 7">
            <a:extLst>
              <a:ext uri="{FF2B5EF4-FFF2-40B4-BE49-F238E27FC236}">
                <a16:creationId xmlns:a16="http://schemas.microsoft.com/office/drawing/2014/main" id="{E3B4F296-38C8-6C45-B741-AD93E548D31E}"/>
              </a:ext>
            </a:extLst>
          </p:cNvPr>
          <p:cNvSpPr>
            <a:spLocks/>
          </p:cNvSpPr>
          <p:nvPr userDrawn="1"/>
        </p:nvSpPr>
        <p:spPr>
          <a:xfrm rot="5400000" flipH="1" flipV="1">
            <a:off x="7832010" y="2164143"/>
            <a:ext cx="914400" cy="18288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24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247 h 10000"/>
              <a:gd name="connsiteX0" fmla="*/ 0 w 10000"/>
              <a:gd name="connsiteY0" fmla="*/ 4506 h 9259"/>
              <a:gd name="connsiteX1" fmla="*/ 10000 w 10000"/>
              <a:gd name="connsiteY1" fmla="*/ 0 h 9259"/>
              <a:gd name="connsiteX2" fmla="*/ 10000 w 10000"/>
              <a:gd name="connsiteY2" fmla="*/ 9259 h 9259"/>
              <a:gd name="connsiteX3" fmla="*/ 0 w 10000"/>
              <a:gd name="connsiteY3" fmla="*/ 9259 h 9259"/>
              <a:gd name="connsiteX4" fmla="*/ 0 w 10000"/>
              <a:gd name="connsiteY4" fmla="*/ 4506 h 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259">
                <a:moveTo>
                  <a:pt x="0" y="4506"/>
                </a:moveTo>
                <a:lnTo>
                  <a:pt x="10000" y="0"/>
                </a:lnTo>
                <a:lnTo>
                  <a:pt x="10000" y="9259"/>
                </a:lnTo>
                <a:lnTo>
                  <a:pt x="0" y="9259"/>
                </a:lnTo>
                <a:lnTo>
                  <a:pt x="0" y="45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554B6F-9897-6D49-A32A-C554A4C0F2D2}"/>
              </a:ext>
            </a:extLst>
          </p:cNvPr>
          <p:cNvCxnSpPr>
            <a:cxnSpLocks/>
          </p:cNvCxnSpPr>
          <p:nvPr userDrawn="1"/>
        </p:nvCxnSpPr>
        <p:spPr>
          <a:xfrm>
            <a:off x="8482662" y="2385191"/>
            <a:ext cx="847722" cy="8159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623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lowchart: Manual Input 7">
            <a:extLst>
              <a:ext uri="{FF2B5EF4-FFF2-40B4-BE49-F238E27FC236}">
                <a16:creationId xmlns:a16="http://schemas.microsoft.com/office/drawing/2014/main" id="{FA9F43A7-4FD6-2D48-B06F-D089749792BA}"/>
              </a:ext>
            </a:extLst>
          </p:cNvPr>
          <p:cNvSpPr>
            <a:spLocks/>
          </p:cNvSpPr>
          <p:nvPr userDrawn="1"/>
        </p:nvSpPr>
        <p:spPr>
          <a:xfrm rot="5400000" flipH="1" flipV="1">
            <a:off x="756969" y="-59153"/>
            <a:ext cx="914400" cy="18288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24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247 h 10000"/>
              <a:gd name="connsiteX0" fmla="*/ 0 w 10000"/>
              <a:gd name="connsiteY0" fmla="*/ 4506 h 9259"/>
              <a:gd name="connsiteX1" fmla="*/ 10000 w 10000"/>
              <a:gd name="connsiteY1" fmla="*/ 0 h 9259"/>
              <a:gd name="connsiteX2" fmla="*/ 10000 w 10000"/>
              <a:gd name="connsiteY2" fmla="*/ 9259 h 9259"/>
              <a:gd name="connsiteX3" fmla="*/ 0 w 10000"/>
              <a:gd name="connsiteY3" fmla="*/ 9259 h 9259"/>
              <a:gd name="connsiteX4" fmla="*/ 0 w 10000"/>
              <a:gd name="connsiteY4" fmla="*/ 4506 h 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259">
                <a:moveTo>
                  <a:pt x="0" y="4506"/>
                </a:moveTo>
                <a:lnTo>
                  <a:pt x="10000" y="0"/>
                </a:lnTo>
                <a:lnTo>
                  <a:pt x="10000" y="9259"/>
                </a:lnTo>
                <a:lnTo>
                  <a:pt x="0" y="9259"/>
                </a:lnTo>
                <a:lnTo>
                  <a:pt x="0" y="45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1369031-9413-7641-BCC7-435F3F5638B7}"/>
              </a:ext>
            </a:extLst>
          </p:cNvPr>
          <p:cNvCxnSpPr>
            <a:cxnSpLocks/>
          </p:cNvCxnSpPr>
          <p:nvPr userDrawn="1"/>
        </p:nvCxnSpPr>
        <p:spPr>
          <a:xfrm>
            <a:off x="1407621" y="161895"/>
            <a:ext cx="847722" cy="815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60">
            <a:extLst>
              <a:ext uri="{FF2B5EF4-FFF2-40B4-BE49-F238E27FC236}">
                <a16:creationId xmlns:a16="http://schemas.microsoft.com/office/drawing/2014/main" id="{F3CED97B-9110-D842-817A-064C1D064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799" y="408321"/>
            <a:ext cx="9349482" cy="90002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98CCBB-5857-5649-94C5-4618F5DC14BA}"/>
              </a:ext>
            </a:extLst>
          </p:cNvPr>
          <p:cNvSpPr/>
          <p:nvPr userDrawn="1"/>
        </p:nvSpPr>
        <p:spPr>
          <a:xfrm>
            <a:off x="0" y="6122504"/>
            <a:ext cx="12192000" cy="4075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Slide Number Placeholder 38">
            <a:extLst>
              <a:ext uri="{FF2B5EF4-FFF2-40B4-BE49-F238E27FC236}">
                <a16:creationId xmlns:a16="http://schemas.microsoft.com/office/drawing/2014/main" id="{9EF38943-6EE4-3045-B9BF-94C46D0E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2465" y="6136517"/>
            <a:ext cx="713271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B4B9BCA1-DEDB-4768-B0C2-9E03C02986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A04D32-663A-CD41-8382-486A34F89A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5" y="5797879"/>
            <a:ext cx="1841612" cy="917883"/>
          </a:xfrm>
          <a:prstGeom prst="rect">
            <a:avLst/>
          </a:prstGeom>
        </p:spPr>
      </p:pic>
      <p:sp>
        <p:nvSpPr>
          <p:cNvPr id="13" name="Text Placeholder 62">
            <a:extLst>
              <a:ext uri="{FF2B5EF4-FFF2-40B4-BE49-F238E27FC236}">
                <a16:creationId xmlns:a16="http://schemas.microsoft.com/office/drawing/2014/main" id="{9B29B893-7B06-7F4B-A955-A76C4CEE96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748342"/>
            <a:ext cx="10515600" cy="4016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3200"/>
            </a:lvl2pPr>
            <a:lvl3pPr>
              <a:buClr>
                <a:schemeClr val="accent4"/>
              </a:buCl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47273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Altern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700E49-E21A-5646-9E03-A6AA1EC7C839}"/>
              </a:ext>
            </a:extLst>
          </p:cNvPr>
          <p:cNvSpPr/>
          <p:nvPr userDrawn="1"/>
        </p:nvSpPr>
        <p:spPr>
          <a:xfrm>
            <a:off x="0" y="1562590"/>
            <a:ext cx="12192000" cy="39520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8169A3AC-B543-4B4B-99EB-9F7A0A01D2A3}"/>
              </a:ext>
            </a:extLst>
          </p:cNvPr>
          <p:cNvSpPr>
            <a:spLocks/>
          </p:cNvSpPr>
          <p:nvPr userDrawn="1"/>
        </p:nvSpPr>
        <p:spPr>
          <a:xfrm rot="5400000" flipH="1" flipV="1">
            <a:off x="756969" y="-59153"/>
            <a:ext cx="914400" cy="18288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24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247 h 10000"/>
              <a:gd name="connsiteX0" fmla="*/ 0 w 10000"/>
              <a:gd name="connsiteY0" fmla="*/ 4506 h 9259"/>
              <a:gd name="connsiteX1" fmla="*/ 10000 w 10000"/>
              <a:gd name="connsiteY1" fmla="*/ 0 h 9259"/>
              <a:gd name="connsiteX2" fmla="*/ 10000 w 10000"/>
              <a:gd name="connsiteY2" fmla="*/ 9259 h 9259"/>
              <a:gd name="connsiteX3" fmla="*/ 0 w 10000"/>
              <a:gd name="connsiteY3" fmla="*/ 9259 h 9259"/>
              <a:gd name="connsiteX4" fmla="*/ 0 w 10000"/>
              <a:gd name="connsiteY4" fmla="*/ 4506 h 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259">
                <a:moveTo>
                  <a:pt x="0" y="4506"/>
                </a:moveTo>
                <a:lnTo>
                  <a:pt x="10000" y="0"/>
                </a:lnTo>
                <a:lnTo>
                  <a:pt x="10000" y="9259"/>
                </a:lnTo>
                <a:lnTo>
                  <a:pt x="0" y="9259"/>
                </a:lnTo>
                <a:lnTo>
                  <a:pt x="0" y="45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2E6681-FB09-E44E-A17C-FBEA868C99B5}"/>
              </a:ext>
            </a:extLst>
          </p:cNvPr>
          <p:cNvCxnSpPr>
            <a:cxnSpLocks/>
          </p:cNvCxnSpPr>
          <p:nvPr userDrawn="1"/>
        </p:nvCxnSpPr>
        <p:spPr>
          <a:xfrm>
            <a:off x="1407621" y="161895"/>
            <a:ext cx="847722" cy="815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itle 60">
            <a:extLst>
              <a:ext uri="{FF2B5EF4-FFF2-40B4-BE49-F238E27FC236}">
                <a16:creationId xmlns:a16="http://schemas.microsoft.com/office/drawing/2014/main" id="{1EDDD1A5-E83A-064B-8C8C-E324C679F7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799" y="408321"/>
            <a:ext cx="9349482" cy="90002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CFF59EDE-C022-CC45-8F1F-65B9FD0FEA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748343"/>
            <a:ext cx="10515600" cy="35293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3200"/>
            </a:lvl2pPr>
            <a:lvl3pPr>
              <a:buClr>
                <a:schemeClr val="accent4"/>
              </a:buCl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53C5DC-BB07-B141-8C82-F2002AB704B8}"/>
              </a:ext>
            </a:extLst>
          </p:cNvPr>
          <p:cNvSpPr/>
          <p:nvPr userDrawn="1"/>
        </p:nvSpPr>
        <p:spPr>
          <a:xfrm>
            <a:off x="0" y="6122504"/>
            <a:ext cx="12192000" cy="4075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Slide Number Placeholder 38">
            <a:extLst>
              <a:ext uri="{FF2B5EF4-FFF2-40B4-BE49-F238E27FC236}">
                <a16:creationId xmlns:a16="http://schemas.microsoft.com/office/drawing/2014/main" id="{3D776B36-A86C-BE43-A17B-2C3F76375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2465" y="6136517"/>
            <a:ext cx="713271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B4B9BCA1-DEDB-4768-B0C2-9E03C02986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0BE643-FD1C-1243-B82C-F32FD27449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5" y="5797879"/>
            <a:ext cx="1841612" cy="91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761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3779D5-5780-884D-8EE9-831851E0D171}"/>
              </a:ext>
            </a:extLst>
          </p:cNvPr>
          <p:cNvSpPr/>
          <p:nvPr userDrawn="1"/>
        </p:nvSpPr>
        <p:spPr>
          <a:xfrm>
            <a:off x="0" y="6122504"/>
            <a:ext cx="12192000" cy="4075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Slide Number Placeholder 38">
            <a:extLst>
              <a:ext uri="{FF2B5EF4-FFF2-40B4-BE49-F238E27FC236}">
                <a16:creationId xmlns:a16="http://schemas.microsoft.com/office/drawing/2014/main" id="{261FA138-ED96-6A46-8CC1-10E14E29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2465" y="6136517"/>
            <a:ext cx="713271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B4B9BCA1-DEDB-4768-B0C2-9E03C02986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438E26-4B31-E645-8E35-74022D0ED5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5" y="5797879"/>
            <a:ext cx="1841612" cy="91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343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72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gradFill>
          <a:gsLst>
            <a:gs pos="64000">
              <a:srgbClr val="3B3D40"/>
            </a:gs>
            <a:gs pos="0">
              <a:schemeClr val="tx1">
                <a:lumMod val="65000"/>
                <a:lumOff val="35000"/>
              </a:schemeClr>
            </a:gs>
            <a:gs pos="97000">
              <a:srgbClr val="1C2026">
                <a:alpha val="97000"/>
              </a:srgb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EAB5E9-4C8F-1740-A2FC-82111D2A3867}"/>
              </a:ext>
            </a:extLst>
          </p:cNvPr>
          <p:cNvSpPr/>
          <p:nvPr userDrawn="1"/>
        </p:nvSpPr>
        <p:spPr>
          <a:xfrm>
            <a:off x="0" y="3144540"/>
            <a:ext cx="12192000" cy="165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EE774B-AF19-0040-9F89-0ACCB120196F}"/>
              </a:ext>
            </a:extLst>
          </p:cNvPr>
          <p:cNvCxnSpPr/>
          <p:nvPr userDrawn="1"/>
        </p:nvCxnSpPr>
        <p:spPr>
          <a:xfrm>
            <a:off x="1144073" y="3972330"/>
            <a:ext cx="17526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579BEA-DC1C-1745-98FA-52E58783DAF4}"/>
              </a:ext>
            </a:extLst>
          </p:cNvPr>
          <p:cNvCxnSpPr/>
          <p:nvPr userDrawn="1"/>
        </p:nvCxnSpPr>
        <p:spPr>
          <a:xfrm>
            <a:off x="9289692" y="3972330"/>
            <a:ext cx="17526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41D21D4-A366-F647-8AB6-18D1BD78BF0D}"/>
              </a:ext>
            </a:extLst>
          </p:cNvPr>
          <p:cNvSpPr txBox="1"/>
          <p:nvPr userDrawn="1"/>
        </p:nvSpPr>
        <p:spPr>
          <a:xfrm>
            <a:off x="4324350" y="2157776"/>
            <a:ext cx="354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436FD4-E0E6-B047-BE5A-277D8BB0A2A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14350"/>
            <a:ext cx="0" cy="10858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895B73F-93AB-4743-81D3-41F8983C128C}"/>
              </a:ext>
            </a:extLst>
          </p:cNvPr>
          <p:cNvSpPr/>
          <p:nvPr userDrawn="1"/>
        </p:nvSpPr>
        <p:spPr>
          <a:xfrm>
            <a:off x="5848350" y="1597025"/>
            <a:ext cx="495300" cy="4953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3698F7-79D4-2143-8BA6-87BBD60BE787}"/>
              </a:ext>
            </a:extLst>
          </p:cNvPr>
          <p:cNvGrpSpPr/>
          <p:nvPr userDrawn="1"/>
        </p:nvGrpSpPr>
        <p:grpSpPr>
          <a:xfrm>
            <a:off x="6002482" y="1793875"/>
            <a:ext cx="187036" cy="104775"/>
            <a:chOff x="6473825" y="955675"/>
            <a:chExt cx="342900" cy="1397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9B7522B-65F1-4C45-BFC2-2C5D929526FD}"/>
                </a:ext>
              </a:extLst>
            </p:cNvPr>
            <p:cNvCxnSpPr/>
            <p:nvPr/>
          </p:nvCxnSpPr>
          <p:spPr>
            <a:xfrm>
              <a:off x="6473825" y="955675"/>
              <a:ext cx="171450" cy="13970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799D4DE-E95C-5747-B765-CEEA54F666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5275" y="955675"/>
              <a:ext cx="171450" cy="13970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47947E-D383-2F45-8598-B4BB0646F954}"/>
              </a:ext>
            </a:extLst>
          </p:cNvPr>
          <p:cNvCxnSpPr>
            <a:cxnSpLocks/>
          </p:cNvCxnSpPr>
          <p:nvPr userDrawn="1"/>
        </p:nvCxnSpPr>
        <p:spPr>
          <a:xfrm>
            <a:off x="0" y="5520912"/>
            <a:ext cx="12192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7363F470-4803-104D-B4D5-CC5D2870C8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3" y="5713210"/>
            <a:ext cx="1885458" cy="93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875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8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90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9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84" y="1842964"/>
            <a:ext cx="7099635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701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8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90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9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11" y="2118359"/>
            <a:ext cx="7790823" cy="6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161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3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9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3" y="6138336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7917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9"/>
            <a:ext cx="10515600" cy="484187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20352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8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90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9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251" y="812679"/>
            <a:ext cx="414575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561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25605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8"/>
            <a:ext cx="4981448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6048" y="1594628"/>
            <a:ext cx="5127752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079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891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080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21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09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498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492992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8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8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556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073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</p:spTree>
    <p:extLst>
      <p:ext uri="{BB962C8B-B14F-4D97-AF65-F5344CB8AC3E}">
        <p14:creationId xmlns:p14="http://schemas.microsoft.com/office/powerpoint/2010/main" val="3487077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6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2" y="6356354"/>
            <a:ext cx="135859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4" y="6356354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588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6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2" y="6356354"/>
            <a:ext cx="13585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4" y="6356354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0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6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2" y="6356354"/>
            <a:ext cx="1358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4" y="6356354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173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2" y="1366346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5" y="1364826"/>
            <a:ext cx="4538435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2" y="6356354"/>
            <a:ext cx="13585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4" y="6356354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45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2" y="1366346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5" y="1364826"/>
            <a:ext cx="4538435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2" y="6356354"/>
            <a:ext cx="13585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4" y="6356354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361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2" y="1366346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5" y="1364826"/>
            <a:ext cx="4538435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2" y="6356354"/>
            <a:ext cx="1358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4" y="6356354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201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3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20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7" y="1967573"/>
            <a:ext cx="2094843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4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1" y="1967573"/>
            <a:ext cx="2094843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8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5" y="1967573"/>
            <a:ext cx="2094843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2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314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5" y="1964392"/>
            <a:ext cx="2332191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7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6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7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101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3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20" y="4345150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7" y="1967573"/>
            <a:ext cx="2094843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4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1" y="1967573"/>
            <a:ext cx="2094843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8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5" y="1967573"/>
            <a:ext cx="2094843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2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505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4" y="1674775"/>
            <a:ext cx="1858809" cy="15348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1" y="1674776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4" y="3939365"/>
            <a:ext cx="1858809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1" y="3939365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8" y="1674775"/>
            <a:ext cx="1858809" cy="1534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6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8" y="3939365"/>
            <a:ext cx="1858809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4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671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4" y="1674775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1" y="1674776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4" y="3939365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1" y="3939365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8" y="1674775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6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8" y="3939365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4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094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2571732"/>
            <a:ext cx="2038351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039111" y="257173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7" y="2571732"/>
            <a:ext cx="2070216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513863" y="257173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3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4" y="280033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1" y="280033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8" y="280033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3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369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87355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2192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64703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2192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336039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3"/>
            <a:ext cx="8128000" cy="2966751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79352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3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2" y="6356354"/>
            <a:ext cx="13585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4" y="6356354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82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9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8" y="3211517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8" y="504859"/>
            <a:ext cx="6836953" cy="384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454144" y="1043182"/>
            <a:ext cx="7359597" cy="4223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2" y="6356354"/>
            <a:ext cx="13585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4" y="6356354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536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9" y="1574940"/>
            <a:ext cx="9387471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173581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783346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9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8" y="3211517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9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90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2" y="6356354"/>
            <a:ext cx="135859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4" y="6356354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734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7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9" y="3222702"/>
            <a:ext cx="9387471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5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91022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9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8" y="3211517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2" y="434837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9" y="691886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2" y="6356354"/>
            <a:ext cx="13585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4" y="6356354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662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9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8" y="3211517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9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90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2" y="6356354"/>
            <a:ext cx="13585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4" y="6356354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681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7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9" y="3222702"/>
            <a:ext cx="9387471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5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723375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11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20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2" y="6356354"/>
            <a:ext cx="13585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4" y="6356354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091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11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20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2" y="6356354"/>
            <a:ext cx="13585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4" y="6356354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928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3959352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04" algn="l"/>
                <a:tab pos="3770219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217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9599" y="912530"/>
            <a:ext cx="4692188" cy="340343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8" y="524007"/>
            <a:ext cx="2155300" cy="1521646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89825" y="3298352"/>
            <a:ext cx="2637979" cy="1916747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465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7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219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248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6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703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930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703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8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slideLayout" Target="../slideLayouts/slideLayout95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42" Type="http://schemas.openxmlformats.org/officeDocument/2006/relationships/slideLayout" Target="../slideLayouts/slideLayout98.xml"/><Relationship Id="rId47" Type="http://schemas.openxmlformats.org/officeDocument/2006/relationships/slideLayout" Target="../slideLayouts/slideLayout103.xml"/><Relationship Id="rId50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Relationship Id="rId46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41" Type="http://schemas.openxmlformats.org/officeDocument/2006/relationships/slideLayout" Target="../slideLayouts/slideLayout97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slideLayout" Target="../slideLayouts/slideLayout96.xml"/><Relationship Id="rId45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4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4" Type="http://schemas.openxmlformats.org/officeDocument/2006/relationships/slideLayout" Target="../slideLayouts/slideLayout100.xml"/><Relationship Id="rId52" Type="http://schemas.openxmlformats.org/officeDocument/2006/relationships/theme" Target="../theme/theme3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43" Type="http://schemas.openxmlformats.org/officeDocument/2006/relationships/slideLayout" Target="../slideLayouts/slideLayout99.xml"/><Relationship Id="rId48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64.xml"/><Relationship Id="rId51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E7B31D-369B-4918-BCCB-6D5E0B2F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F4A80-46B2-4034-AE79-C6507C936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B15B7-C339-4B02-989B-B16D18964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4FFAC-0875-41F5-99C5-B17BB1F97299}" type="datetime1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F3837-EB43-4AC7-9301-CD163FEBB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A9ABE-23B2-4777-9AA4-4C6451E7F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9BCA1-DEDB-4768-B0C2-9E03C0298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6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2" y="6356354"/>
            <a:ext cx="1358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9" y="635635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4" y="6356354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5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  <p:sldLayoutId id="2147483851" r:id="rId22"/>
    <p:sldLayoutId id="2147483852" r:id="rId23"/>
    <p:sldLayoutId id="2147483853" r:id="rId24"/>
    <p:sldLayoutId id="2147483854" r:id="rId25"/>
    <p:sldLayoutId id="2147483855" r:id="rId26"/>
    <p:sldLayoutId id="2147483856" r:id="rId27"/>
    <p:sldLayoutId id="2147483857" r:id="rId28"/>
    <p:sldLayoutId id="2147483858" r:id="rId29"/>
    <p:sldLayoutId id="2147483859" r:id="rId30"/>
    <p:sldLayoutId id="2147483860" r:id="rId31"/>
    <p:sldLayoutId id="2147483861" r:id="rId32"/>
    <p:sldLayoutId id="2147483862" r:id="rId33"/>
    <p:sldLayoutId id="2147483863" r:id="rId34"/>
    <p:sldLayoutId id="2147483864" r:id="rId35"/>
    <p:sldLayoutId id="2147483865" r:id="rId36"/>
    <p:sldLayoutId id="2147483866" r:id="rId37"/>
    <p:sldLayoutId id="2147483867" r:id="rId38"/>
    <p:sldLayoutId id="2147483868" r:id="rId39"/>
    <p:sldLayoutId id="2147483869" r:id="rId40"/>
    <p:sldLayoutId id="2147483870" r:id="rId41"/>
    <p:sldLayoutId id="2147483871" r:id="rId42"/>
    <p:sldLayoutId id="2147483872" r:id="rId43"/>
    <p:sldLayoutId id="2147483873" r:id="rId44"/>
    <p:sldLayoutId id="2147483874" r:id="rId45"/>
    <p:sldLayoutId id="2147483875" r:id="rId46"/>
    <p:sldLayoutId id="2147483876" r:id="rId47"/>
    <p:sldLayoutId id="2147483877" r:id="rId48"/>
    <p:sldLayoutId id="2147483878" r:id="rId49"/>
    <p:sldLayoutId id="2147483879" r:id="rId50"/>
    <p:sldLayoutId id="2147483880" r:id="rId5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18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7.pn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6.png"/><Relationship Id="rId2" Type="http://schemas.openxmlformats.org/officeDocument/2006/relationships/image" Target="../media/image57.jpeg"/><Relationship Id="rId16" Type="http://schemas.openxmlformats.org/officeDocument/2006/relationships/image" Target="../media/image70.jpe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61.jpeg"/><Relationship Id="rId11" Type="http://schemas.microsoft.com/office/2007/relationships/hdphoto" Target="../media/hdphoto1.wdp"/><Relationship Id="rId5" Type="http://schemas.openxmlformats.org/officeDocument/2006/relationships/image" Target="../media/image60.jpeg"/><Relationship Id="rId15" Type="http://schemas.openxmlformats.org/officeDocument/2006/relationships/image" Target="../media/image69.jpe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png"/><Relationship Id="rId1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5" Type="http://schemas.microsoft.com/office/2007/relationships/hdphoto" Target="../media/hdphoto2.wdp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221EF3-7B1D-45E7-824B-1EB09C7D0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CFDCA7-6ADC-437B-AB4B-E988D2E1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621" y="620232"/>
            <a:ext cx="4937891" cy="560611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err="1"/>
              <a:t>NRRA</a:t>
            </a:r>
            <a:r>
              <a:rPr lang="en-US" sz="4400" b="1" u="sng" dirty="0"/>
              <a:t> Flexible Team Subcommittee #1</a:t>
            </a:r>
            <a:br>
              <a:rPr lang="en-US" sz="4400" b="1" u="sng" dirty="0"/>
            </a:br>
            <a:br>
              <a:rPr lang="en-US" sz="4400" b="1" dirty="0"/>
            </a:br>
            <a:r>
              <a:rPr lang="en-US" sz="4400" b="1" dirty="0"/>
              <a:t>MnROAD Reflective Cracking Challenge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March 31, 2021</a:t>
            </a:r>
          </a:p>
        </p:txBody>
      </p:sp>
    </p:spTree>
    <p:extLst>
      <p:ext uri="{BB962C8B-B14F-4D97-AF65-F5344CB8AC3E}">
        <p14:creationId xmlns:p14="http://schemas.microsoft.com/office/powerpoint/2010/main" val="55095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079458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Shared Products to be Developed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34389" y="1737756"/>
            <a:ext cx="6729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5E70EB-3AD0-447C-B1AE-4B7CD3EC4FBB}"/>
              </a:ext>
            </a:extLst>
          </p:cNvPr>
          <p:cNvSpPr txBox="1"/>
          <p:nvPr/>
        </p:nvSpPr>
        <p:spPr>
          <a:xfrm>
            <a:off x="6404037" y="1519261"/>
            <a:ext cx="5412797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NCAT Deliverables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Pavement Life Impact of Included Additives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Layer Coefficient or Calibrated ME Model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Validated Methodology for Evaluating Additives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Climatic Effects with Additives between North and Southern Mixes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F7E61-FC5F-44DD-96A5-56BA86A9463D}"/>
              </a:ext>
            </a:extLst>
          </p:cNvPr>
          <p:cNvSpPr txBox="1"/>
          <p:nvPr/>
        </p:nvSpPr>
        <p:spPr>
          <a:xfrm>
            <a:off x="2932057" y="4046080"/>
            <a:ext cx="6178378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Shared Tasks ~ $750K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Phase-1 Additive Selection = paid by vendors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Initial  Mix Designs for Northern Test Sections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NCAT Construction Support on 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Lab Testing Plant Placed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Travel Sponsor and Communications Meetings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Rejuvenator NY sections MnROAD = Discuss with NY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(No money transfer to MnDOT)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634EB4-1507-4097-B722-C6399EBED6F1}"/>
              </a:ext>
            </a:extLst>
          </p:cNvPr>
          <p:cNvSpPr txBox="1"/>
          <p:nvPr/>
        </p:nvSpPr>
        <p:spPr>
          <a:xfrm>
            <a:off x="808685" y="1519261"/>
            <a:ext cx="5321057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NRRA Deliverables (Flex Team to Discuss)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Low Temperature Binder Grade Reflective Cracking Potential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Pavement Life Impact of Included Additives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Layer Coefficient or Calibrated ME Model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Better Understanding of Reflective Cracking Mechanisms with HMA/HMA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Improved Modeling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982131-153D-422D-8D25-0A7A87966FA0}"/>
              </a:ext>
            </a:extLst>
          </p:cNvPr>
          <p:cNvSpPr txBox="1"/>
          <p:nvPr/>
        </p:nvSpPr>
        <p:spPr>
          <a:xfrm>
            <a:off x="8078409" y="4415409"/>
            <a:ext cx="3986212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schemeClr val="tx2"/>
                </a:solidFill>
              </a:rPr>
              <a:t>Is NCAT in the ~5 additive sections or all ~10 reflective cracking test sections at MnROAD?</a:t>
            </a:r>
          </a:p>
        </p:txBody>
      </p:sp>
    </p:spTree>
    <p:extLst>
      <p:ext uri="{BB962C8B-B14F-4D97-AF65-F5344CB8AC3E}">
        <p14:creationId xmlns:p14="http://schemas.microsoft.com/office/powerpoint/2010/main" val="249695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Group Experiment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9BCA1-DEDB-4768-B0C2-9E03C02986F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664382" y="2922745"/>
            <a:ext cx="2806159" cy="56867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598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NCAT Test Track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962965" y="2314925"/>
            <a:ext cx="4040012" cy="3512256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 baseline="0">
                <a:solidFill>
                  <a:srgbClr val="000000"/>
                </a:solidFill>
                <a:latin typeface="+mn-lt"/>
                <a:ea typeface="Calibri Regular" charset="0"/>
                <a:cs typeface="Calibri Regular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Arial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989419" y="2839692"/>
            <a:ext cx="2565333" cy="639762"/>
          </a:xfr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 baseline="0">
                <a:solidFill>
                  <a:srgbClr val="000000"/>
                </a:solidFill>
                <a:latin typeface="+mn-lt"/>
                <a:ea typeface="Calibri Regular" charset="0"/>
                <a:cs typeface="Calibri Regular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MnROAD</a:t>
            </a: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4" y="2876611"/>
            <a:ext cx="1851378" cy="244122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97" y="2876611"/>
            <a:ext cx="1945923" cy="243698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5"/>
          <p:cNvSpPr txBox="1">
            <a:spLocks/>
          </p:cNvSpPr>
          <p:nvPr/>
        </p:nvSpPr>
        <p:spPr>
          <a:xfrm>
            <a:off x="6145497" y="2314925"/>
            <a:ext cx="4041422" cy="395128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 baseline="0">
                <a:solidFill>
                  <a:srgbClr val="000000"/>
                </a:solidFill>
                <a:latin typeface="+mn-lt"/>
                <a:ea typeface="Calibri Regular" charset="0"/>
                <a:cs typeface="Calibri Regular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191" y="5887902"/>
            <a:ext cx="2683536" cy="8606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104" y="1534592"/>
            <a:ext cx="9526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 continuation of the partnership between NCAT and MnROAD to address national needs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Establishing a simplified process for evaluating the impacts of asphalt mixture additives using BMD and validated Mechanistic-Empirical pavement modeling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0"/>
          <a:stretch/>
        </p:blipFill>
        <p:spPr>
          <a:xfrm>
            <a:off x="8233940" y="3502869"/>
            <a:ext cx="3212229" cy="1810730"/>
          </a:xfrm>
          <a:prstGeom prst="rect">
            <a:avLst/>
          </a:prstGeom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7" t="7308" r="457" b="8212"/>
          <a:stretch/>
        </p:blipFill>
        <p:spPr>
          <a:xfrm>
            <a:off x="2776611" y="3508358"/>
            <a:ext cx="2849235" cy="1805241"/>
          </a:xfrm>
          <a:prstGeom prst="rect">
            <a:avLst/>
          </a:prstGeom>
          <a:ln w="1587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39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Additive Group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9BCA1-DEDB-4768-B0C2-9E03C02986F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5" name="Content Placeholder 4" descr="Open envelope">
            <a:extLst>
              <a:ext uri="{FF2B5EF4-FFF2-40B4-BE49-F238E27FC236}">
                <a16:creationId xmlns:a16="http://schemas.microsoft.com/office/drawing/2014/main" id="{E7B58745-CCAA-448E-904B-9CFF01AE3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4559" y="1493141"/>
            <a:ext cx="1074714" cy="1074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7B1237-4DE3-48FD-BB26-BF9B912A9DFD}"/>
              </a:ext>
            </a:extLst>
          </p:cNvPr>
          <p:cNvSpPr txBox="1"/>
          <p:nvPr/>
        </p:nvSpPr>
        <p:spPr>
          <a:xfrm>
            <a:off x="715463" y="2674805"/>
            <a:ext cx="328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 DOTs commit to  sponsoring the AG experiment </a:t>
            </a:r>
          </a:p>
        </p:txBody>
      </p:sp>
      <p:pic>
        <p:nvPicPr>
          <p:cNvPr id="7" name="Graphic 7" descr="Beaker">
            <a:extLst>
              <a:ext uri="{FF2B5EF4-FFF2-40B4-BE49-F238E27FC236}">
                <a16:creationId xmlns:a16="http://schemas.microsoft.com/office/drawing/2014/main" id="{D119723E-B341-46DA-94DB-CADA51528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1790" y="1163752"/>
            <a:ext cx="1404103" cy="1404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45868F-3137-4264-8609-0C9A2DB2D689}"/>
              </a:ext>
            </a:extLst>
          </p:cNvPr>
          <p:cNvSpPr txBox="1"/>
          <p:nvPr/>
        </p:nvSpPr>
        <p:spPr>
          <a:xfrm>
            <a:off x="4243168" y="2683071"/>
            <a:ext cx="3211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 I lab study to evaluate potential additive products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B92FAA-EEB1-4667-A51B-397CEE0B1D23}"/>
              </a:ext>
            </a:extLst>
          </p:cNvPr>
          <p:cNvSpPr txBox="1"/>
          <p:nvPr/>
        </p:nvSpPr>
        <p:spPr>
          <a:xfrm>
            <a:off x="8021220" y="2662064"/>
            <a:ext cx="271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 I results shared with state DOTs</a:t>
            </a:r>
          </a:p>
        </p:txBody>
      </p:sp>
      <p:pic>
        <p:nvPicPr>
          <p:cNvPr id="10" name="Graphic 13" descr="Meeting">
            <a:extLst>
              <a:ext uri="{FF2B5EF4-FFF2-40B4-BE49-F238E27FC236}">
                <a16:creationId xmlns:a16="http://schemas.microsoft.com/office/drawing/2014/main" id="{BC24831F-549C-41B1-B583-7FFD23AE7B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07948" y="3785034"/>
            <a:ext cx="1420747" cy="14207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F560DF-2130-4879-8456-4A236F73A7DA}"/>
              </a:ext>
            </a:extLst>
          </p:cNvPr>
          <p:cNvSpPr txBox="1"/>
          <p:nvPr/>
        </p:nvSpPr>
        <p:spPr>
          <a:xfrm>
            <a:off x="8067800" y="5015082"/>
            <a:ext cx="3089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Sponsors select additives for the AG experiment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F7111-EED6-44B8-9396-1AECCB57D80A}"/>
              </a:ext>
            </a:extLst>
          </p:cNvPr>
          <p:cNvSpPr txBox="1"/>
          <p:nvPr/>
        </p:nvSpPr>
        <p:spPr>
          <a:xfrm>
            <a:off x="5049821" y="4971428"/>
            <a:ext cx="2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Construct AG test sections on Test Track </a:t>
            </a:r>
          </a:p>
        </p:txBody>
      </p:sp>
      <p:pic>
        <p:nvPicPr>
          <p:cNvPr id="13" name="Graphic 17" descr="Dump truck">
            <a:extLst>
              <a:ext uri="{FF2B5EF4-FFF2-40B4-BE49-F238E27FC236}">
                <a16:creationId xmlns:a16="http://schemas.microsoft.com/office/drawing/2014/main" id="{3E734813-AD47-41A9-8596-13C45BA22C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76411" y="3785034"/>
            <a:ext cx="1437632" cy="1437632"/>
          </a:xfrm>
          <a:prstGeom prst="rect">
            <a:avLst/>
          </a:prstGeom>
        </p:spPr>
      </p:pic>
      <p:sp>
        <p:nvSpPr>
          <p:cNvPr id="14" name="Arrow: Right 18">
            <a:extLst>
              <a:ext uri="{FF2B5EF4-FFF2-40B4-BE49-F238E27FC236}">
                <a16:creationId xmlns:a16="http://schemas.microsoft.com/office/drawing/2014/main" id="{1E445A2F-23F4-4823-A054-C969B69B9E7A}"/>
              </a:ext>
            </a:extLst>
          </p:cNvPr>
          <p:cNvSpPr/>
          <p:nvPr/>
        </p:nvSpPr>
        <p:spPr>
          <a:xfrm>
            <a:off x="3600127" y="1894676"/>
            <a:ext cx="822960" cy="27432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Arrow: Right 19">
            <a:extLst>
              <a:ext uri="{FF2B5EF4-FFF2-40B4-BE49-F238E27FC236}">
                <a16:creationId xmlns:a16="http://schemas.microsoft.com/office/drawing/2014/main" id="{3B847909-A301-4B13-8A3F-ED2056344C98}"/>
              </a:ext>
            </a:extLst>
          </p:cNvPr>
          <p:cNvSpPr/>
          <p:nvPr/>
        </p:nvSpPr>
        <p:spPr>
          <a:xfrm>
            <a:off x="7043607" y="1880657"/>
            <a:ext cx="822960" cy="27432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6" name="Arrow: Right 20">
            <a:extLst>
              <a:ext uri="{FF2B5EF4-FFF2-40B4-BE49-F238E27FC236}">
                <a16:creationId xmlns:a16="http://schemas.microsoft.com/office/drawing/2014/main" id="{E25E3394-7046-4856-9B32-1CADDE549D25}"/>
              </a:ext>
            </a:extLst>
          </p:cNvPr>
          <p:cNvSpPr/>
          <p:nvPr/>
        </p:nvSpPr>
        <p:spPr>
          <a:xfrm rot="5400000">
            <a:off x="9244627" y="3529460"/>
            <a:ext cx="547391" cy="282771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7" name="Arrow: Right 21">
            <a:extLst>
              <a:ext uri="{FF2B5EF4-FFF2-40B4-BE49-F238E27FC236}">
                <a16:creationId xmlns:a16="http://schemas.microsoft.com/office/drawing/2014/main" id="{25232D97-05E9-4A5F-B19D-D1E1B4D3DFFC}"/>
              </a:ext>
            </a:extLst>
          </p:cNvPr>
          <p:cNvSpPr/>
          <p:nvPr/>
        </p:nvSpPr>
        <p:spPr>
          <a:xfrm rot="10800000">
            <a:off x="7430602" y="4358247"/>
            <a:ext cx="822960" cy="27432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8" name="Graphic 10" descr="Share with person">
            <a:extLst>
              <a:ext uri="{FF2B5EF4-FFF2-40B4-BE49-F238E27FC236}">
                <a16:creationId xmlns:a16="http://schemas.microsoft.com/office/drawing/2014/main" id="{C209635E-60E0-4B6C-A75F-04F11037E4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53562" y="959678"/>
            <a:ext cx="1813280" cy="1813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830" y="5826867"/>
            <a:ext cx="2630905" cy="8437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CCF7111-EED6-44B8-9396-1AECCB57D80A}"/>
              </a:ext>
            </a:extLst>
          </p:cNvPr>
          <p:cNvSpPr txBox="1"/>
          <p:nvPr/>
        </p:nvSpPr>
        <p:spPr>
          <a:xfrm>
            <a:off x="1052824" y="4971427"/>
            <a:ext cx="3223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Evaluate performance of Test Sections; Calibrate models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5232D97-05E9-4A5F-B19D-D1E1B4D3DFFC}"/>
              </a:ext>
            </a:extLst>
          </p:cNvPr>
          <p:cNvSpPr/>
          <p:nvPr/>
        </p:nvSpPr>
        <p:spPr>
          <a:xfrm rot="10800000">
            <a:off x="4226861" y="4360164"/>
            <a:ext cx="822960" cy="27432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CF7111-EED6-44B8-9396-1AECCB57D80A}"/>
              </a:ext>
            </a:extLst>
          </p:cNvPr>
          <p:cNvSpPr txBox="1"/>
          <p:nvPr/>
        </p:nvSpPr>
        <p:spPr>
          <a:xfrm>
            <a:off x="3141485" y="3404946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Repeat process for MnROAD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010770" y="4012442"/>
            <a:ext cx="783544" cy="934506"/>
            <a:chOff x="1950698" y="3867903"/>
            <a:chExt cx="843616" cy="1079045"/>
          </a:xfrm>
        </p:grpSpPr>
        <p:sp>
          <p:nvSpPr>
            <p:cNvPr id="24" name="Donut 23"/>
            <p:cNvSpPr/>
            <p:nvPr/>
          </p:nvSpPr>
          <p:spPr>
            <a:xfrm>
              <a:off x="1950698" y="3867903"/>
              <a:ext cx="640998" cy="657098"/>
            </a:xfrm>
            <a:prstGeom prst="donut">
              <a:avLst>
                <a:gd name="adj" fmla="val 10451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5" name="Trapezoid 24"/>
            <p:cNvSpPr/>
            <p:nvPr/>
          </p:nvSpPr>
          <p:spPr>
            <a:xfrm rot="18904627">
              <a:off x="2670094" y="4428245"/>
              <a:ext cx="124220" cy="518703"/>
            </a:xfrm>
            <a:prstGeom prst="trapezoid">
              <a:avLst>
                <a:gd name="adj" fmla="val 14679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 rot="18914330">
              <a:off x="2465725" y="4446234"/>
              <a:ext cx="103979" cy="46653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18565934">
              <a:off x="2185781" y="4160497"/>
              <a:ext cx="37334" cy="17010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2310109">
              <a:off x="2320995" y="4052911"/>
              <a:ext cx="36318" cy="25983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4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Phases, Sponsors, and Costs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9BCA1-DEDB-4768-B0C2-9E03C02986F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219200" y="1531433"/>
            <a:ext cx="10104864" cy="44158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Phase 1 – BMD &amp; Pavement ME Evaluation </a:t>
            </a:r>
          </a:p>
          <a:p>
            <a:pPr lvl="1"/>
            <a:r>
              <a:rPr lang="en-US" dirty="0"/>
              <a:t>Funded by additive suppliers</a:t>
            </a:r>
          </a:p>
          <a:p>
            <a:pPr lvl="1"/>
            <a:r>
              <a:rPr lang="en-US" dirty="0"/>
              <a:t>Evaluate fundamental and BMD index tests as well as a theoretical structural pavement analysis.</a:t>
            </a:r>
          </a:p>
          <a:p>
            <a:pPr lvl="1"/>
            <a:r>
              <a:rPr lang="en-US" dirty="0"/>
              <a:t>$20,000 per additive</a:t>
            </a:r>
          </a:p>
          <a:p>
            <a:pPr lvl="1"/>
            <a:endParaRPr lang="en-US" sz="1900" dirty="0"/>
          </a:p>
          <a:p>
            <a:r>
              <a:rPr lang="en-US" dirty="0"/>
              <a:t>Phase 2 – Build &amp; Evaluate Test Sections</a:t>
            </a:r>
          </a:p>
          <a:p>
            <a:pPr lvl="1"/>
            <a:r>
              <a:rPr lang="en-US" dirty="0"/>
              <a:t>Funded by AG sponsors</a:t>
            </a:r>
          </a:p>
          <a:p>
            <a:pPr lvl="1"/>
            <a:r>
              <a:rPr lang="en-US" dirty="0"/>
              <a:t>Comprehensive accelerated pavement evaluation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830" y="5826867"/>
            <a:ext cx="2630905" cy="8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6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 1 Additive Technologies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9BCA1-DEDB-4768-B0C2-9E03C02986F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34" y="1997964"/>
            <a:ext cx="1792399" cy="954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29" y="2053572"/>
            <a:ext cx="2038826" cy="528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t="26968" r="7176" b="31365"/>
          <a:stretch/>
        </p:blipFill>
        <p:spPr>
          <a:xfrm>
            <a:off x="3016822" y="1868048"/>
            <a:ext cx="1700268" cy="862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04" y="3705993"/>
            <a:ext cx="1841904" cy="62624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388087" y="1784196"/>
            <a:ext cx="11427194" cy="74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46266" y="1462833"/>
            <a:ext cx="21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Recycled Tire Rubber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1495" y="3186370"/>
            <a:ext cx="17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Recycled Plastics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81510" y="3512122"/>
            <a:ext cx="11427194" cy="74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99342" y="4730368"/>
            <a:ext cx="74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Fibers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68508" y="5056120"/>
            <a:ext cx="11427194" cy="74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315" y="5164599"/>
            <a:ext cx="1665250" cy="6862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0" y="5425452"/>
            <a:ext cx="667202" cy="69449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302922" y="3691485"/>
            <a:ext cx="2568247" cy="626247"/>
            <a:chOff x="7036669" y="3705994"/>
            <a:chExt cx="2568247" cy="626247"/>
          </a:xfrm>
        </p:grpSpPr>
        <p:sp>
          <p:nvSpPr>
            <p:cNvPr id="26" name="Rectangle 25"/>
            <p:cNvSpPr/>
            <p:nvPr/>
          </p:nvSpPr>
          <p:spPr>
            <a:xfrm>
              <a:off x="7701005" y="3705994"/>
              <a:ext cx="1903911" cy="626247"/>
            </a:xfrm>
            <a:prstGeom prst="rect">
              <a:avLst/>
            </a:prstGeom>
            <a:solidFill>
              <a:srgbClr val="235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026" name="Picture 2" descr="Green Mantra 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669" y="3706703"/>
              <a:ext cx="2510863" cy="607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9535505" y="3644710"/>
            <a:ext cx="1013694" cy="869102"/>
            <a:chOff x="10211868" y="3674431"/>
            <a:chExt cx="1013694" cy="869102"/>
          </a:xfrm>
        </p:grpSpPr>
        <p:sp>
          <p:nvSpPr>
            <p:cNvPr id="27" name="Rectangle 26"/>
            <p:cNvSpPr/>
            <p:nvPr/>
          </p:nvSpPr>
          <p:spPr>
            <a:xfrm>
              <a:off x="10211868" y="3674431"/>
              <a:ext cx="1013694" cy="86910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028" name="Picture 4" descr="NVI Advanced Materials Grou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5072" y="3705994"/>
              <a:ext cx="984827" cy="789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12" y="2362672"/>
            <a:ext cx="1306846" cy="53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2" y="1898137"/>
            <a:ext cx="1433383" cy="6816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566" y="2043033"/>
            <a:ext cx="2155223" cy="579036"/>
          </a:xfrm>
          <a:prstGeom prst="rect">
            <a:avLst/>
          </a:prstGeom>
        </p:spPr>
      </p:pic>
      <p:pic>
        <p:nvPicPr>
          <p:cNvPr id="1027" name="Picture 3" descr="ECBF2334-0212-4E47-93D2-FA89CCC88AD5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9" b="9764"/>
          <a:stretch/>
        </p:blipFill>
        <p:spPr bwMode="auto">
          <a:xfrm>
            <a:off x="3671320" y="3712739"/>
            <a:ext cx="1709705" cy="69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" name="Picture 10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45" y="5244477"/>
            <a:ext cx="1876425" cy="1809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830" y="5826867"/>
            <a:ext cx="2630905" cy="8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5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9F755D-777B-41BB-B8D5-E5E7FE80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9BCA1-DEDB-4768-B0C2-9E03C02986F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EB993-B3E6-42BE-9A8C-F49DB513B80C}"/>
              </a:ext>
            </a:extLst>
          </p:cNvPr>
          <p:cNvSpPr/>
          <p:nvPr/>
        </p:nvSpPr>
        <p:spPr>
          <a:xfrm>
            <a:off x="9235697" y="1495117"/>
            <a:ext cx="2324876" cy="1371600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x" algn="tl"/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C09D01-B4E3-4C85-8C40-FD9C96942E2F}"/>
              </a:ext>
            </a:extLst>
          </p:cNvPr>
          <p:cNvSpPr/>
          <p:nvPr/>
        </p:nvSpPr>
        <p:spPr>
          <a:xfrm>
            <a:off x="6205417" y="1495117"/>
            <a:ext cx="2324876" cy="1371600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x" algn="tl"/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A8B20-0380-4A99-BD24-CE9510783671}"/>
              </a:ext>
            </a:extLst>
          </p:cNvPr>
          <p:cNvSpPr/>
          <p:nvPr/>
        </p:nvSpPr>
        <p:spPr>
          <a:xfrm>
            <a:off x="3650060" y="1495117"/>
            <a:ext cx="2324876" cy="1371600"/>
          </a:xfrm>
          <a:prstGeom prst="rect">
            <a:avLst/>
          </a:prstGeom>
          <a:blipFill dpi="0"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x" algn="tl"/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F80119-C91C-48FE-A555-A12687CD238B}"/>
              </a:ext>
            </a:extLst>
          </p:cNvPr>
          <p:cNvSpPr txBox="1">
            <a:spLocks/>
          </p:cNvSpPr>
          <p:nvPr/>
        </p:nvSpPr>
        <p:spPr>
          <a:xfrm>
            <a:off x="1932901" y="102766"/>
            <a:ext cx="8859129" cy="900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NCAT Additive Group Experiment Design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B031E3E8-6EE5-40DA-A2FD-DE069A6F5AF7}"/>
              </a:ext>
            </a:extLst>
          </p:cNvPr>
          <p:cNvSpPr txBox="1">
            <a:spLocks/>
          </p:cNvSpPr>
          <p:nvPr/>
        </p:nvSpPr>
        <p:spPr>
          <a:xfrm>
            <a:off x="11192465" y="6148549"/>
            <a:ext cx="713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9BCA1-DEDB-4768-B0C2-9E03C02986F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08AEB6-4E23-4242-95EC-7490F103AF0A}"/>
              </a:ext>
            </a:extLst>
          </p:cNvPr>
          <p:cNvSpPr/>
          <p:nvPr/>
        </p:nvSpPr>
        <p:spPr>
          <a:xfrm>
            <a:off x="1068994" y="2879483"/>
            <a:ext cx="2324876" cy="16459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F781C4-BB93-4C67-8BCA-5B09D35B8D31}"/>
              </a:ext>
            </a:extLst>
          </p:cNvPr>
          <p:cNvSpPr/>
          <p:nvPr/>
        </p:nvSpPr>
        <p:spPr>
          <a:xfrm>
            <a:off x="1068994" y="4530998"/>
            <a:ext cx="2324876" cy="139337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B74AF7-E348-4C83-A093-590E840446EC}"/>
              </a:ext>
            </a:extLst>
          </p:cNvPr>
          <p:cNvSpPr/>
          <p:nvPr/>
        </p:nvSpPr>
        <p:spPr>
          <a:xfrm>
            <a:off x="1075473" y="1495117"/>
            <a:ext cx="2324876" cy="1371600"/>
          </a:xfrm>
          <a:prstGeom prst="rect">
            <a:avLst/>
          </a:prstGeom>
          <a:blipFill dpi="0" rotWithShape="1"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x" algn="tl"/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A91570-5B57-42F2-933F-75C8C0D72660}"/>
              </a:ext>
            </a:extLst>
          </p:cNvPr>
          <p:cNvSpPr/>
          <p:nvPr/>
        </p:nvSpPr>
        <p:spPr>
          <a:xfrm>
            <a:off x="306733" y="1729141"/>
            <a:ext cx="7008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5”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A0746F-C083-4D8C-8130-D3E49BFD606B}"/>
              </a:ext>
            </a:extLst>
          </p:cNvPr>
          <p:cNvSpPr/>
          <p:nvPr/>
        </p:nvSpPr>
        <p:spPr>
          <a:xfrm>
            <a:off x="303493" y="3204502"/>
            <a:ext cx="7008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6”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0C00E7-98FA-4F1D-B017-C2BFC5479A49}"/>
              </a:ext>
            </a:extLst>
          </p:cNvPr>
          <p:cNvSpPr/>
          <p:nvPr/>
        </p:nvSpPr>
        <p:spPr>
          <a:xfrm>
            <a:off x="3643581" y="2885957"/>
            <a:ext cx="2324876" cy="16459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BC83E7-B943-4370-917F-1B4F383B0560}"/>
              </a:ext>
            </a:extLst>
          </p:cNvPr>
          <p:cNvSpPr/>
          <p:nvPr/>
        </p:nvSpPr>
        <p:spPr>
          <a:xfrm>
            <a:off x="3643581" y="4537472"/>
            <a:ext cx="2324876" cy="139337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69F740-555B-4918-922F-308F6C0437CD}"/>
              </a:ext>
            </a:extLst>
          </p:cNvPr>
          <p:cNvSpPr/>
          <p:nvPr/>
        </p:nvSpPr>
        <p:spPr>
          <a:xfrm>
            <a:off x="906142" y="931047"/>
            <a:ext cx="27672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Control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7006DD-FB6A-4740-92B0-094E6C5E6399}"/>
              </a:ext>
            </a:extLst>
          </p:cNvPr>
          <p:cNvSpPr/>
          <p:nvPr/>
        </p:nvSpPr>
        <p:spPr>
          <a:xfrm>
            <a:off x="3440795" y="915005"/>
            <a:ext cx="27672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Additive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556249-C221-4E8D-A77F-A6A749029323}"/>
              </a:ext>
            </a:extLst>
          </p:cNvPr>
          <p:cNvSpPr/>
          <p:nvPr/>
        </p:nvSpPr>
        <p:spPr>
          <a:xfrm>
            <a:off x="6202297" y="2881947"/>
            <a:ext cx="2324876" cy="16459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AAEA40-A532-4F97-8DE0-36FFCF5905D9}"/>
              </a:ext>
            </a:extLst>
          </p:cNvPr>
          <p:cNvSpPr/>
          <p:nvPr/>
        </p:nvSpPr>
        <p:spPr>
          <a:xfrm>
            <a:off x="6202297" y="4533462"/>
            <a:ext cx="2324876" cy="139337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0B2E06-5479-416C-94A6-9B43B03C620C}"/>
              </a:ext>
            </a:extLst>
          </p:cNvPr>
          <p:cNvSpPr/>
          <p:nvPr/>
        </p:nvSpPr>
        <p:spPr>
          <a:xfrm>
            <a:off x="5999511" y="910995"/>
            <a:ext cx="27672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Additive 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CC9DE1-308F-473C-8FFD-499465903D34}"/>
              </a:ext>
            </a:extLst>
          </p:cNvPr>
          <p:cNvSpPr/>
          <p:nvPr/>
        </p:nvSpPr>
        <p:spPr>
          <a:xfrm>
            <a:off x="9242278" y="2889968"/>
            <a:ext cx="2324876" cy="16459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27DEE7-B86F-4A20-82BD-EADBC700D26A}"/>
              </a:ext>
            </a:extLst>
          </p:cNvPr>
          <p:cNvSpPr/>
          <p:nvPr/>
        </p:nvSpPr>
        <p:spPr>
          <a:xfrm>
            <a:off x="9242278" y="4541483"/>
            <a:ext cx="2324876" cy="139337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E5C0FF-925F-47CC-9D55-F7D76FDF0F8A}"/>
              </a:ext>
            </a:extLst>
          </p:cNvPr>
          <p:cNvSpPr/>
          <p:nvPr/>
        </p:nvSpPr>
        <p:spPr>
          <a:xfrm>
            <a:off x="9119134" y="866019"/>
            <a:ext cx="27672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Additive 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BE3B0D-ADBF-4221-AD72-703A1C746EA9}"/>
              </a:ext>
            </a:extLst>
          </p:cNvPr>
          <p:cNvSpPr/>
          <p:nvPr/>
        </p:nvSpPr>
        <p:spPr>
          <a:xfrm>
            <a:off x="7519502" y="830784"/>
            <a:ext cx="2767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…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F04FDB8-964D-41FF-87EF-C59C557465E6}"/>
              </a:ext>
            </a:extLst>
          </p:cNvPr>
          <p:cNvCxnSpPr/>
          <p:nvPr/>
        </p:nvCxnSpPr>
        <p:spPr>
          <a:xfrm>
            <a:off x="2013049" y="2849709"/>
            <a:ext cx="336884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A22BDD5-5A28-4347-AF46-298C60A203FC}"/>
              </a:ext>
            </a:extLst>
          </p:cNvPr>
          <p:cNvCxnSpPr>
            <a:cxnSpLocks/>
          </p:cNvCxnSpPr>
          <p:nvPr/>
        </p:nvCxnSpPr>
        <p:spPr>
          <a:xfrm>
            <a:off x="2546450" y="2917888"/>
            <a:ext cx="336884" cy="0"/>
          </a:xfrm>
          <a:prstGeom prst="line">
            <a:avLst/>
          </a:prstGeom>
          <a:ln w="603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460AAA9-D6E7-4E44-9420-26F68BDF9686}"/>
              </a:ext>
            </a:extLst>
          </p:cNvPr>
          <p:cNvCxnSpPr>
            <a:cxnSpLocks/>
          </p:cNvCxnSpPr>
          <p:nvPr/>
        </p:nvCxnSpPr>
        <p:spPr>
          <a:xfrm>
            <a:off x="2546450" y="4586267"/>
            <a:ext cx="336884" cy="0"/>
          </a:xfrm>
          <a:prstGeom prst="line">
            <a:avLst/>
          </a:prstGeom>
          <a:ln w="603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1BB8FDD-03EA-4A82-B0EF-FDB8F3B57959}"/>
              </a:ext>
            </a:extLst>
          </p:cNvPr>
          <p:cNvCxnSpPr/>
          <p:nvPr/>
        </p:nvCxnSpPr>
        <p:spPr>
          <a:xfrm>
            <a:off x="4367228" y="2845698"/>
            <a:ext cx="336884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9EF0AC0-0E7A-4990-83F4-B73C6EB94B65}"/>
              </a:ext>
            </a:extLst>
          </p:cNvPr>
          <p:cNvCxnSpPr>
            <a:cxnSpLocks/>
          </p:cNvCxnSpPr>
          <p:nvPr/>
        </p:nvCxnSpPr>
        <p:spPr>
          <a:xfrm>
            <a:off x="4900629" y="2913877"/>
            <a:ext cx="336884" cy="0"/>
          </a:xfrm>
          <a:prstGeom prst="line">
            <a:avLst/>
          </a:prstGeom>
          <a:ln w="603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E35B6C2-85AB-4311-92AD-D8545B57B95B}"/>
              </a:ext>
            </a:extLst>
          </p:cNvPr>
          <p:cNvCxnSpPr>
            <a:cxnSpLocks/>
          </p:cNvCxnSpPr>
          <p:nvPr/>
        </p:nvCxnSpPr>
        <p:spPr>
          <a:xfrm>
            <a:off x="4900629" y="4582256"/>
            <a:ext cx="336884" cy="0"/>
          </a:xfrm>
          <a:prstGeom prst="line">
            <a:avLst/>
          </a:prstGeom>
          <a:ln w="603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321042C-16A9-459E-ABF7-1F7EAE6F35CD}"/>
              </a:ext>
            </a:extLst>
          </p:cNvPr>
          <p:cNvCxnSpPr/>
          <p:nvPr/>
        </p:nvCxnSpPr>
        <p:spPr>
          <a:xfrm>
            <a:off x="6917923" y="2845699"/>
            <a:ext cx="336884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A208405-2E73-4219-B492-442CAF64A2E9}"/>
              </a:ext>
            </a:extLst>
          </p:cNvPr>
          <p:cNvCxnSpPr>
            <a:cxnSpLocks/>
          </p:cNvCxnSpPr>
          <p:nvPr/>
        </p:nvCxnSpPr>
        <p:spPr>
          <a:xfrm>
            <a:off x="7451324" y="2913878"/>
            <a:ext cx="336884" cy="0"/>
          </a:xfrm>
          <a:prstGeom prst="line">
            <a:avLst/>
          </a:prstGeom>
          <a:ln w="603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A7A672-5F8C-413D-9470-5A4806866F23}"/>
              </a:ext>
            </a:extLst>
          </p:cNvPr>
          <p:cNvCxnSpPr>
            <a:cxnSpLocks/>
          </p:cNvCxnSpPr>
          <p:nvPr/>
        </p:nvCxnSpPr>
        <p:spPr>
          <a:xfrm>
            <a:off x="7451324" y="4582257"/>
            <a:ext cx="336884" cy="0"/>
          </a:xfrm>
          <a:prstGeom prst="line">
            <a:avLst/>
          </a:prstGeom>
          <a:ln w="603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C718D19-B90F-4CBA-AB43-0532D291C0A6}"/>
              </a:ext>
            </a:extLst>
          </p:cNvPr>
          <p:cNvCxnSpPr/>
          <p:nvPr/>
        </p:nvCxnSpPr>
        <p:spPr>
          <a:xfrm>
            <a:off x="10022070" y="2857730"/>
            <a:ext cx="336884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8171604-2053-4495-9CD1-EA0706B25F25}"/>
              </a:ext>
            </a:extLst>
          </p:cNvPr>
          <p:cNvCxnSpPr>
            <a:cxnSpLocks/>
          </p:cNvCxnSpPr>
          <p:nvPr/>
        </p:nvCxnSpPr>
        <p:spPr>
          <a:xfrm>
            <a:off x="10555471" y="2925909"/>
            <a:ext cx="336884" cy="0"/>
          </a:xfrm>
          <a:prstGeom prst="line">
            <a:avLst/>
          </a:prstGeom>
          <a:ln w="603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366A7FF-88FA-4C1C-BFF4-76B83D332470}"/>
              </a:ext>
            </a:extLst>
          </p:cNvPr>
          <p:cNvCxnSpPr>
            <a:cxnSpLocks/>
          </p:cNvCxnSpPr>
          <p:nvPr/>
        </p:nvCxnSpPr>
        <p:spPr>
          <a:xfrm>
            <a:off x="10555471" y="4594288"/>
            <a:ext cx="336884" cy="0"/>
          </a:xfrm>
          <a:prstGeom prst="line">
            <a:avLst/>
          </a:prstGeom>
          <a:ln w="603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75618" y="3528936"/>
            <a:ext cx="8694753" cy="52322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Bottom-up fatigue cracking is the designed mode of failure</a:t>
            </a:r>
          </a:p>
        </p:txBody>
      </p:sp>
    </p:spTree>
    <p:extLst>
      <p:ext uri="{BB962C8B-B14F-4D97-AF65-F5344CB8AC3E}">
        <p14:creationId xmlns:p14="http://schemas.microsoft.com/office/powerpoint/2010/main" val="2296765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41573"/>
            <a:ext cx="12192000" cy="138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77"/>
            <a:ext cx="12192000" cy="15944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9BCA1-DEDB-4768-B0C2-9E03C02986F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71972" y="227919"/>
            <a:ext cx="9079458" cy="13021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MnROAD Additive Group Experiment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Reflective Cracking (HMA/HMA) Challenge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1972" y="2019138"/>
            <a:ext cx="50522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Northern Sections Layout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Six to eight Test Sections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550’ of paving per material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Partner with NCAT for Instrumentation, Testing and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ABFEA-9727-4C08-B5C8-F9028DCD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19" y="1731030"/>
            <a:ext cx="2852723" cy="2383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2810" y="4178968"/>
            <a:ext cx="8945223" cy="24598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470821"/>
            <a:ext cx="12192000" cy="1783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196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9BCA1-DEDB-4768-B0C2-9E03C02986F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89001" y="1512138"/>
            <a:ext cx="10515600" cy="40163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Phase 1 work</a:t>
            </a:r>
          </a:p>
          <a:p>
            <a:pPr lvl="1"/>
            <a:r>
              <a:rPr lang="en-US" dirty="0"/>
              <a:t>started in Oct. 2020</a:t>
            </a:r>
          </a:p>
          <a:p>
            <a:pPr lvl="1"/>
            <a:r>
              <a:rPr lang="en-US" dirty="0"/>
              <a:t>Complete in April 2021</a:t>
            </a:r>
          </a:p>
          <a:p>
            <a:pPr lvl="1"/>
            <a:r>
              <a:rPr lang="en-US" dirty="0"/>
              <a:t>share results with AG sponsors in May 2021</a:t>
            </a:r>
          </a:p>
          <a:p>
            <a:r>
              <a:rPr lang="en-US" dirty="0"/>
              <a:t>Phase 2: Build &amp; evaluate AG test sections 2021-2024 </a:t>
            </a:r>
          </a:p>
          <a:p>
            <a:pPr lvl="1"/>
            <a:r>
              <a:rPr lang="en-US" dirty="0"/>
              <a:t>NCAT section to be built in July-Aug, 2021</a:t>
            </a:r>
          </a:p>
          <a:p>
            <a:pPr lvl="1"/>
            <a:r>
              <a:rPr lang="en-US" dirty="0"/>
              <a:t>MnROAD cells to be built in Summer 2022</a:t>
            </a:r>
          </a:p>
          <a:p>
            <a:pPr lvl="1"/>
            <a:r>
              <a:rPr lang="en-US" dirty="0"/>
              <a:t>Complete evaluations in 2025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830" y="5826867"/>
            <a:ext cx="2630905" cy="8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3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&amp; Evaluate AG Test Sections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9BCA1-DEDB-4768-B0C2-9E03C02986F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5" y="1703736"/>
            <a:ext cx="2103827" cy="1577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4850" r="4871" b="7499"/>
          <a:stretch/>
        </p:blipFill>
        <p:spPr>
          <a:xfrm>
            <a:off x="7678045" y="1702333"/>
            <a:ext cx="2074723" cy="1577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4452" y="1702333"/>
            <a:ext cx="2165203" cy="15785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2" y="3455025"/>
            <a:ext cx="2295611" cy="1540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2" y="1702334"/>
            <a:ext cx="2380504" cy="15785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32" y="3455025"/>
            <a:ext cx="2017744" cy="1507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086" y="3458214"/>
            <a:ext cx="1988189" cy="14914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8742" y="1702332"/>
            <a:ext cx="1865933" cy="15773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8792" y="3455025"/>
            <a:ext cx="2157579" cy="15409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95" y="3455025"/>
            <a:ext cx="2195536" cy="154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94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9BCA1-DEDB-4768-B0C2-9E03C02986F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01507" y="1230103"/>
            <a:ext cx="2120118" cy="456376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9973" y="957047"/>
            <a:ext cx="1723186" cy="64698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Materials Characterization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77154" y="106831"/>
            <a:ext cx="9349482" cy="9000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Additive Group Experimental Scope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4186" y="1712435"/>
            <a:ext cx="1191251" cy="1070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627303" y="3013551"/>
            <a:ext cx="1172121" cy="112293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687463" y="1306450"/>
            <a:ext cx="2277253" cy="446912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0712" y="1008554"/>
            <a:ext cx="1124232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Structural Response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18" y="1741385"/>
            <a:ext cx="1469155" cy="9742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7672" y="3034024"/>
            <a:ext cx="1525378" cy="1134684"/>
          </a:xfrm>
          <a:prstGeom prst="rect">
            <a:avLst/>
          </a:prstGeom>
        </p:spPr>
      </p:pic>
      <p:pic>
        <p:nvPicPr>
          <p:cNvPr id="20" name="Picture 2" descr="SP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79" y="4379193"/>
            <a:ext cx="1205859" cy="107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8002" y="1763210"/>
            <a:ext cx="1267014" cy="5574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34" y="4464819"/>
            <a:ext cx="1680455" cy="9749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4191" y="1815935"/>
            <a:ext cx="1493865" cy="10276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76" t="9149"/>
          <a:stretch/>
        </p:blipFill>
        <p:spPr>
          <a:xfrm>
            <a:off x="1358099" y="3097951"/>
            <a:ext cx="1526052" cy="1198773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8001" y="2324019"/>
            <a:ext cx="1267015" cy="6638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4192" y="4510195"/>
            <a:ext cx="1493865" cy="1057547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1035541" y="1306450"/>
            <a:ext cx="2277253" cy="446912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18724" y="997514"/>
            <a:ext cx="1453075" cy="646986"/>
          </a:xfrm>
          <a:prstGeom prst="round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Performance Data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814304" y="1230103"/>
            <a:ext cx="2120118" cy="456376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12770" y="957047"/>
            <a:ext cx="1723186" cy="646986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Pavement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Design</a:t>
            </a:r>
          </a:p>
        </p:txBody>
      </p:sp>
      <p:pic>
        <p:nvPicPr>
          <p:cNvPr id="34" name="Picture 2" descr="http://www.eurobitume.eu/imagebrowser/view/image/541/_original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56891" y="3907293"/>
            <a:ext cx="1306796" cy="46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ASHTOWare Pavement ME Design Webinar Series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56508" y="3204602"/>
            <a:ext cx="1306796" cy="66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6A4D02B-1716-9041-92D6-B1D0CE556A83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3728" y="4931361"/>
            <a:ext cx="1209576" cy="582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FFE2D41-4DB5-1B46-BFDC-30242ECBB3C7}"/>
              </a:ext>
            </a:extLst>
          </p:cNvPr>
          <p:cNvSpPr txBox="1"/>
          <p:nvPr/>
        </p:nvSpPr>
        <p:spPr>
          <a:xfrm>
            <a:off x="9241258" y="4549587"/>
            <a:ext cx="1222046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FlexPAVE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74398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221EF3-7B1D-45E7-824B-1EB09C7D0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CFDCA7-6ADC-437B-AB4B-E988D2E1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438" y="620232"/>
            <a:ext cx="6873270" cy="5606110"/>
          </a:xfrm>
        </p:spPr>
        <p:txBody>
          <a:bodyPr>
            <a:normAutofit/>
          </a:bodyPr>
          <a:lstStyle/>
          <a:p>
            <a:pPr algn="l"/>
            <a:r>
              <a:rPr lang="en-US" sz="4400" b="1" u="sng" dirty="0"/>
              <a:t>Meeting objectives:</a:t>
            </a:r>
            <a:br>
              <a:rPr lang="en-US" sz="4400" b="1" u="sng" dirty="0"/>
            </a:br>
            <a:r>
              <a:rPr lang="en-US" sz="3200" dirty="0"/>
              <a:t>Develop research construction project for MnROAD </a:t>
            </a:r>
            <a:br>
              <a:rPr lang="en-US" sz="3200" dirty="0"/>
            </a:br>
            <a:br>
              <a:rPr lang="en-US" sz="3200" dirty="0"/>
            </a:br>
            <a:r>
              <a:rPr lang="en-US" sz="4400" b="1" u="sng" dirty="0">
                <a:solidFill>
                  <a:srgbClr val="FFFFFF"/>
                </a:solidFill>
              </a:rPr>
              <a:t>Reminder:</a:t>
            </a:r>
            <a:br>
              <a:rPr lang="en-US" sz="4400" b="1" u="sng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This meeting is a discussion of idea for MnROAD construction in 2022. RFPs will be developed at a later date. </a:t>
            </a:r>
            <a:br>
              <a:rPr lang="en-US" sz="4400" b="1" u="sng" dirty="0"/>
            </a:b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98349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01265"/>
            <a:ext cx="9144000" cy="1295182"/>
          </a:xfrm>
        </p:spPr>
        <p:txBody>
          <a:bodyPr>
            <a:normAutofit/>
          </a:bodyPr>
          <a:lstStyle/>
          <a:p>
            <a:r>
              <a:rPr lang="en-US" dirty="0"/>
              <a:t>Asphalt Concrete Overlays on Asphalt Pavements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2BADB8-3327-4EF4-860B-86E0CE8CA752}"/>
              </a:ext>
            </a:extLst>
          </p:cNvPr>
          <p:cNvSpPr/>
          <p:nvPr/>
        </p:nvSpPr>
        <p:spPr>
          <a:xfrm>
            <a:off x="2086708" y="2904753"/>
            <a:ext cx="81123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3865"/>
                </a:solidFill>
                <a:latin typeface="Calibri"/>
              </a:rPr>
              <a:t>Katie Haslett, Eshan Dave and Jo Sias</a:t>
            </a:r>
          </a:p>
          <a:p>
            <a:pPr algn="ctr"/>
            <a:endParaRPr lang="en-US" sz="2800" dirty="0">
              <a:solidFill>
                <a:srgbClr val="003865"/>
              </a:solidFill>
              <a:latin typeface="Calibri"/>
            </a:endParaRPr>
          </a:p>
          <a:p>
            <a:pPr algn="ctr"/>
            <a:r>
              <a:rPr lang="en-US" sz="2800" dirty="0">
                <a:solidFill>
                  <a:srgbClr val="003865"/>
                </a:solidFill>
                <a:latin typeface="Calibri"/>
              </a:rPr>
              <a:t>University of New Hampshire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D0B0B4-EDB0-479B-A3FA-BC687E8097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5" b="18414"/>
          <a:stretch/>
        </p:blipFill>
        <p:spPr>
          <a:xfrm>
            <a:off x="1436574" y="5483811"/>
            <a:ext cx="2709334" cy="118410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F6978E-8CCB-4732-B732-99E10F4F4E59}"/>
              </a:ext>
            </a:extLst>
          </p:cNvPr>
          <p:cNvSpPr/>
          <p:nvPr/>
        </p:nvSpPr>
        <p:spPr>
          <a:xfrm>
            <a:off x="1914354" y="4831029"/>
            <a:ext cx="834704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3865"/>
                </a:solidFill>
                <a:latin typeface="Calibri"/>
              </a:rPr>
              <a:t>NRRA Phase-II Idea</a:t>
            </a:r>
          </a:p>
          <a:p>
            <a:pPr algn="ctr"/>
            <a:r>
              <a:rPr lang="en-US" b="1" dirty="0">
                <a:solidFill>
                  <a:srgbClr val="003865"/>
                </a:solidFill>
                <a:latin typeface="Calibri"/>
              </a:rPr>
              <a:t>Flexible Pavements Team Meeting</a:t>
            </a:r>
            <a:endParaRPr lang="en-US" dirty="0">
              <a:solidFill>
                <a:srgbClr val="003865"/>
              </a:solidFill>
              <a:latin typeface="Calibri"/>
            </a:endParaRPr>
          </a:p>
          <a:p>
            <a:pPr algn="ctr"/>
            <a:r>
              <a:rPr lang="en-US" sz="2000" b="1" dirty="0">
                <a:solidFill>
                  <a:srgbClr val="003865"/>
                </a:solidFill>
                <a:latin typeface="Calibri"/>
              </a:rPr>
              <a:t>March 3</a:t>
            </a:r>
            <a:r>
              <a:rPr lang="en-US" sz="2000" b="1" baseline="30000" dirty="0">
                <a:solidFill>
                  <a:srgbClr val="003865"/>
                </a:solidFill>
                <a:latin typeface="Calibri"/>
              </a:rPr>
              <a:t>rd</a:t>
            </a:r>
            <a:r>
              <a:rPr lang="en-US" sz="2000" b="1" dirty="0">
                <a:solidFill>
                  <a:srgbClr val="003865"/>
                </a:solidFill>
                <a:latin typeface="Calibri"/>
              </a:rPr>
              <a:t>, 2021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2B36BD-6630-4CB1-A416-1FF58AF66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43" b="89143" l="8750" r="95000">
                        <a14:foregroundMark x1="47917" y1="34857" x2="47917" y2="34857"/>
                        <a14:foregroundMark x1="55208" y1="31429" x2="55208" y2="31429"/>
                        <a14:foregroundMark x1="35000" y1="30286" x2="35000" y2="30286"/>
                        <a14:foregroundMark x1="42292" y1="30286" x2="42292" y2="30286"/>
                        <a14:foregroundMark x1="38125" y1="31429" x2="38125" y2="31429"/>
                        <a14:foregroundMark x1="52083" y1="36571" x2="52083" y2="36571"/>
                        <a14:foregroundMark x1="60000" y1="37714" x2="60000" y2="37714"/>
                        <a14:foregroundMark x1="65000" y1="36571" x2="65000" y2="36571"/>
                        <a14:foregroundMark x1="63125" y1="34857" x2="63125" y2="34857"/>
                        <a14:foregroundMark x1="68958" y1="37714" x2="68958" y2="37714"/>
                        <a14:foregroundMark x1="82292" y1="41143" x2="82292" y2="41143"/>
                        <a14:foregroundMark x1="79792" y1="40000" x2="79792" y2="40000"/>
                        <a14:foregroundMark x1="77917" y1="38857" x2="77917" y2="38857"/>
                        <a14:foregroundMark x1="51667" y1="34857" x2="51667" y2="34857"/>
                        <a14:foregroundMark x1="11875" y1="49714" x2="11875" y2="49714"/>
                        <a14:foregroundMark x1="8750" y1="30286" x2="8750" y2="30286"/>
                        <a14:foregroundMark x1="32917" y1="59429" x2="32917" y2="59429"/>
                        <a14:foregroundMark x1="37708" y1="58286" x2="37708" y2="58286"/>
                        <a14:foregroundMark x1="43542" y1="58286" x2="43542" y2="58286"/>
                        <a14:foregroundMark x1="56458" y1="59429" x2="56458" y2="59429"/>
                        <a14:foregroundMark x1="59167" y1="59429" x2="59167" y2="59429"/>
                        <a14:foregroundMark x1="65417" y1="62286" x2="65417" y2="62286"/>
                        <a14:foregroundMark x1="72083" y1="58286" x2="72083" y2="58286"/>
                        <a14:foregroundMark x1="77917" y1="57143" x2="77917" y2="57143"/>
                        <a14:foregroundMark x1="81042" y1="56000" x2="81042" y2="56000"/>
                        <a14:foregroundMark x1="87292" y1="58286" x2="87292" y2="58286"/>
                        <a14:foregroundMark x1="91667" y1="58286" x2="91667" y2="58286"/>
                        <a14:foregroundMark x1="88542" y1="57143" x2="88542" y2="57143"/>
                        <a14:foregroundMark x1="89583" y1="55429" x2="89583" y2="55429"/>
                        <a14:foregroundMark x1="86042" y1="57143" x2="86042" y2="57143"/>
                        <a14:foregroundMark x1="88125" y1="57714" x2="88125" y2="57714"/>
                        <a14:foregroundMark x1="95000" y1="57714" x2="95000" y2="57714"/>
                        <a14:foregroundMark x1="86250" y1="49143" x2="86250" y2="49143"/>
                        <a14:foregroundMark x1="41875" y1="25714" x2="41875" y2="25714"/>
                        <a14:foregroundMark x1="62292" y1="25714" x2="62292" y2="25714"/>
                        <a14:foregroundMark x1="61875" y1="25143" x2="61875" y2="25143"/>
                        <a14:foregroundMark x1="62708" y1="26286" x2="62708" y2="26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8643" y="5982673"/>
            <a:ext cx="1879514" cy="68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97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BEC8AAB-BDF1-42CB-A547-F59FE7B8DF43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FFFF"/>
                </a:solidFill>
                <a:latin typeface="Calibri"/>
              </a:rPr>
              <a:t>Why, What and How?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207895-043C-49FC-99DB-DF4F591B7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325564"/>
            <a:ext cx="9012072" cy="2502343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Substantial development and practical outcomes have come out of current NRRA effort: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Treatment that works, treatments that do not work, effects of asphalt mix design approaches, decision tool…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Things that can add significant value to current effort: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Asphalt on asphalt overlays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Life cycle assessment with sustainability benchmarking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Build on current project and leverage on-going efforts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Innovative mixtures/additives/recycled products/existing cells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Ensure that outcome includes decision tool for practitioners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Field data + Modelling + Performance Testing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>
                <a:solidFill>
                  <a:srgbClr val="000000"/>
                </a:solidFill>
                <a:latin typeface="Calibri"/>
              </a:rPr>
              <a:pPr/>
              <a:t>21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7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47E2E-01BF-4AEC-9ACC-11F9E3F96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D557B-98E9-450B-BBCF-58411BE7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>
                <a:solidFill>
                  <a:srgbClr val="000000"/>
                </a:solidFill>
                <a:latin typeface="Calibri"/>
              </a:rPr>
              <a:pPr/>
              <a:t>22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BE2DF-13A0-43C4-9E0F-56CAC50AB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4" t="4502" r="8689"/>
          <a:stretch/>
        </p:blipFill>
        <p:spPr>
          <a:xfrm>
            <a:off x="1720312" y="1355152"/>
            <a:ext cx="4054099" cy="2807031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1CF2124-F350-4F1F-B7EE-89654FE8C2F6}"/>
              </a:ext>
            </a:extLst>
          </p:cNvPr>
          <p:cNvGraphicFramePr/>
          <p:nvPr/>
        </p:nvGraphicFramePr>
        <p:xfrm>
          <a:off x="5859651" y="40012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DE5B91F5-F64A-482E-B882-36104D279392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FFFF"/>
                </a:solidFill>
                <a:latin typeface="Calibri"/>
              </a:rPr>
              <a:t>Lessons learned from current NRRA Reflective Cracking study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A5D8BF-75F9-44D7-9F13-9EBE781C8536}"/>
              </a:ext>
            </a:extLst>
          </p:cNvPr>
          <p:cNvSpPr txBox="1"/>
          <p:nvPr/>
        </p:nvSpPr>
        <p:spPr>
          <a:xfrm>
            <a:off x="6206750" y="2177434"/>
            <a:ext cx="3758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865"/>
                </a:solidFill>
                <a:latin typeface="Calibri"/>
              </a:rPr>
              <a:t>Both mixture and overlay thickness is important!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C6F038-0CB9-4E06-95D7-E71A34BDF82F}"/>
              </a:ext>
            </a:extLst>
          </p:cNvPr>
          <p:cNvSpPr txBox="1"/>
          <p:nvPr/>
        </p:nvSpPr>
        <p:spPr>
          <a:xfrm>
            <a:off x="1868191" y="4918051"/>
            <a:ext cx="3758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865"/>
                </a:solidFill>
                <a:latin typeface="Calibri"/>
              </a:rPr>
              <a:t>Cold temperatures is really what is driving cracking (at least at </a:t>
            </a:r>
            <a:r>
              <a:rPr lang="en-US" dirty="0" err="1">
                <a:solidFill>
                  <a:srgbClr val="003865"/>
                </a:solidFill>
                <a:latin typeface="Calibri"/>
              </a:rPr>
              <a:t>MnROAD</a:t>
            </a:r>
            <a:r>
              <a:rPr lang="en-US" dirty="0">
                <a:solidFill>
                  <a:srgbClr val="003865"/>
                </a:solidFill>
                <a:latin typeface="Calibri"/>
              </a:rPr>
              <a:t>)!</a:t>
            </a:r>
          </a:p>
        </p:txBody>
      </p:sp>
    </p:spTree>
    <p:extLst>
      <p:ext uri="{BB962C8B-B14F-4D97-AF65-F5344CB8AC3E}">
        <p14:creationId xmlns:p14="http://schemas.microsoft.com/office/powerpoint/2010/main" val="34840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64871"/>
            <a:ext cx="9144000" cy="1295182"/>
          </a:xfrm>
        </p:spPr>
        <p:txBody>
          <a:bodyPr>
            <a:normAutofit/>
          </a:bodyPr>
          <a:lstStyle/>
          <a:p>
            <a:r>
              <a:rPr lang="en-US" sz="4000" dirty="0"/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6F7A94-CFB5-4EB3-BD0A-C02E4CCC0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43" b="89143" l="8750" r="95000">
                        <a14:foregroundMark x1="47917" y1="34857" x2="47917" y2="34857"/>
                        <a14:foregroundMark x1="55208" y1="31429" x2="55208" y2="31429"/>
                        <a14:foregroundMark x1="35000" y1="30286" x2="35000" y2="30286"/>
                        <a14:foregroundMark x1="42292" y1="30286" x2="42292" y2="30286"/>
                        <a14:foregroundMark x1="38125" y1="31429" x2="38125" y2="31429"/>
                        <a14:foregroundMark x1="52083" y1="36571" x2="52083" y2="36571"/>
                        <a14:foregroundMark x1="60000" y1="37714" x2="60000" y2="37714"/>
                        <a14:foregroundMark x1="65000" y1="36571" x2="65000" y2="36571"/>
                        <a14:foregroundMark x1="63125" y1="34857" x2="63125" y2="34857"/>
                        <a14:foregroundMark x1="68958" y1="37714" x2="68958" y2="37714"/>
                        <a14:foregroundMark x1="82292" y1="41143" x2="82292" y2="41143"/>
                        <a14:foregroundMark x1="79792" y1="40000" x2="79792" y2="40000"/>
                        <a14:foregroundMark x1="77917" y1="38857" x2="77917" y2="38857"/>
                        <a14:foregroundMark x1="51667" y1="34857" x2="51667" y2="34857"/>
                        <a14:foregroundMark x1="11875" y1="49714" x2="11875" y2="49714"/>
                        <a14:foregroundMark x1="8750" y1="30286" x2="8750" y2="30286"/>
                        <a14:foregroundMark x1="32917" y1="59429" x2="32917" y2="59429"/>
                        <a14:foregroundMark x1="37708" y1="58286" x2="37708" y2="58286"/>
                        <a14:foregroundMark x1="43542" y1="58286" x2="43542" y2="58286"/>
                        <a14:foregroundMark x1="56458" y1="59429" x2="56458" y2="59429"/>
                        <a14:foregroundMark x1="59167" y1="59429" x2="59167" y2="59429"/>
                        <a14:foregroundMark x1="65417" y1="62286" x2="65417" y2="62286"/>
                        <a14:foregroundMark x1="72083" y1="58286" x2="72083" y2="58286"/>
                        <a14:foregroundMark x1="77917" y1="57143" x2="77917" y2="57143"/>
                        <a14:foregroundMark x1="81042" y1="56000" x2="81042" y2="56000"/>
                        <a14:foregroundMark x1="87292" y1="58286" x2="87292" y2="58286"/>
                        <a14:foregroundMark x1="91667" y1="58286" x2="91667" y2="58286"/>
                        <a14:foregroundMark x1="88542" y1="57143" x2="88542" y2="57143"/>
                        <a14:foregroundMark x1="89583" y1="55429" x2="89583" y2="55429"/>
                        <a14:foregroundMark x1="86042" y1="57143" x2="86042" y2="57143"/>
                        <a14:foregroundMark x1="88125" y1="57714" x2="88125" y2="57714"/>
                        <a14:foregroundMark x1="95000" y1="57714" x2="95000" y2="57714"/>
                        <a14:foregroundMark x1="86250" y1="49143" x2="86250" y2="49143"/>
                        <a14:foregroundMark x1="41875" y1="25714" x2="41875" y2="25714"/>
                        <a14:foregroundMark x1="62292" y1="25714" x2="62292" y2="25714"/>
                        <a14:foregroundMark x1="61875" y1="25143" x2="61875" y2="25143"/>
                        <a14:foregroundMark x1="62708" y1="26286" x2="62708" y2="26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8643" y="5982673"/>
            <a:ext cx="1879514" cy="6852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B61092-8EA1-4F90-BC85-8C3B1E1A10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5" b="18414"/>
          <a:stretch/>
        </p:blipFill>
        <p:spPr>
          <a:xfrm>
            <a:off x="1687773" y="6010331"/>
            <a:ext cx="1441318" cy="6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9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745" y="552723"/>
            <a:ext cx="907945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Additive Group Study – Northern Perspective</a:t>
            </a:r>
            <a:br>
              <a:rPr lang="en-US" sz="4000" b="1" dirty="0"/>
            </a:br>
            <a:r>
              <a:rPr lang="en-US" b="1" dirty="0"/>
              <a:t>Reflective Cracking (HMA/HMA) Challenge</a:t>
            </a:r>
            <a:br>
              <a:rPr lang="en-US" b="1" dirty="0"/>
            </a:br>
            <a:r>
              <a:rPr lang="en-US" b="1" dirty="0">
                <a:solidFill>
                  <a:schemeClr val="tx2"/>
                </a:solidFill>
                <a:highlight>
                  <a:srgbClr val="FFFF00"/>
                </a:highlight>
              </a:rPr>
              <a:t>Group Discussion- </a:t>
            </a:r>
            <a:br>
              <a:rPr lang="en-US" b="1" dirty="0">
                <a:solidFill>
                  <a:schemeClr val="tx2"/>
                </a:solidFill>
                <a:highlight>
                  <a:srgbClr val="FFFF00"/>
                </a:highlight>
              </a:rPr>
            </a:br>
            <a:r>
              <a:rPr lang="en-US" b="1" dirty="0">
                <a:solidFill>
                  <a:schemeClr val="tx2"/>
                </a:solidFill>
                <a:highlight>
                  <a:srgbClr val="FFFF00"/>
                </a:highlight>
              </a:rPr>
              <a:t>Starting Point for Meeting 2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389" y="1737756"/>
            <a:ext cx="672968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Possible Test Section Mixes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 dirty="0">
                <a:solidFill>
                  <a:schemeClr val="tx2"/>
                </a:solidFill>
              </a:rPr>
              <a:t>B Oil – Control 1 (Base Oil) PG 58S-28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 dirty="0">
                <a:solidFill>
                  <a:schemeClr val="tx2"/>
                </a:solidFill>
              </a:rPr>
              <a:t>C Oil – Base Oil (Polymer Modified) PG 58H-34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 dirty="0">
                <a:solidFill>
                  <a:schemeClr val="tx2"/>
                </a:solidFill>
              </a:rPr>
              <a:t>PG52-34 binder – 2016 MnROAD Cold regions best performer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 dirty="0">
                <a:solidFill>
                  <a:schemeClr val="tx2"/>
                </a:solidFill>
              </a:rPr>
              <a:t>Superpave 5 (Using mix 1 or 2 as a basis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Superpave 5 (Graphene Nanoplatelets from mix 4 or mix 1)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NCAT/NRRA Member 1 (Base Oil - Plastic)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NCAT/NRRA Member 2 (Base Oil - Rubber)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NCAT/NRRA Member 3 (Base Oil - Fibers)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NCAT/NRRA Member 4 (Base Oil - ?)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NCAT/NRRA Member 5 (Base Oil - ?)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lvl="1" algn="ctr"/>
            <a:r>
              <a:rPr lang="en-US" dirty="0">
                <a:solidFill>
                  <a:schemeClr val="tx2"/>
                </a:solidFill>
              </a:rPr>
              <a:t>Cost Neutral vs Cost Value Added needs to be discussed</a:t>
            </a:r>
          </a:p>
          <a:p>
            <a:pPr lvl="1" algn="ctr"/>
            <a:r>
              <a:rPr lang="en-US" dirty="0">
                <a:solidFill>
                  <a:schemeClr val="tx2"/>
                </a:solidFill>
              </a:rPr>
              <a:t>(are you looking to minimize the cost or increased performance)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CABFEA-9727-4C08-B5C8-F9028DCD7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277" y="2491320"/>
            <a:ext cx="4018307" cy="33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8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4A6E-0F5D-4CDD-833B-6399754B3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2E457-DDD8-4B78-86CA-DB7A0945A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Present each Idea submitted (&lt;5 minute per idea)</a:t>
            </a:r>
          </a:p>
          <a:p>
            <a:pPr lvl="1"/>
            <a:r>
              <a:rPr lang="en-US" dirty="0"/>
              <a:t>MnROAD real estate available and Reflective Cracking Challenge– Michael and Ben </a:t>
            </a:r>
            <a:r>
              <a:rPr lang="en-US" dirty="0">
                <a:solidFill>
                  <a:srgbClr val="FF0000"/>
                </a:solidFill>
              </a:rPr>
              <a:t>presented</a:t>
            </a:r>
            <a:endParaRPr lang="en-US" dirty="0"/>
          </a:p>
          <a:p>
            <a:pPr lvl="1"/>
            <a:r>
              <a:rPr lang="en-US" dirty="0"/>
              <a:t>NCAT Additive Group – Randy West </a:t>
            </a:r>
            <a:r>
              <a:rPr lang="en-US" dirty="0">
                <a:solidFill>
                  <a:srgbClr val="FF0000"/>
                </a:solidFill>
              </a:rPr>
              <a:t>presented; slides included</a:t>
            </a:r>
            <a:endParaRPr lang="en-US" dirty="0"/>
          </a:p>
          <a:p>
            <a:pPr lvl="1"/>
            <a:r>
              <a:rPr lang="en-US" dirty="0"/>
              <a:t>Reflective and Thermal Crack Control – Curt Dunn </a:t>
            </a:r>
            <a:r>
              <a:rPr lang="en-US" dirty="0">
                <a:solidFill>
                  <a:srgbClr val="FF0000"/>
                </a:solidFill>
              </a:rPr>
              <a:t>briefly presented; 2-pager attached </a:t>
            </a:r>
            <a:r>
              <a:rPr lang="en-US">
                <a:solidFill>
                  <a:srgbClr val="FF0000"/>
                </a:solidFill>
              </a:rPr>
              <a:t>to email</a:t>
            </a:r>
            <a:endParaRPr lang="en-US" dirty="0"/>
          </a:p>
          <a:p>
            <a:pPr lvl="1"/>
            <a:r>
              <a:rPr lang="en-US" dirty="0" err="1"/>
              <a:t>HMA</a:t>
            </a:r>
            <a:r>
              <a:rPr lang="en-US" dirty="0"/>
              <a:t>/</a:t>
            </a:r>
            <a:r>
              <a:rPr lang="en-US" dirty="0" err="1"/>
              <a:t>HMA</a:t>
            </a:r>
            <a:r>
              <a:rPr lang="en-US" dirty="0"/>
              <a:t> overlay research needs- Eshan Dave </a:t>
            </a:r>
            <a:r>
              <a:rPr lang="en-US" dirty="0">
                <a:solidFill>
                  <a:srgbClr val="FF0000"/>
                </a:solidFill>
              </a:rPr>
              <a:t>presented; slides included</a:t>
            </a:r>
            <a:endParaRPr lang="en-US" dirty="0"/>
          </a:p>
          <a:p>
            <a:pPr lvl="1"/>
            <a:r>
              <a:rPr lang="en-US" dirty="0"/>
              <a:t>Superpave 5.0 Test Section – John Garrity </a:t>
            </a:r>
            <a:r>
              <a:rPr lang="en-US" dirty="0">
                <a:solidFill>
                  <a:srgbClr val="FF0000"/>
                </a:solidFill>
              </a:rPr>
              <a:t>idea briefly explained</a:t>
            </a:r>
            <a:endParaRPr lang="en-US" dirty="0"/>
          </a:p>
          <a:p>
            <a:pPr lvl="1"/>
            <a:r>
              <a:rPr lang="en-US" dirty="0"/>
              <a:t>Superpave 5.0 Test Section with graphene – Mihai M </a:t>
            </a:r>
            <a:r>
              <a:rPr lang="en-US" dirty="0">
                <a:solidFill>
                  <a:srgbClr val="FF0000"/>
                </a:solidFill>
              </a:rPr>
              <a:t>unable to attend but idea briefly explained</a:t>
            </a:r>
          </a:p>
          <a:p>
            <a:pPr lvl="1"/>
            <a:r>
              <a:rPr lang="en-US" dirty="0" err="1"/>
              <a:t>SMA</a:t>
            </a:r>
            <a:r>
              <a:rPr lang="en-US" dirty="0"/>
              <a:t> as a </a:t>
            </a:r>
            <a:r>
              <a:rPr lang="en-US" dirty="0" err="1"/>
              <a:t>thinlay</a:t>
            </a:r>
            <a:r>
              <a:rPr lang="en-US" dirty="0"/>
              <a:t> (3/4 to 1") option for preventative maintenance. - John Senger and Phil Rufus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unable to attend but idea briefly explained; better fit for </a:t>
            </a:r>
            <a:r>
              <a:rPr lang="en-US" dirty="0" err="1">
                <a:solidFill>
                  <a:srgbClr val="FF0000"/>
                </a:solidFill>
              </a:rPr>
              <a:t>subcom</a:t>
            </a:r>
            <a:r>
              <a:rPr lang="en-US" dirty="0">
                <a:solidFill>
                  <a:srgbClr val="FF0000"/>
                </a:solidFill>
              </a:rPr>
              <a:t> #3 that is using </a:t>
            </a:r>
            <a:r>
              <a:rPr lang="en-US" dirty="0" err="1">
                <a:solidFill>
                  <a:srgbClr val="FF0000"/>
                </a:solidFill>
              </a:rPr>
              <a:t>UTBWC</a:t>
            </a:r>
            <a:endParaRPr lang="en-US" dirty="0"/>
          </a:p>
          <a:p>
            <a:pPr lvl="1"/>
            <a:r>
              <a:rPr lang="en-US" dirty="0"/>
              <a:t>Other ideas to consider???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6C029-BD96-45D8-A894-A8BCE7D0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AD942-CEB0-44E6-9A51-A3DD9EAE1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A61AA-7A34-4334-8356-58993959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4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C0614-586A-4F67-9AC3-262504CE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MnROAD Real Estate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6761B-C626-40DF-9802-793D50190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4500’ total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743E5-521A-48E3-B6A0-664DBB00F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DB84F-8392-427F-A331-5AEC0B4BC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68952-D627-4E71-ADBE-3CBD4894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46E863-A202-4E3A-8133-8C06B60C3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244" y="1048725"/>
            <a:ext cx="8917626" cy="530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07945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Additive Group Study – Northern Perspective</a:t>
            </a:r>
            <a:br>
              <a:rPr lang="en-US" sz="4000" b="1" dirty="0"/>
            </a:br>
            <a:r>
              <a:rPr lang="en-US" b="1" dirty="0"/>
              <a:t>Reflective Cracking (HMA/HMA) Challenge</a:t>
            </a:r>
          </a:p>
        </p:txBody>
      </p:sp>
      <p:sp>
        <p:nvSpPr>
          <p:cNvPr id="8" name="Rectangle 7"/>
          <p:cNvSpPr/>
          <p:nvPr/>
        </p:nvSpPr>
        <p:spPr>
          <a:xfrm>
            <a:off x="773546" y="1738157"/>
            <a:ext cx="56161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Northern Section Layout</a:t>
            </a:r>
          </a:p>
          <a:p>
            <a:pPr marL="800100" lvl="1" indent="-342900" defTabSz="457200">
              <a:buFont typeface="Courier New" panose="02070309020205020404" pitchFamily="49" charset="0"/>
              <a:buChar char="o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8-10 Test Sections</a:t>
            </a:r>
          </a:p>
          <a:p>
            <a:pPr marL="800100" lvl="1" indent="-342900" defTabSz="457200">
              <a:buFont typeface="Courier New" panose="02070309020205020404" pitchFamily="49" charset="0"/>
              <a:buChar char="o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~450’ or 550’ of paving per material</a:t>
            </a:r>
          </a:p>
          <a:p>
            <a:pPr marL="800100" lvl="1" indent="-342900" defTabSz="457200">
              <a:buFont typeface="Courier New" panose="02070309020205020404" pitchFamily="49" charset="0"/>
              <a:buChar char="o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Discussion on 3 approaches below</a:t>
            </a:r>
          </a:p>
          <a:p>
            <a:pPr marL="1257300" lvl="2" indent="-342900" defTabSz="457200">
              <a:buFont typeface="Courier New" panose="02070309020205020404" pitchFamily="49" charset="0"/>
              <a:buChar char="o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Reduce to only have 400 feet for 10 sections?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0"/>
          <a:stretch/>
        </p:blipFill>
        <p:spPr>
          <a:xfrm>
            <a:off x="1623390" y="4245788"/>
            <a:ext cx="8980068" cy="24598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2457758" y="4245789"/>
            <a:ext cx="9105" cy="148727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46767" y="4542975"/>
            <a:ext cx="178875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Passing Lane Traffic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1884" y="4948766"/>
            <a:ext cx="21394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        Driving Lane Traffic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CABFEA-9727-4C08-B5C8-F9028DCD70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326" y="1524001"/>
            <a:ext cx="3062635" cy="25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2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07945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Additive Group Study – Northern Perspective</a:t>
            </a:r>
            <a:br>
              <a:rPr lang="en-US" sz="4000" b="1" dirty="0"/>
            </a:br>
            <a:r>
              <a:rPr lang="en-US" b="1" dirty="0"/>
              <a:t>Reflective Cracking (HMA/HMA) Challenge</a:t>
            </a:r>
          </a:p>
        </p:txBody>
      </p:sp>
      <p:sp>
        <p:nvSpPr>
          <p:cNvPr id="8" name="Rectangle 7"/>
          <p:cNvSpPr/>
          <p:nvPr/>
        </p:nvSpPr>
        <p:spPr>
          <a:xfrm>
            <a:off x="673900" y="1327849"/>
            <a:ext cx="101465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Comments: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Eshan- keep in mind with overlay performance, it is a combo of material and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Eyoab – important variables to watch saw cut depth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Randy – likes overall experiment idea; doesn’t have problem if some sections have different structure. Reflective cracking strain not the same as other distress. Still have conventional </a:t>
            </a:r>
            <a:r>
              <a:rPr lang="en-US" sz="2400" dirty="0" err="1">
                <a:solidFill>
                  <a:srgbClr val="000000"/>
                </a:solidFill>
              </a:rPr>
              <a:t>mnroad</a:t>
            </a:r>
            <a:r>
              <a:rPr lang="en-US" sz="2400" dirty="0">
                <a:solidFill>
                  <a:srgbClr val="000000"/>
                </a:solidFill>
              </a:rPr>
              <a:t> section and analysis with uncut portion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Fujie- shared slide over overlay thickness/material simulation. Used Texas overlay design program. UC program also showed longer life (non-linear) for 4” overlay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Should thickness be a variable???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Eshan – 2017 </a:t>
            </a:r>
            <a:r>
              <a:rPr lang="en-US" sz="2400" dirty="0" err="1">
                <a:solidFill>
                  <a:srgbClr val="000000"/>
                </a:solidFill>
              </a:rPr>
              <a:t>NRRA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HMA</a:t>
            </a:r>
            <a:r>
              <a:rPr lang="en-US" sz="2400" dirty="0">
                <a:solidFill>
                  <a:srgbClr val="000000"/>
                </a:solidFill>
              </a:rPr>
              <a:t>/PCC overlay. Good data for comparison. Move forward with 6” structure and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4CE1-2A7B-416D-84D3-08C0ABC4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Fujie’s</a:t>
            </a:r>
            <a:r>
              <a:rPr lang="en-US" dirty="0"/>
              <a:t> Slide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36ED-1BCB-4650-B06F-215AD1F6B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19B9B-25E1-4CDA-B36A-75B242E89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3633-6171-4028-9232-165FBB260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F8E46-CE83-438A-8F0C-D369953E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E0B2E9F8-DD16-4EF7-84CF-FF2B506BD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" y="1160144"/>
            <a:ext cx="9437370" cy="53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36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07945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Additive Group Study – Northern Perspective</a:t>
            </a:r>
            <a:br>
              <a:rPr lang="en-US" sz="4000" b="1" dirty="0"/>
            </a:br>
            <a:r>
              <a:rPr lang="en-US" b="1" dirty="0"/>
              <a:t>Reflective Cracking (HMA/HMA) Challenge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389" y="1737756"/>
            <a:ext cx="672968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Possible Test Section Mixes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 dirty="0">
                <a:solidFill>
                  <a:schemeClr val="tx2"/>
                </a:solidFill>
              </a:rPr>
              <a:t>B Oil – Control 1 (Base Oil) PG 58S-28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 dirty="0">
                <a:solidFill>
                  <a:schemeClr val="tx2"/>
                </a:solidFill>
              </a:rPr>
              <a:t>C Oil – Base Oil (Polymer Modified) PG 58H-34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 dirty="0">
                <a:solidFill>
                  <a:schemeClr val="tx2"/>
                </a:solidFill>
              </a:rPr>
              <a:t>PG52-34 binder – 2016 MnROAD Cold regions best performer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 dirty="0">
                <a:solidFill>
                  <a:schemeClr val="tx2"/>
                </a:solidFill>
              </a:rPr>
              <a:t>Superpave 5 (Using mix 1 or 2 as a basis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Superpave 5 (Graphene Nanoplatelets from mix 4 or mix 1)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NCAT/NRRA Member 1 (Base Oil - Plastic)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NCAT/NRRA Member 2 (Base Oil - Rubber)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NCAT/NRRA Member 3 (Base Oil - Fibers)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NCAT/NRRA Member 4 (Base Oil - ?)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NCAT/NRRA Member 5 (Base Oil - ?)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lvl="1" algn="ctr"/>
            <a:r>
              <a:rPr lang="en-US" dirty="0">
                <a:solidFill>
                  <a:schemeClr val="tx2"/>
                </a:solidFill>
              </a:rPr>
              <a:t>Cost Neutral vs Cost Value Added needs to be discussed</a:t>
            </a:r>
          </a:p>
          <a:p>
            <a:pPr lvl="1" algn="ctr"/>
            <a:r>
              <a:rPr lang="en-US" dirty="0">
                <a:solidFill>
                  <a:schemeClr val="tx2"/>
                </a:solidFill>
              </a:rPr>
              <a:t>(are you looking to minimize the cost or increased performance)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CABFEA-9727-4C08-B5C8-F9028DCD7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087" y="1868385"/>
            <a:ext cx="4018307" cy="33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3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84A80-A988-4385-AAB2-7EC6310A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Additive/Reflective Cracking Challenge</a:t>
            </a:r>
            <a:br>
              <a:rPr lang="en-US" dirty="0"/>
            </a:br>
            <a:r>
              <a:rPr lang="en-US" dirty="0"/>
              <a:t>Internal Partnership Relationships (NCAT/MnROAD)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30AE1-0C7F-49AE-81E4-A731CEE5537D}"/>
              </a:ext>
            </a:extLst>
          </p:cNvPr>
          <p:cNvSpPr txBox="1"/>
          <p:nvPr/>
        </p:nvSpPr>
        <p:spPr>
          <a:xfrm>
            <a:off x="853069" y="1460675"/>
            <a:ext cx="214783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NRRA – Pooled Fund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 TPF-5(466)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B7397E-7D64-4C1E-BE81-81662A3DEA68}"/>
              </a:ext>
            </a:extLst>
          </p:cNvPr>
          <p:cNvSpPr txBox="1"/>
          <p:nvPr/>
        </p:nvSpPr>
        <p:spPr>
          <a:xfrm>
            <a:off x="8528165" y="1460256"/>
            <a:ext cx="250690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NCAT Test Track 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Pooled Fund TPF-5(466)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5118FE-7B8A-4EF5-A58F-8E810D906DFA}"/>
              </a:ext>
            </a:extLst>
          </p:cNvPr>
          <p:cNvSpPr txBox="1"/>
          <p:nvPr/>
        </p:nvSpPr>
        <p:spPr>
          <a:xfrm>
            <a:off x="3186554" y="3955585"/>
            <a:ext cx="5518212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MnROAD / NCAT Partnership 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(Shared Tasks using the $750K)</a:t>
            </a:r>
          </a:p>
          <a:p>
            <a:pPr algn="ctr"/>
            <a:endParaRPr lang="en-US" b="1" dirty="0">
              <a:solidFill>
                <a:sysClr val="windowText" lastClr="000000"/>
              </a:solidFill>
            </a:endParaRPr>
          </a:p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See Next Page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4CF581-D52B-4B13-98C3-D6398E0962F2}"/>
              </a:ext>
            </a:extLst>
          </p:cNvPr>
          <p:cNvSpPr txBox="1"/>
          <p:nvPr/>
        </p:nvSpPr>
        <p:spPr>
          <a:xfrm>
            <a:off x="7953081" y="2614401"/>
            <a:ext cx="181492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Northern States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MN – $1,200,000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NY – $750,000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9FB878-B96D-4EA8-9D56-11742354B65B}"/>
              </a:ext>
            </a:extLst>
          </p:cNvPr>
          <p:cNvSpPr txBox="1"/>
          <p:nvPr/>
        </p:nvSpPr>
        <p:spPr>
          <a:xfrm>
            <a:off x="9955336" y="2596944"/>
            <a:ext cx="174054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Southern States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AL, B, C, D, 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40D291-46F4-405D-91B7-C60A09EE4B83}"/>
              </a:ext>
            </a:extLst>
          </p:cNvPr>
          <p:cNvSpPr txBox="1"/>
          <p:nvPr/>
        </p:nvSpPr>
        <p:spPr>
          <a:xfrm>
            <a:off x="9513917" y="4148919"/>
            <a:ext cx="2508571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ysClr val="windowText" lastClr="000000"/>
                </a:solidFill>
              </a:rPr>
              <a:t>Phase-1 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Lab Additive Selection</a:t>
            </a:r>
          </a:p>
          <a:p>
            <a:pPr algn="ctr"/>
            <a:endParaRPr lang="en-US" b="1" dirty="0">
              <a:solidFill>
                <a:sysClr val="windowText" lastClr="000000"/>
              </a:solidFill>
            </a:endParaRPr>
          </a:p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NCAT Additive Study 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NCAT Test Sections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Construction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(MnROAD Collaboration)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2AC781-3941-429D-853F-B7D8E564C07A}"/>
              </a:ext>
            </a:extLst>
          </p:cNvPr>
          <p:cNvSpPr txBox="1"/>
          <p:nvPr/>
        </p:nvSpPr>
        <p:spPr>
          <a:xfrm>
            <a:off x="424303" y="4638746"/>
            <a:ext cx="2589747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NRRA Reflective Cracking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/ Additive Study 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MnROAD Test Sections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Construction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(NCAT Collaboration)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052760-16D4-480D-9092-A0AD5FBFD3B2}"/>
              </a:ext>
            </a:extLst>
          </p:cNvPr>
          <p:cNvCxnSpPr>
            <a:cxnSpLocks/>
          </p:cNvCxnSpPr>
          <p:nvPr/>
        </p:nvCxnSpPr>
        <p:spPr>
          <a:xfrm flipV="1">
            <a:off x="1885459" y="2107007"/>
            <a:ext cx="0" cy="2531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6FD7A1-5E09-4E0F-8CCD-14AA1A482526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10825606" y="3243275"/>
            <a:ext cx="0" cy="850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CEA471C-C0AA-4021-9E8D-92ACFA9606CC}"/>
              </a:ext>
            </a:extLst>
          </p:cNvPr>
          <p:cNvCxnSpPr>
            <a:cxnSpLocks/>
          </p:cNvCxnSpPr>
          <p:nvPr/>
        </p:nvCxnSpPr>
        <p:spPr>
          <a:xfrm flipV="1">
            <a:off x="9115928" y="3537731"/>
            <a:ext cx="1" cy="754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EF38D36-7412-4030-8444-9CEB59D2EF9B}"/>
              </a:ext>
            </a:extLst>
          </p:cNvPr>
          <p:cNvCxnSpPr>
            <a:cxnSpLocks/>
          </p:cNvCxnSpPr>
          <p:nvPr/>
        </p:nvCxnSpPr>
        <p:spPr>
          <a:xfrm flipV="1">
            <a:off x="2792255" y="4301466"/>
            <a:ext cx="0" cy="337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3687494-07B7-41B5-BD38-F44A6BC62DA6}"/>
              </a:ext>
            </a:extLst>
          </p:cNvPr>
          <p:cNvCxnSpPr>
            <a:cxnSpLocks/>
          </p:cNvCxnSpPr>
          <p:nvPr/>
        </p:nvCxnSpPr>
        <p:spPr>
          <a:xfrm flipV="1">
            <a:off x="2619750" y="3100077"/>
            <a:ext cx="0" cy="1538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FFA442B-C83C-40E2-9695-2BDEF0E93733}"/>
              </a:ext>
            </a:extLst>
          </p:cNvPr>
          <p:cNvCxnSpPr>
            <a:cxnSpLocks/>
          </p:cNvCxnSpPr>
          <p:nvPr/>
        </p:nvCxnSpPr>
        <p:spPr>
          <a:xfrm flipV="1">
            <a:off x="3869969" y="3205503"/>
            <a:ext cx="4121836" cy="16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644E6FD-455B-4C7B-AF22-33DBA1C60117}"/>
              </a:ext>
            </a:extLst>
          </p:cNvPr>
          <p:cNvCxnSpPr>
            <a:cxnSpLocks/>
          </p:cNvCxnSpPr>
          <p:nvPr/>
        </p:nvCxnSpPr>
        <p:spPr>
          <a:xfrm flipH="1">
            <a:off x="2806021" y="4301464"/>
            <a:ext cx="38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7FAE7F4-2BED-4DFF-B40A-6875E8B625A4}"/>
              </a:ext>
            </a:extLst>
          </p:cNvPr>
          <p:cNvCxnSpPr>
            <a:cxnSpLocks/>
          </p:cNvCxnSpPr>
          <p:nvPr/>
        </p:nvCxnSpPr>
        <p:spPr>
          <a:xfrm flipH="1">
            <a:off x="8704766" y="4292158"/>
            <a:ext cx="42590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799C3B3-D287-499A-AAFA-102AD1D310D5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9772166" y="2920110"/>
            <a:ext cx="18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C2A760F-9FA4-4D8C-968C-4852C13903F8}"/>
              </a:ext>
            </a:extLst>
          </p:cNvPr>
          <p:cNvCxnSpPr>
            <a:cxnSpLocks/>
          </p:cNvCxnSpPr>
          <p:nvPr/>
        </p:nvCxnSpPr>
        <p:spPr>
          <a:xfrm flipV="1">
            <a:off x="9104033" y="2106587"/>
            <a:ext cx="0" cy="507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1C38E55-9D91-4843-A805-615A5E783AE6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10825606" y="2089114"/>
            <a:ext cx="0" cy="507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C0F6CD-6C81-417A-B394-60E31097C6EC}"/>
              </a:ext>
            </a:extLst>
          </p:cNvPr>
          <p:cNvCxnSpPr>
            <a:cxnSpLocks/>
          </p:cNvCxnSpPr>
          <p:nvPr/>
        </p:nvCxnSpPr>
        <p:spPr>
          <a:xfrm flipH="1">
            <a:off x="8692516" y="4470106"/>
            <a:ext cx="794599" cy="16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E3792F8-6FB2-47C0-84D2-85D01BAEDFB8}"/>
              </a:ext>
            </a:extLst>
          </p:cNvPr>
          <p:cNvSpPr txBox="1"/>
          <p:nvPr/>
        </p:nvSpPr>
        <p:spPr>
          <a:xfrm>
            <a:off x="829618" y="2195525"/>
            <a:ext cx="217110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Executive Committee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45DEB6-8B68-4067-B507-B7CCF7F8FF24}"/>
              </a:ext>
            </a:extLst>
          </p:cNvPr>
          <p:cNvSpPr txBox="1"/>
          <p:nvPr/>
        </p:nvSpPr>
        <p:spPr>
          <a:xfrm>
            <a:off x="564706" y="2634008"/>
            <a:ext cx="278559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NRRA Flex Team Study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BE41CD-993C-44C7-8D99-C3892B7B6DA9}"/>
              </a:ext>
            </a:extLst>
          </p:cNvPr>
          <p:cNvSpPr txBox="1"/>
          <p:nvPr/>
        </p:nvSpPr>
        <p:spPr>
          <a:xfrm>
            <a:off x="278598" y="3091859"/>
            <a:ext cx="357360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$4M MnDOT Construction Funding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MnDOT Contribution to TPF-5 (466)</a:t>
            </a:r>
          </a:p>
        </p:txBody>
      </p:sp>
    </p:spTree>
    <p:extLst>
      <p:ext uri="{BB962C8B-B14F-4D97-AF65-F5344CB8AC3E}">
        <p14:creationId xmlns:p14="http://schemas.microsoft.com/office/powerpoint/2010/main" val="4060629472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16x9.pptx" id="{FFA6567B-003C-4EDD-B4B1-434C2288AA53}" vid="{0DFF6D1D-E85A-48B0-AFAA-62A7A52994A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4x3.pptx" id="{8B3B34D9-BE42-40DD-A045-D7364E031164}" vid="{EA998505-FD38-4A03-8D44-20BB348C143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8389D6-E0FD-469D-8587-EA39AB285030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16x9</Template>
  <TotalTime>702</TotalTime>
  <Words>1459</Words>
  <Application>Microsoft Office PowerPoint</Application>
  <PresentationFormat>Widescreen</PresentationFormat>
  <Paragraphs>222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NeueHaasGroteskText Std</vt:lpstr>
      <vt:lpstr>Segoe UI</vt:lpstr>
      <vt:lpstr>Times New Roman</vt:lpstr>
      <vt:lpstr>Wingdings</vt:lpstr>
      <vt:lpstr>MN.IT</vt:lpstr>
      <vt:lpstr>1_Office Theme</vt:lpstr>
      <vt:lpstr>1_MN.IT</vt:lpstr>
      <vt:lpstr>NRRA Flexible Team Subcommittee #1  MnROAD Reflective Cracking Challenge  March 31, 2021</vt:lpstr>
      <vt:lpstr>Meeting objectives: Develop research construction project for MnROAD   Reminder: This meeting is a discussion of idea for MnROAD construction in 2022. RFPs will be developed at a later date.  </vt:lpstr>
      <vt:lpstr>Meeting Format</vt:lpstr>
      <vt:lpstr>MnROAD Real Estate Available</vt:lpstr>
      <vt:lpstr>Additive Group Study – Northern Perspective Reflective Cracking (HMA/HMA) Challenge</vt:lpstr>
      <vt:lpstr>Additive Group Study – Northern Perspective Reflective Cracking (HMA/HMA) Challenge</vt:lpstr>
      <vt:lpstr>Fujie’s Slide </vt:lpstr>
      <vt:lpstr>Additive Group Study – Northern Perspective Reflective Cracking (HMA/HMA) Challenge</vt:lpstr>
      <vt:lpstr>Additive/Reflective Cracking Challenge Internal Partnership Relationships (NCAT/MnROAD)</vt:lpstr>
      <vt:lpstr>Shared Products to be Developed</vt:lpstr>
      <vt:lpstr>Additive Group Experiment</vt:lpstr>
      <vt:lpstr>Overall Additive Group Plan</vt:lpstr>
      <vt:lpstr>Phases, Sponsors, and Costs</vt:lpstr>
      <vt:lpstr>Phase 1 Additive Technologies</vt:lpstr>
      <vt:lpstr>PowerPoint Presentation</vt:lpstr>
      <vt:lpstr>PowerPoint Presentation</vt:lpstr>
      <vt:lpstr>Timeline</vt:lpstr>
      <vt:lpstr>Build &amp; Evaluate AG Test Sections</vt:lpstr>
      <vt:lpstr>PowerPoint Presentation</vt:lpstr>
      <vt:lpstr>Asphalt Concrete Overlays on Asphalt Pavements</vt:lpstr>
      <vt:lpstr>PowerPoint Presentation</vt:lpstr>
      <vt:lpstr>PowerPoint Presentation</vt:lpstr>
      <vt:lpstr>THANK YOU!</vt:lpstr>
      <vt:lpstr>Additive Group Study – Northern Perspective Reflective Cracking (HMA/HMA) Challenge Group Discussion-  Starting Point for Meeting 2</vt:lpstr>
    </vt:vector>
  </TitlesOfParts>
  <Company>MnDOT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Image</dc:title>
  <dc:subject>PowerPoint Template</dc:subject>
  <dc:creator>Michael Vrtis</dc:creator>
  <cp:keywords>PowerPoint, Template</cp:keywords>
  <dc:description>Version 1.1, Released 8-2016</dc:description>
  <cp:lastModifiedBy>Vrtis, Michael (DOT)</cp:lastModifiedBy>
  <cp:revision>44</cp:revision>
  <dcterms:created xsi:type="dcterms:W3CDTF">2019-07-01T14:15:52Z</dcterms:created>
  <dcterms:modified xsi:type="dcterms:W3CDTF">2021-03-31T20:51:43Z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