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0"/>
  </p:notesMasterIdLst>
  <p:handoutMasterIdLst>
    <p:handoutMasterId r:id="rId41"/>
  </p:handoutMasterIdLst>
  <p:sldIdLst>
    <p:sldId id="256" r:id="rId2"/>
    <p:sldId id="291" r:id="rId3"/>
    <p:sldId id="312" r:id="rId4"/>
    <p:sldId id="293" r:id="rId5"/>
    <p:sldId id="294" r:id="rId6"/>
    <p:sldId id="295" r:id="rId7"/>
    <p:sldId id="296" r:id="rId8"/>
    <p:sldId id="297" r:id="rId9"/>
    <p:sldId id="292" r:id="rId10"/>
    <p:sldId id="298" r:id="rId11"/>
    <p:sldId id="313" r:id="rId12"/>
    <p:sldId id="316" r:id="rId13"/>
    <p:sldId id="299" r:id="rId14"/>
    <p:sldId id="317" r:id="rId15"/>
    <p:sldId id="318" r:id="rId16"/>
    <p:sldId id="320" r:id="rId17"/>
    <p:sldId id="319" r:id="rId18"/>
    <p:sldId id="332" r:id="rId19"/>
    <p:sldId id="300" r:id="rId20"/>
    <p:sldId id="322" r:id="rId21"/>
    <p:sldId id="323" r:id="rId22"/>
    <p:sldId id="321" r:id="rId23"/>
    <p:sldId id="324" r:id="rId24"/>
    <p:sldId id="301" r:id="rId25"/>
    <p:sldId id="314" r:id="rId26"/>
    <p:sldId id="325" r:id="rId27"/>
    <p:sldId id="326" r:id="rId28"/>
    <p:sldId id="302" r:id="rId29"/>
    <p:sldId id="327" r:id="rId30"/>
    <p:sldId id="303" r:id="rId31"/>
    <p:sldId id="328" r:id="rId32"/>
    <p:sldId id="304" r:id="rId33"/>
    <p:sldId id="329" r:id="rId34"/>
    <p:sldId id="305" r:id="rId35"/>
    <p:sldId id="330" r:id="rId36"/>
    <p:sldId id="306" r:id="rId37"/>
    <p:sldId id="331" r:id="rId38"/>
    <p:sldId id="264" r:id="rId39"/>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66" charset="-128"/>
        <a:cs typeface="+mn-cs"/>
      </a:defRPr>
    </a:lvl5pPr>
    <a:lvl6pPr marL="2286000" algn="l" defTabSz="914400" rtl="0" eaLnBrk="1" latinLnBrk="0" hangingPunct="1">
      <a:defRPr sz="2400" kern="1200">
        <a:solidFill>
          <a:schemeClr val="tx1"/>
        </a:solidFill>
        <a:latin typeface="Arial" charset="0"/>
        <a:ea typeface="ＭＳ Ｐゴシック" pitchFamily="66" charset="-128"/>
        <a:cs typeface="+mn-cs"/>
      </a:defRPr>
    </a:lvl6pPr>
    <a:lvl7pPr marL="2743200" algn="l" defTabSz="914400" rtl="0" eaLnBrk="1" latinLnBrk="0" hangingPunct="1">
      <a:defRPr sz="2400" kern="1200">
        <a:solidFill>
          <a:schemeClr val="tx1"/>
        </a:solidFill>
        <a:latin typeface="Arial" charset="0"/>
        <a:ea typeface="ＭＳ Ｐゴシック" pitchFamily="66" charset="-128"/>
        <a:cs typeface="+mn-cs"/>
      </a:defRPr>
    </a:lvl7pPr>
    <a:lvl8pPr marL="3200400" algn="l" defTabSz="914400" rtl="0" eaLnBrk="1" latinLnBrk="0" hangingPunct="1">
      <a:defRPr sz="2400" kern="1200">
        <a:solidFill>
          <a:schemeClr val="tx1"/>
        </a:solidFill>
        <a:latin typeface="Arial" charset="0"/>
        <a:ea typeface="ＭＳ Ｐゴシック" pitchFamily="66" charset="-128"/>
        <a:cs typeface="+mn-cs"/>
      </a:defRPr>
    </a:lvl8pPr>
    <a:lvl9pPr marL="3657600" algn="l" defTabSz="914400" rtl="0" eaLnBrk="1" latinLnBrk="0" hangingPunct="1">
      <a:defRPr sz="2400" kern="1200">
        <a:solidFill>
          <a:schemeClr val="tx1"/>
        </a:solidFill>
        <a:latin typeface="Arial" charset="0"/>
        <a:ea typeface="ＭＳ Ｐゴシック" pitchFamily="6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36"/>
    <a:srgbClr val="254E6E"/>
    <a:srgbClr val="235370"/>
    <a:srgbClr val="0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23" autoAdjust="0"/>
    <p:restoredTop sz="91575" autoAdjust="0"/>
  </p:normalViewPr>
  <p:slideViewPr>
    <p:cSldViewPr>
      <p:cViewPr>
        <p:scale>
          <a:sx n="100" d="100"/>
          <a:sy n="100" d="100"/>
        </p:scale>
        <p:origin x="-150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6050" y="0"/>
            <a:ext cx="3027363" cy="463550"/>
          </a:xfrm>
          <a:prstGeom prst="rect">
            <a:avLst/>
          </a:prstGeom>
        </p:spPr>
        <p:txBody>
          <a:bodyPr vert="horz" lIns="91440" tIns="45720" rIns="91440" bIns="45720" rtlCol="0"/>
          <a:lstStyle>
            <a:lvl1pPr algn="r">
              <a:defRPr sz="1200"/>
            </a:lvl1pPr>
          </a:lstStyle>
          <a:p>
            <a:fld id="{52C28F51-329B-4E00-B5D9-A593B5DA9BF0}" type="datetimeFigureOut">
              <a:rPr lang="en-US" smtClean="0"/>
              <a:pPr/>
              <a:t>1/22/2013</a:t>
            </a:fld>
            <a:endParaRPr lang="en-US"/>
          </a:p>
        </p:txBody>
      </p:sp>
      <p:sp>
        <p:nvSpPr>
          <p:cNvPr id="4" name="Footer Placeholder 3"/>
          <p:cNvSpPr>
            <a:spLocks noGrp="1"/>
          </p:cNvSpPr>
          <p:nvPr>
            <p:ph type="ftr" sz="quarter" idx="2"/>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1440" tIns="45720" rIns="91440" bIns="45720" rtlCol="0" anchor="b"/>
          <a:lstStyle>
            <a:lvl1pPr algn="r">
              <a:defRPr sz="1200"/>
            </a:lvl1pPr>
          </a:lstStyle>
          <a:p>
            <a:fld id="{A629BEF7-52C5-44BD-AD59-7B0472AC1097}" type="slidenum">
              <a:rPr lang="en-US" smtClean="0"/>
              <a:pPr/>
              <a:t>‹#›</a:t>
            </a:fld>
            <a:endParaRPr lang="en-US"/>
          </a:p>
        </p:txBody>
      </p:sp>
    </p:spTree>
    <p:extLst>
      <p:ext uri="{BB962C8B-B14F-4D97-AF65-F5344CB8AC3E}">
        <p14:creationId xmlns:p14="http://schemas.microsoft.com/office/powerpoint/2010/main" val="1246647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26833" cy="464185"/>
          </a:xfrm>
          <a:prstGeom prst="rect">
            <a:avLst/>
          </a:prstGeom>
          <a:noFill/>
          <a:ln w="9525">
            <a:noFill/>
            <a:miter lim="800000"/>
            <a:headEnd/>
            <a:tailEnd/>
          </a:ln>
        </p:spPr>
        <p:txBody>
          <a:bodyPr vert="horz" wrap="square" lIns="92958" tIns="46479" rIns="92958" bIns="46479"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958167" y="0"/>
            <a:ext cx="3026833" cy="464185"/>
          </a:xfrm>
          <a:prstGeom prst="rect">
            <a:avLst/>
          </a:prstGeom>
          <a:noFill/>
          <a:ln w="9525">
            <a:noFill/>
            <a:miter lim="800000"/>
            <a:headEnd/>
            <a:tailEnd/>
          </a:ln>
        </p:spPr>
        <p:txBody>
          <a:bodyPr vert="horz" wrap="square" lIns="92958" tIns="46479" rIns="92958" bIns="46479"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31334" y="4409758"/>
            <a:ext cx="5122333" cy="4177665"/>
          </a:xfrm>
          <a:prstGeom prst="rect">
            <a:avLst/>
          </a:prstGeom>
          <a:noFill/>
          <a:ln w="9525">
            <a:noFill/>
            <a:miter lim="800000"/>
            <a:headEnd/>
            <a:tailEnd/>
          </a:ln>
        </p:spPr>
        <p:txBody>
          <a:bodyPr vert="horz" wrap="square" lIns="92958" tIns="46479" rIns="92958" bIns="464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9515"/>
            <a:ext cx="3026833" cy="464185"/>
          </a:xfrm>
          <a:prstGeom prst="rect">
            <a:avLst/>
          </a:prstGeom>
          <a:noFill/>
          <a:ln w="9525">
            <a:noFill/>
            <a:miter lim="800000"/>
            <a:headEnd/>
            <a:tailEnd/>
          </a:ln>
        </p:spPr>
        <p:txBody>
          <a:bodyPr vert="horz" wrap="square" lIns="92958" tIns="46479" rIns="92958" bIns="46479"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958167" y="8819515"/>
            <a:ext cx="3026833" cy="464185"/>
          </a:xfrm>
          <a:prstGeom prst="rect">
            <a:avLst/>
          </a:prstGeom>
          <a:noFill/>
          <a:ln w="9525">
            <a:noFill/>
            <a:miter lim="800000"/>
            <a:headEnd/>
            <a:tailEnd/>
          </a:ln>
        </p:spPr>
        <p:txBody>
          <a:bodyPr vert="horz" wrap="square" lIns="92958" tIns="46479" rIns="92958" bIns="46479" numCol="1" anchor="b" anchorCtr="0" compatLnSpc="1">
            <a:prstTxWarp prst="textNoShape">
              <a:avLst/>
            </a:prstTxWarp>
          </a:bodyPr>
          <a:lstStyle>
            <a:lvl1pPr algn="r">
              <a:defRPr sz="1200"/>
            </a:lvl1pPr>
          </a:lstStyle>
          <a:p>
            <a:fld id="{23563739-2437-42DE-AC5A-CE7A3FBEA227}" type="slidenum">
              <a:rPr lang="en-US"/>
              <a:pPr/>
              <a:t>‹#›</a:t>
            </a:fld>
            <a:endParaRPr lang="en-US"/>
          </a:p>
        </p:txBody>
      </p:sp>
    </p:spTree>
    <p:extLst>
      <p:ext uri="{BB962C8B-B14F-4D97-AF65-F5344CB8AC3E}">
        <p14:creationId xmlns:p14="http://schemas.microsoft.com/office/powerpoint/2010/main" val="7031654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6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6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6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6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6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D7CC6F-2C03-478F-8972-F888EF685255}"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9</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solidFill>
                  <a:prstClr val="black"/>
                </a:solidFill>
              </a:rPr>
              <a:pPr/>
              <a:t>12</a:t>
            </a:fld>
            <a:endParaRPr lang="en-US">
              <a:solidFill>
                <a:prstClr val="black"/>
              </a:solidFill>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ahoma" pitchFamily="34" charset="0"/>
              </a:defRPr>
            </a:lvl1pPr>
            <a:lvl2pPr marL="713438" indent="-274399" eaLnBrk="0" hangingPunct="0">
              <a:defRPr sz="2300">
                <a:solidFill>
                  <a:schemeClr val="tx1"/>
                </a:solidFill>
                <a:latin typeface="Tahoma" pitchFamily="34" charset="0"/>
              </a:defRPr>
            </a:lvl2pPr>
            <a:lvl3pPr marL="1097598" indent="-219520" eaLnBrk="0" hangingPunct="0">
              <a:defRPr sz="2300">
                <a:solidFill>
                  <a:schemeClr val="tx1"/>
                </a:solidFill>
                <a:latin typeface="Tahoma" pitchFamily="34" charset="0"/>
              </a:defRPr>
            </a:lvl3pPr>
            <a:lvl4pPr marL="1536636" indent="-219520" eaLnBrk="0" hangingPunct="0">
              <a:defRPr sz="2300">
                <a:solidFill>
                  <a:schemeClr val="tx1"/>
                </a:solidFill>
                <a:latin typeface="Tahoma" pitchFamily="34" charset="0"/>
              </a:defRPr>
            </a:lvl4pPr>
            <a:lvl5pPr marL="1975676" indent="-219520" eaLnBrk="0" hangingPunct="0">
              <a:defRPr sz="2300">
                <a:solidFill>
                  <a:schemeClr val="tx1"/>
                </a:solidFill>
                <a:latin typeface="Tahoma" pitchFamily="34" charset="0"/>
              </a:defRPr>
            </a:lvl5pPr>
            <a:lvl6pPr marL="2414714" indent="-219520" eaLnBrk="0" fontAlgn="base" hangingPunct="0">
              <a:spcBef>
                <a:spcPct val="0"/>
              </a:spcBef>
              <a:spcAft>
                <a:spcPct val="0"/>
              </a:spcAft>
              <a:defRPr sz="2300">
                <a:solidFill>
                  <a:schemeClr val="tx1"/>
                </a:solidFill>
                <a:latin typeface="Tahoma" pitchFamily="34" charset="0"/>
              </a:defRPr>
            </a:lvl6pPr>
            <a:lvl7pPr marL="2853754" indent="-219520" eaLnBrk="0" fontAlgn="base" hangingPunct="0">
              <a:spcBef>
                <a:spcPct val="0"/>
              </a:spcBef>
              <a:spcAft>
                <a:spcPct val="0"/>
              </a:spcAft>
              <a:defRPr sz="2300">
                <a:solidFill>
                  <a:schemeClr val="tx1"/>
                </a:solidFill>
                <a:latin typeface="Tahoma" pitchFamily="34" charset="0"/>
              </a:defRPr>
            </a:lvl7pPr>
            <a:lvl8pPr marL="3292792" indent="-219520" eaLnBrk="0" fontAlgn="base" hangingPunct="0">
              <a:spcBef>
                <a:spcPct val="0"/>
              </a:spcBef>
              <a:spcAft>
                <a:spcPct val="0"/>
              </a:spcAft>
              <a:defRPr sz="2300">
                <a:solidFill>
                  <a:schemeClr val="tx1"/>
                </a:solidFill>
                <a:latin typeface="Tahoma" pitchFamily="34" charset="0"/>
              </a:defRPr>
            </a:lvl8pPr>
            <a:lvl9pPr marL="3731832" indent="-219520" eaLnBrk="0" fontAlgn="base" hangingPunct="0">
              <a:spcBef>
                <a:spcPct val="0"/>
              </a:spcBef>
              <a:spcAft>
                <a:spcPct val="0"/>
              </a:spcAft>
              <a:defRPr sz="2300">
                <a:solidFill>
                  <a:schemeClr val="tx1"/>
                </a:solidFill>
                <a:latin typeface="Tahoma" pitchFamily="34" charset="0"/>
              </a:defRPr>
            </a:lvl9pPr>
          </a:lstStyle>
          <a:p>
            <a:pPr eaLnBrk="1" hangingPunct="1"/>
            <a:fld id="{628ABB9A-CA06-4847-B290-7A395CFC8296}" type="slidenum">
              <a:rPr lang="en-US" sz="1200">
                <a:latin typeface="Times New Roman" pitchFamily="18" charset="0"/>
              </a:rPr>
              <a:pPr eaLnBrk="1" hangingPunct="1"/>
              <a:t>15</a:t>
            </a:fld>
            <a:endParaRPr lang="en-US" sz="120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19</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29</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CD488D-0E76-47C8-9EFB-84526D5E0207}" type="slidenum">
              <a:rPr lang="en-US"/>
              <a:pPr/>
              <a:t>37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CD2690-9766-4CBB-B396-DD7608AE7183}" type="slidenum">
              <a:rPr lang="en-US"/>
              <a:pPr/>
              <a:t>38</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143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498316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4983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rgbClr val="000099"/>
                </a:solidFill>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lvl1pPr marL="342900" indent="-342900">
              <a:buFont typeface="Wingdings" pitchFamily="2" charset="2"/>
              <a:buChar char="§"/>
              <a:defRPr/>
            </a:lvl1pPr>
            <a:lvl2pPr marL="742950" indent="-285750">
              <a:buFont typeface="Wingdings" pitchFamily="2" charset="2"/>
              <a:buChar char="§"/>
              <a:defRPr/>
            </a:lvl2pPr>
            <a:lvl3pPr marL="1143000" indent="-228600">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quarter" idx="2"/>
          </p:nvPr>
        </p:nvSpPr>
        <p:spPr>
          <a:xfrm>
            <a:off x="4648200" y="1600200"/>
            <a:ext cx="4038600" cy="2185988"/>
          </a:xfrm>
        </p:spPr>
        <p:txBody>
          <a:bodyPr/>
          <a:lstStyle>
            <a:lvl1pPr marL="342900" indent="-342900">
              <a:buFont typeface="Wingdings" pitchFamily="2" charset="2"/>
              <a:buChar char="§"/>
              <a:defRPr/>
            </a:lvl1pPr>
            <a:lvl2pPr marL="742950" indent="-285750">
              <a:buFont typeface="Wingdings" pitchFamily="2" charset="2"/>
              <a:buChar char="§"/>
              <a:defRPr/>
            </a:lvl2pPr>
            <a:lvl3pPr marL="1143000" indent="-228600">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4"/>
          <p:cNvSpPr>
            <a:spLocks noGrp="1"/>
          </p:cNvSpPr>
          <p:nvPr>
            <p:ph sz="quarter" idx="3"/>
          </p:nvPr>
        </p:nvSpPr>
        <p:spPr>
          <a:xfrm>
            <a:off x="4648200" y="3938588"/>
            <a:ext cx="4038600" cy="2187575"/>
          </a:xfrm>
        </p:spPr>
        <p:txBody>
          <a:bodyPr/>
          <a:lstStyle>
            <a:lvl1pPr marL="342900" indent="-342900">
              <a:buFont typeface="Wingdings" pitchFamily="2" charset="2"/>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04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54E6E"/>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85800" y="11430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6" name="Picture 12" descr="pp banner new top"/>
          <p:cNvPicPr>
            <a:picLocks noChangeAspect="1" noChangeArrowheads="1"/>
          </p:cNvPicPr>
          <p:nvPr userDrawn="1"/>
        </p:nvPicPr>
        <p:blipFill>
          <a:blip r:embed="rId14" cstate="print"/>
          <a:srcRect/>
          <a:stretch>
            <a:fillRect/>
          </a:stretch>
        </p:blipFill>
        <p:spPr bwMode="auto">
          <a:xfrm>
            <a:off x="0" y="0"/>
            <a:ext cx="9137650" cy="782638"/>
          </a:xfrm>
          <a:prstGeom prst="rect">
            <a:avLst/>
          </a:prstGeom>
          <a:noFill/>
        </p:spPr>
      </p:pic>
      <p:pic>
        <p:nvPicPr>
          <p:cNvPr id="1037" name="Picture 13" descr="O YDOP bot"/>
          <p:cNvPicPr>
            <a:picLocks noChangeAspect="1" noChangeArrowheads="1"/>
          </p:cNvPicPr>
          <p:nvPr userDrawn="1"/>
        </p:nvPicPr>
        <p:blipFill>
          <a:blip r:embed="rId15" cstate="print"/>
          <a:srcRect/>
          <a:stretch>
            <a:fillRect/>
          </a:stretch>
        </p:blipFill>
        <p:spPr bwMode="auto">
          <a:xfrm>
            <a:off x="6350" y="6273800"/>
            <a:ext cx="9137650" cy="5842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66" charset="-128"/>
        </a:defRPr>
      </a:lvl2pPr>
      <a:lvl3pPr algn="ctr" rtl="0" fontAlgn="base">
        <a:spcBef>
          <a:spcPct val="0"/>
        </a:spcBef>
        <a:spcAft>
          <a:spcPct val="0"/>
        </a:spcAft>
        <a:defRPr sz="4400">
          <a:solidFill>
            <a:schemeClr val="tx2"/>
          </a:solidFill>
          <a:latin typeface="Arial" charset="0"/>
          <a:ea typeface="ＭＳ Ｐゴシック" pitchFamily="66" charset="-128"/>
        </a:defRPr>
      </a:lvl3pPr>
      <a:lvl4pPr algn="ctr" rtl="0" fontAlgn="base">
        <a:spcBef>
          <a:spcPct val="0"/>
        </a:spcBef>
        <a:spcAft>
          <a:spcPct val="0"/>
        </a:spcAft>
        <a:defRPr sz="4400">
          <a:solidFill>
            <a:schemeClr val="tx2"/>
          </a:solidFill>
          <a:latin typeface="Arial" charset="0"/>
          <a:ea typeface="ＭＳ Ｐゴシック" pitchFamily="66" charset="-128"/>
        </a:defRPr>
      </a:lvl4pPr>
      <a:lvl5pPr algn="ctr" rtl="0" fontAlgn="base">
        <a:spcBef>
          <a:spcPct val="0"/>
        </a:spcBef>
        <a:spcAft>
          <a:spcPct val="0"/>
        </a:spcAft>
        <a:defRPr sz="4400">
          <a:solidFill>
            <a:schemeClr val="tx2"/>
          </a:solidFill>
          <a:latin typeface="Arial" charset="0"/>
          <a:ea typeface="ＭＳ Ｐゴシック" pitchFamily="66" charset="-128"/>
        </a:defRPr>
      </a:lvl5pPr>
      <a:lvl6pPr marL="457200" algn="ctr" rtl="0" fontAlgn="base">
        <a:spcBef>
          <a:spcPct val="0"/>
        </a:spcBef>
        <a:spcAft>
          <a:spcPct val="0"/>
        </a:spcAft>
        <a:defRPr sz="4400">
          <a:solidFill>
            <a:schemeClr val="tx2"/>
          </a:solidFill>
          <a:latin typeface="Arial" charset="0"/>
          <a:ea typeface="ＭＳ Ｐゴシック" pitchFamily="66" charset="-128"/>
        </a:defRPr>
      </a:lvl6pPr>
      <a:lvl7pPr marL="914400" algn="ctr" rtl="0" fontAlgn="base">
        <a:spcBef>
          <a:spcPct val="0"/>
        </a:spcBef>
        <a:spcAft>
          <a:spcPct val="0"/>
        </a:spcAft>
        <a:defRPr sz="4400">
          <a:solidFill>
            <a:schemeClr val="tx2"/>
          </a:solidFill>
          <a:latin typeface="Arial" charset="0"/>
          <a:ea typeface="ＭＳ Ｐゴシック" pitchFamily="66" charset="-128"/>
        </a:defRPr>
      </a:lvl7pPr>
      <a:lvl8pPr marL="1371600" algn="ctr" rtl="0" fontAlgn="base">
        <a:spcBef>
          <a:spcPct val="0"/>
        </a:spcBef>
        <a:spcAft>
          <a:spcPct val="0"/>
        </a:spcAft>
        <a:defRPr sz="4400">
          <a:solidFill>
            <a:schemeClr val="tx2"/>
          </a:solidFill>
          <a:latin typeface="Arial" charset="0"/>
          <a:ea typeface="ＭＳ Ｐゴシック" pitchFamily="66" charset="-128"/>
        </a:defRPr>
      </a:lvl8pPr>
      <a:lvl9pPr marL="1828800" algn="ctr" rtl="0" fontAlgn="base">
        <a:spcBef>
          <a:spcPct val="0"/>
        </a:spcBef>
        <a:spcAft>
          <a:spcPct val="0"/>
        </a:spcAft>
        <a:defRPr sz="4400">
          <a:solidFill>
            <a:schemeClr val="tx2"/>
          </a:solidFill>
          <a:latin typeface="Arial" charset="0"/>
          <a:ea typeface="ＭＳ Ｐゴシック" pitchFamily="66" charset="-128"/>
        </a:defRPr>
      </a:lvl9pPr>
    </p:titleStyle>
    <p:bodyStyle>
      <a:lvl1pPr marL="342900" indent="-342900" algn="l" rtl="0" fontAlgn="base">
        <a:spcBef>
          <a:spcPct val="20000"/>
        </a:spcBef>
        <a:spcAft>
          <a:spcPct val="0"/>
        </a:spcAft>
        <a:buChar char="•"/>
        <a:defRPr sz="3200" b="1">
          <a:solidFill>
            <a:schemeClr val="bg1"/>
          </a:solidFill>
          <a:latin typeface="+mn-lt"/>
          <a:ea typeface="+mn-ea"/>
          <a:cs typeface="+mn-cs"/>
        </a:defRPr>
      </a:lvl1pPr>
      <a:lvl2pPr marL="742950" indent="-285750" algn="l" rtl="0" fontAlgn="base">
        <a:spcBef>
          <a:spcPct val="20000"/>
        </a:spcBef>
        <a:spcAft>
          <a:spcPct val="0"/>
        </a:spcAft>
        <a:buChar char="–"/>
        <a:defRPr sz="2800" b="1">
          <a:solidFill>
            <a:schemeClr val="bg1"/>
          </a:solidFill>
          <a:latin typeface="+mn-lt"/>
          <a:ea typeface="+mn-ea"/>
        </a:defRPr>
      </a:lvl2pPr>
      <a:lvl3pPr marL="1143000" indent="-228600" algn="l" rtl="0" fontAlgn="base">
        <a:spcBef>
          <a:spcPct val="20000"/>
        </a:spcBef>
        <a:spcAft>
          <a:spcPct val="0"/>
        </a:spcAft>
        <a:buChar char="•"/>
        <a:defRPr sz="2400" b="1">
          <a:solidFill>
            <a:schemeClr val="bg1"/>
          </a:solidFill>
          <a:latin typeface="+mn-lt"/>
          <a:ea typeface="+mn-ea"/>
        </a:defRPr>
      </a:lvl3pPr>
      <a:lvl4pPr marL="1600200" indent="-228600" algn="l" rtl="0" fontAlgn="base">
        <a:spcBef>
          <a:spcPct val="20000"/>
        </a:spcBef>
        <a:spcAft>
          <a:spcPct val="0"/>
        </a:spcAft>
        <a:buChar char="–"/>
        <a:defRPr sz="2000" b="1">
          <a:solidFill>
            <a:schemeClr val="bg1"/>
          </a:solidFill>
          <a:latin typeface="+mn-lt"/>
          <a:ea typeface="+mn-ea"/>
        </a:defRPr>
      </a:lvl4pPr>
      <a:lvl5pPr marL="2057400" indent="-228600" algn="l" rtl="0" fontAlgn="base">
        <a:spcBef>
          <a:spcPct val="20000"/>
        </a:spcBef>
        <a:spcAft>
          <a:spcPct val="0"/>
        </a:spcAft>
        <a:buChar char="»"/>
        <a:defRPr sz="2000" b="1">
          <a:solidFill>
            <a:schemeClr val="bg1"/>
          </a:solidFill>
          <a:latin typeface="+mn-lt"/>
          <a:ea typeface="+mn-ea"/>
        </a:defRPr>
      </a:lvl5pPr>
      <a:lvl6pPr marL="2514600" indent="-228600" algn="l" rtl="0" fontAlgn="base">
        <a:spcBef>
          <a:spcPct val="20000"/>
        </a:spcBef>
        <a:spcAft>
          <a:spcPct val="0"/>
        </a:spcAft>
        <a:buChar char="»"/>
        <a:defRPr sz="2000" b="1">
          <a:solidFill>
            <a:schemeClr val="bg1"/>
          </a:solidFill>
          <a:latin typeface="+mn-lt"/>
          <a:ea typeface="+mn-ea"/>
        </a:defRPr>
      </a:lvl6pPr>
      <a:lvl7pPr marL="2971800" indent="-228600" algn="l" rtl="0" fontAlgn="base">
        <a:spcBef>
          <a:spcPct val="20000"/>
        </a:spcBef>
        <a:spcAft>
          <a:spcPct val="0"/>
        </a:spcAft>
        <a:buChar char="»"/>
        <a:defRPr sz="2000" b="1">
          <a:solidFill>
            <a:schemeClr val="bg1"/>
          </a:solidFill>
          <a:latin typeface="+mn-lt"/>
          <a:ea typeface="+mn-ea"/>
        </a:defRPr>
      </a:lvl7pPr>
      <a:lvl8pPr marL="3429000" indent="-228600" algn="l" rtl="0" fontAlgn="base">
        <a:spcBef>
          <a:spcPct val="20000"/>
        </a:spcBef>
        <a:spcAft>
          <a:spcPct val="0"/>
        </a:spcAft>
        <a:buChar char="»"/>
        <a:defRPr sz="2000" b="1">
          <a:solidFill>
            <a:schemeClr val="bg1"/>
          </a:solidFill>
          <a:latin typeface="+mn-lt"/>
          <a:ea typeface="+mn-ea"/>
        </a:defRPr>
      </a:lvl8pPr>
      <a:lvl9pPr marL="3886200" indent="-228600" algn="l" rtl="0" fontAlgn="base">
        <a:spcBef>
          <a:spcPct val="20000"/>
        </a:spcBef>
        <a:spcAft>
          <a:spcPct val="0"/>
        </a:spcAft>
        <a:buChar char="»"/>
        <a:defRPr sz="2000" b="1">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bwMode="auto">
          <a:xfrm>
            <a:off x="609600" y="1981200"/>
            <a:ext cx="80010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solidFill>
                  <a:schemeClr val="bg1"/>
                </a:solidFill>
                <a:latin typeface="Arial Narrow" pitchFamily="66" charset="0"/>
              </a:rPr>
              <a:t>Industry Outreach Report</a:t>
            </a:r>
            <a:br>
              <a:rPr lang="en-US" dirty="0" smtClean="0">
                <a:solidFill>
                  <a:schemeClr val="bg1"/>
                </a:solidFill>
                <a:latin typeface="Arial Narrow" pitchFamily="66" charset="0"/>
              </a:rPr>
            </a:br>
            <a:r>
              <a:rPr lang="en-US" dirty="0" smtClean="0">
                <a:solidFill>
                  <a:schemeClr val="bg1"/>
                </a:solidFill>
                <a:latin typeface="Arial Narrow" pitchFamily="66" charset="0"/>
              </a:rPr>
              <a:t>January 22</a:t>
            </a:r>
            <a:r>
              <a:rPr lang="en-US" baseline="30000" dirty="0" smtClean="0">
                <a:solidFill>
                  <a:schemeClr val="bg1"/>
                </a:solidFill>
                <a:latin typeface="Arial Narrow" pitchFamily="66" charset="0"/>
              </a:rPr>
              <a:t>nd</a:t>
            </a:r>
            <a:r>
              <a:rPr lang="en-US" dirty="0" smtClean="0">
                <a:solidFill>
                  <a:schemeClr val="bg1"/>
                </a:solidFill>
                <a:latin typeface="Arial Narrow" pitchFamily="66" charset="0"/>
              </a:rPr>
              <a:t>, 2013</a:t>
            </a:r>
            <a:r>
              <a:rPr lang="en-US" dirty="0">
                <a:solidFill>
                  <a:schemeClr val="bg1"/>
                </a:solidFill>
                <a:latin typeface="Arial Narrow" pitchFamily="66" charset="0"/>
              </a:rPr>
              <a:t/>
            </a:r>
            <a:br>
              <a:rPr lang="en-US" dirty="0">
                <a:solidFill>
                  <a:schemeClr val="bg1"/>
                </a:solidFill>
                <a:latin typeface="Arial Narrow" pitchFamily="66" charset="0"/>
              </a:rPr>
            </a:br>
            <a:r>
              <a:rPr lang="en-US" sz="2800" dirty="0" smtClean="0">
                <a:solidFill>
                  <a:schemeClr val="bg1"/>
                </a:solidFill>
                <a:latin typeface="Arial Narrow" pitchFamily="66" charset="0"/>
              </a:rPr>
              <a:t/>
            </a:r>
            <a:br>
              <a:rPr lang="en-US" sz="2800" dirty="0" smtClean="0">
                <a:solidFill>
                  <a:schemeClr val="bg1"/>
                </a:solidFill>
                <a:latin typeface="Arial Narrow" pitchFamily="66" charset="0"/>
              </a:rPr>
            </a:br>
            <a:r>
              <a:rPr lang="en-US" sz="2800" dirty="0" smtClean="0">
                <a:solidFill>
                  <a:schemeClr val="bg1"/>
                </a:solidFill>
                <a:latin typeface="Arial Narrow" pitchFamily="66" charset="0"/>
              </a:rPr>
              <a:t>John Bale, </a:t>
            </a:r>
            <a:r>
              <a:rPr lang="en-US" sz="2800" dirty="0" smtClean="0">
                <a:solidFill>
                  <a:schemeClr val="bg1"/>
                </a:solidFill>
                <a:latin typeface="Arial Narrow" pitchFamily="66" charset="0"/>
              </a:rPr>
              <a:t>PB</a:t>
            </a:r>
            <a:br>
              <a:rPr lang="en-US" sz="2800" dirty="0" smtClean="0">
                <a:solidFill>
                  <a:schemeClr val="bg1"/>
                </a:solidFill>
                <a:latin typeface="Arial Narrow" pitchFamily="66" charset="0"/>
              </a:rPr>
            </a:br>
            <a:r>
              <a:rPr lang="en-US" sz="2800" dirty="0" smtClean="0">
                <a:solidFill>
                  <a:schemeClr val="bg1"/>
                </a:solidFill>
                <a:latin typeface="Arial Narrow" pitchFamily="66" charset="0"/>
              </a:rPr>
              <a:t>Peter </a:t>
            </a:r>
            <a:r>
              <a:rPr lang="en-US" sz="2800" dirty="0" err="1" smtClean="0">
                <a:solidFill>
                  <a:schemeClr val="bg1"/>
                </a:solidFill>
                <a:latin typeface="Arial Narrow" pitchFamily="66" charset="0"/>
              </a:rPr>
              <a:t>Davich</a:t>
            </a:r>
            <a:r>
              <a:rPr lang="en-US" sz="2800" dirty="0" smtClean="0">
                <a:solidFill>
                  <a:schemeClr val="bg1"/>
                </a:solidFill>
                <a:latin typeface="Arial Narrow" pitchFamily="66" charset="0"/>
              </a:rPr>
              <a:t>, </a:t>
            </a:r>
            <a:r>
              <a:rPr lang="en-US" sz="2800" dirty="0" err="1" smtClean="0">
                <a:solidFill>
                  <a:schemeClr val="bg1"/>
                </a:solidFill>
                <a:latin typeface="Arial Narrow" pitchFamily="66" charset="0"/>
              </a:rPr>
              <a:t>MnDOT</a:t>
            </a:r>
            <a:r>
              <a:rPr lang="en-US" dirty="0">
                <a:solidFill>
                  <a:schemeClr val="bg1"/>
                </a:solidFill>
                <a:latin typeface="Arial Narrow" pitchFamily="66" charset="0"/>
              </a:rPr>
              <a:t/>
            </a:r>
            <a:br>
              <a:rPr lang="en-US" dirty="0">
                <a:solidFill>
                  <a:schemeClr val="bg1"/>
                </a:solidFill>
                <a:latin typeface="Arial Narrow" pitchFamily="66" charset="0"/>
              </a:rPr>
            </a:br>
            <a:endParaRPr lang="en-US" dirty="0"/>
          </a:p>
        </p:txBody>
      </p:sp>
      <p:pic>
        <p:nvPicPr>
          <p:cNvPr id="2055" name="Picture 7" descr="pp banner new bottom"/>
          <p:cNvPicPr>
            <a:picLocks noChangeAspect="1" noChangeArrowheads="1"/>
          </p:cNvPicPr>
          <p:nvPr/>
        </p:nvPicPr>
        <p:blipFill>
          <a:blip r:embed="rId3" cstate="print"/>
          <a:srcRect/>
          <a:stretch>
            <a:fillRect/>
          </a:stretch>
        </p:blipFill>
        <p:spPr bwMode="auto">
          <a:xfrm>
            <a:off x="-1588" y="5691188"/>
            <a:ext cx="9145588" cy="116681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Purpose</a:t>
            </a:r>
          </a:p>
          <a:p>
            <a:pPr>
              <a:buFontTx/>
              <a:buNone/>
            </a:pPr>
            <a:endParaRPr lang="en-US" sz="2000" dirty="0" smtClean="0"/>
          </a:p>
          <a:p>
            <a:pPr>
              <a:spcAft>
                <a:spcPts val="600"/>
              </a:spcAft>
            </a:pPr>
            <a:r>
              <a:rPr lang="en-US" sz="2000" dirty="0" err="1" smtClean="0"/>
              <a:t>MnDOT</a:t>
            </a:r>
            <a:r>
              <a:rPr lang="en-US" sz="2000" dirty="0" smtClean="0"/>
              <a:t> at intervals evaluates the innovative contracting program. </a:t>
            </a:r>
          </a:p>
          <a:p>
            <a:pPr>
              <a:spcAft>
                <a:spcPts val="600"/>
              </a:spcAft>
            </a:pPr>
            <a:r>
              <a:rPr lang="en-US" sz="2000" dirty="0" smtClean="0"/>
              <a:t>Legislation authorization in 2001.  </a:t>
            </a:r>
          </a:p>
          <a:p>
            <a:pPr>
              <a:spcAft>
                <a:spcPts val="600"/>
              </a:spcAft>
            </a:pPr>
            <a:r>
              <a:rPr lang="en-US" sz="2000" dirty="0" smtClean="0"/>
              <a:t>2006, an industry forum was conducted to improve the delivery of design-build projects.  </a:t>
            </a:r>
          </a:p>
          <a:p>
            <a:pPr>
              <a:spcAft>
                <a:spcPts val="600"/>
              </a:spcAft>
            </a:pPr>
            <a:r>
              <a:rPr lang="en-US" sz="2000" dirty="0" smtClean="0"/>
              <a:t>A continued improvement Industry Outreach was performed in 2012.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None/>
            </a:pPr>
            <a:r>
              <a:rPr lang="en-US" sz="2400" dirty="0" smtClean="0">
                <a:solidFill>
                  <a:srgbClr val="FFFF00"/>
                </a:solidFill>
              </a:rPr>
              <a:t>Method for Outreach</a:t>
            </a:r>
          </a:p>
          <a:p>
            <a:pPr>
              <a:buFontTx/>
              <a:buNone/>
            </a:pPr>
            <a:endParaRPr lang="en-US" sz="2000" dirty="0" smtClean="0"/>
          </a:p>
          <a:p>
            <a:pPr>
              <a:spcAft>
                <a:spcPts val="600"/>
              </a:spcAft>
            </a:pPr>
            <a:r>
              <a:rPr lang="en-US" sz="2400" dirty="0" smtClean="0"/>
              <a:t>Circulated a questionnaire /survey</a:t>
            </a:r>
          </a:p>
          <a:p>
            <a:pPr>
              <a:spcAft>
                <a:spcPts val="600"/>
              </a:spcAft>
            </a:pPr>
            <a:r>
              <a:rPr lang="en-US" sz="2400" dirty="0" smtClean="0"/>
              <a:t>Holding one on one meetings with industry to solicit open feedback </a:t>
            </a:r>
          </a:p>
          <a:p>
            <a:pPr>
              <a:spcAft>
                <a:spcPts val="600"/>
              </a:spcAft>
            </a:pPr>
            <a:r>
              <a:rPr lang="en-US" sz="2400" dirty="0" smtClean="0"/>
              <a:t>Facilitate non-restricted comments and feedback</a:t>
            </a:r>
          </a:p>
          <a:p>
            <a:pPr>
              <a:spcAft>
                <a:spcPts val="600"/>
              </a:spcAft>
            </a:pPr>
            <a:r>
              <a:rPr lang="en-US" sz="2400" dirty="0" smtClean="0"/>
              <a:t>Report prepared:</a:t>
            </a:r>
          </a:p>
          <a:p>
            <a:pPr lvl="1">
              <a:spcAft>
                <a:spcPts val="600"/>
              </a:spcAft>
            </a:pPr>
            <a:r>
              <a:rPr lang="en-US" sz="2400" dirty="0" smtClean="0"/>
              <a:t>To present results </a:t>
            </a:r>
          </a:p>
          <a:p>
            <a:pPr lvl="1">
              <a:spcAft>
                <a:spcPts val="600"/>
              </a:spcAft>
            </a:pPr>
            <a:r>
              <a:rPr lang="en-US" sz="2400" dirty="0" smtClean="0"/>
              <a:t>Recommend modifications to program  </a:t>
            </a:r>
          </a:p>
          <a:p>
            <a:pPr>
              <a:spcAft>
                <a:spcPts val="600"/>
              </a:spcAft>
              <a:buNone/>
            </a:pPr>
            <a:endParaRPr lang="en-US" sz="2000" dirty="0" smtClean="0"/>
          </a:p>
          <a:p>
            <a:pPr>
              <a:spcAft>
                <a:spcPts val="600"/>
              </a:spcAft>
            </a:pP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Timeline and Participants</a:t>
            </a:r>
            <a:endParaRPr lang="en-US" sz="2400" dirty="0">
              <a:solidFill>
                <a:srgbClr val="FFFF00"/>
              </a:solidFill>
            </a:endParaRPr>
          </a:p>
          <a:p>
            <a:pPr>
              <a:buFontTx/>
              <a:buNone/>
            </a:pPr>
            <a:endParaRPr lang="en-US" sz="2000" dirty="0"/>
          </a:p>
          <a:p>
            <a:pPr>
              <a:spcAft>
                <a:spcPts val="600"/>
              </a:spcAft>
            </a:pPr>
            <a:r>
              <a:rPr lang="en-US" sz="2000" dirty="0" smtClean="0"/>
              <a:t>Questionnaire circulated in February 2012.</a:t>
            </a:r>
          </a:p>
          <a:p>
            <a:pPr>
              <a:spcAft>
                <a:spcPts val="600"/>
              </a:spcAft>
            </a:pPr>
            <a:r>
              <a:rPr lang="en-US" sz="2000" dirty="0" smtClean="0"/>
              <a:t>One-on-one meetings were conducted between March 19 and May 4, 2012. </a:t>
            </a:r>
          </a:p>
          <a:p>
            <a:pPr>
              <a:spcAft>
                <a:spcPts val="600"/>
              </a:spcAft>
            </a:pPr>
            <a:r>
              <a:rPr lang="en-US" sz="2000" dirty="0" smtClean="0"/>
              <a:t>Participants represented a cross section of industry involved in large and small design-build projects. </a:t>
            </a:r>
          </a:p>
          <a:p>
            <a:pPr>
              <a:spcAft>
                <a:spcPts val="600"/>
              </a:spcAft>
            </a:pPr>
            <a:r>
              <a:rPr lang="en-US" sz="2000" dirty="0" smtClean="0"/>
              <a:t>Participants of the one-on-one meetings included individuals from</a:t>
            </a:r>
          </a:p>
          <a:p>
            <a:pPr lvl="1">
              <a:spcAft>
                <a:spcPts val="600"/>
              </a:spcAft>
            </a:pPr>
            <a:r>
              <a:rPr lang="en-US" sz="1600" dirty="0" smtClean="0"/>
              <a:t>10 contactor firms; </a:t>
            </a:r>
          </a:p>
          <a:p>
            <a:pPr lvl="1">
              <a:spcAft>
                <a:spcPts val="600"/>
              </a:spcAft>
            </a:pPr>
            <a:r>
              <a:rPr lang="en-US" sz="1600" dirty="0" smtClean="0"/>
              <a:t>10 engineering firms;  </a:t>
            </a:r>
          </a:p>
          <a:p>
            <a:pPr lvl="1">
              <a:spcAft>
                <a:spcPts val="600"/>
              </a:spcAft>
            </a:pPr>
            <a:r>
              <a:rPr lang="en-US" sz="1600" dirty="0" smtClean="0"/>
              <a:t>14 individuals representing </a:t>
            </a:r>
            <a:r>
              <a:rPr lang="en-US" sz="1600" dirty="0" err="1" smtClean="0"/>
              <a:t>MnDOT</a:t>
            </a:r>
            <a:r>
              <a:rPr lang="en-US" sz="1600" dirty="0" smtClean="0"/>
              <a:t> District/Offices and FHWA.</a:t>
            </a:r>
          </a:p>
          <a:p>
            <a:pPr>
              <a:spcAft>
                <a:spcPts val="600"/>
              </a:spcAft>
            </a:pPr>
            <a:r>
              <a:rPr lang="en-US" sz="2000" dirty="0" smtClean="0"/>
              <a:t>Names of the participants have been kept confidential.</a:t>
            </a:r>
          </a:p>
          <a:p>
            <a:pPr>
              <a:spcAft>
                <a:spcPts val="600"/>
              </a:spcAft>
            </a:pPr>
            <a:endParaRPr lang="en-US" sz="2000" dirty="0" smtClean="0"/>
          </a:p>
          <a:p>
            <a:pPr>
              <a:buFontTx/>
              <a:buNone/>
            </a:pP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General Findings</a:t>
            </a:r>
            <a:endParaRPr lang="en-US" sz="2400" dirty="0">
              <a:solidFill>
                <a:srgbClr val="FFFF00"/>
              </a:solidFill>
            </a:endParaRPr>
          </a:p>
          <a:p>
            <a:pPr>
              <a:buFontTx/>
              <a:buNone/>
            </a:pPr>
            <a:endParaRPr lang="en-US" sz="2000" dirty="0"/>
          </a:p>
          <a:p>
            <a:pPr>
              <a:spcAft>
                <a:spcPts val="600"/>
              </a:spcAft>
            </a:pPr>
            <a:r>
              <a:rPr lang="en-US" sz="2400" dirty="0" err="1" smtClean="0"/>
              <a:t>MnDOT</a:t>
            </a:r>
            <a:r>
              <a:rPr lang="en-US" sz="2400" dirty="0" smtClean="0"/>
              <a:t> innovative contracting program </a:t>
            </a:r>
          </a:p>
          <a:p>
            <a:pPr lvl="1">
              <a:spcAft>
                <a:spcPts val="600"/>
              </a:spcAft>
            </a:pPr>
            <a:r>
              <a:rPr lang="en-US" sz="1800" dirty="0" smtClean="0"/>
              <a:t>Is well established (experienced industry)</a:t>
            </a:r>
          </a:p>
          <a:p>
            <a:pPr lvl="1">
              <a:spcAft>
                <a:spcPts val="600"/>
              </a:spcAft>
            </a:pPr>
            <a:r>
              <a:rPr lang="en-US" sz="1800" dirty="0" smtClean="0"/>
              <a:t>Generally accepted and supported throughout the industry. </a:t>
            </a:r>
          </a:p>
          <a:p>
            <a:pPr>
              <a:spcAft>
                <a:spcPts val="600"/>
              </a:spcAft>
            </a:pPr>
            <a:r>
              <a:rPr lang="en-US" sz="2400" dirty="0" smtClean="0"/>
              <a:t>The comments and recommendations represent</a:t>
            </a:r>
          </a:p>
          <a:p>
            <a:pPr lvl="1">
              <a:spcAft>
                <a:spcPts val="600"/>
              </a:spcAft>
            </a:pPr>
            <a:r>
              <a:rPr lang="en-US" sz="1800" dirty="0" smtClean="0"/>
              <a:t>a fine tuning of the program to improve</a:t>
            </a:r>
          </a:p>
          <a:p>
            <a:pPr lvl="1">
              <a:spcAft>
                <a:spcPts val="600"/>
              </a:spcAft>
            </a:pPr>
            <a:r>
              <a:rPr lang="en-US" sz="1800" dirty="0" smtClean="0"/>
              <a:t>are intended to help drive the Program to continue to be leader in industry</a:t>
            </a: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000" dirty="0" smtClean="0">
                <a:solidFill>
                  <a:srgbClr val="FFFF00"/>
                </a:solidFill>
              </a:rPr>
              <a:t>Findings</a:t>
            </a:r>
          </a:p>
          <a:p>
            <a:pPr algn="ctr">
              <a:buFontTx/>
              <a:buNone/>
            </a:pPr>
            <a:r>
              <a:rPr lang="en-US" sz="2000" dirty="0" smtClean="0">
                <a:solidFill>
                  <a:srgbClr val="FFFF00"/>
                </a:solidFill>
              </a:rPr>
              <a:t>Three Themes 1. Consistency </a:t>
            </a:r>
            <a:endParaRPr lang="en-US" sz="2000" dirty="0">
              <a:solidFill>
                <a:srgbClr val="FFFF00"/>
              </a:solidFill>
            </a:endParaRPr>
          </a:p>
          <a:p>
            <a:pPr>
              <a:buFontTx/>
              <a:buNone/>
            </a:pPr>
            <a:endParaRPr lang="en-US" sz="1600" dirty="0"/>
          </a:p>
          <a:p>
            <a:pPr lvl="0"/>
            <a:r>
              <a:rPr lang="en-US" sz="1600" dirty="0" smtClean="0"/>
              <a:t>Consistency throughout the design-build process was important to both industry and Owner individuals.  Primary areas stated requiring more consistency:</a:t>
            </a:r>
          </a:p>
          <a:p>
            <a:pPr lvl="1"/>
            <a:r>
              <a:rPr lang="en-US" sz="1400" dirty="0" smtClean="0"/>
              <a:t>Procurement documents –</a:t>
            </a:r>
          </a:p>
          <a:p>
            <a:pPr lvl="2"/>
            <a:r>
              <a:rPr lang="en-US" sz="1400" dirty="0" smtClean="0"/>
              <a:t>clear the documents have evolved </a:t>
            </a:r>
          </a:p>
          <a:p>
            <a:pPr lvl="2"/>
            <a:r>
              <a:rPr lang="en-US" sz="1400" dirty="0" smtClean="0"/>
              <a:t>time to bring them back to a consistent standard</a:t>
            </a:r>
            <a:r>
              <a:rPr lang="en-US" sz="1000" dirty="0" smtClean="0"/>
              <a:t>. </a:t>
            </a:r>
          </a:p>
          <a:p>
            <a:pPr lvl="1"/>
            <a:r>
              <a:rPr lang="en-US" sz="1400" dirty="0" smtClean="0"/>
              <a:t>Inconsistent Project Management  (both in OCIC and </a:t>
            </a:r>
            <a:r>
              <a:rPr lang="en-US" sz="1400" dirty="0" err="1" smtClean="0"/>
              <a:t>MnDOT</a:t>
            </a:r>
            <a:r>
              <a:rPr lang="en-US" sz="1400" dirty="0" smtClean="0"/>
              <a:t> District project manager) </a:t>
            </a:r>
          </a:p>
          <a:p>
            <a:pPr lvl="2"/>
            <a:r>
              <a:rPr lang="en-US" sz="1400" dirty="0" smtClean="0"/>
              <a:t>Turnover in the OCIC has made it difficult for the office to follow a consistent process during procurement. </a:t>
            </a:r>
          </a:p>
          <a:p>
            <a:pPr lvl="2"/>
            <a:r>
              <a:rPr lang="en-US" sz="1400" dirty="0" smtClean="0"/>
              <a:t>District  Project Managers do not have the experience or depth to consistently manage design-build during construction. </a:t>
            </a:r>
          </a:p>
          <a:p>
            <a:pPr lvl="1"/>
            <a:r>
              <a:rPr lang="en-US" sz="1400" dirty="0" smtClean="0"/>
              <a:t>Oversight services are viewed to not follow established guidelines and procedures during design and construction. This leads to varied expectations for the level of design and quality assurance for the contractor.</a:t>
            </a:r>
          </a:p>
          <a:p>
            <a:pPr>
              <a:spcAft>
                <a:spcPts val="600"/>
              </a:spcAft>
            </a:pPr>
            <a:endParaRPr lang="en-US" sz="16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000" dirty="0" smtClean="0">
                <a:solidFill>
                  <a:srgbClr val="FFFF00"/>
                </a:solidFill>
              </a:rPr>
              <a:t>Findings</a:t>
            </a:r>
          </a:p>
          <a:p>
            <a:pPr algn="ctr">
              <a:buFontTx/>
              <a:buNone/>
            </a:pPr>
            <a:r>
              <a:rPr lang="en-US" sz="2000" dirty="0" smtClean="0">
                <a:solidFill>
                  <a:srgbClr val="FFFF00"/>
                </a:solidFill>
              </a:rPr>
              <a:t>Three Themes 2. Training</a:t>
            </a:r>
            <a:endParaRPr lang="en-US" sz="2000" dirty="0">
              <a:solidFill>
                <a:srgbClr val="FFFF00"/>
              </a:solidFill>
            </a:endParaRPr>
          </a:p>
          <a:p>
            <a:pPr>
              <a:buFontTx/>
              <a:buNone/>
            </a:pPr>
            <a:endParaRPr lang="en-US" sz="2000" dirty="0"/>
          </a:p>
          <a:p>
            <a:pPr lvl="0"/>
            <a:r>
              <a:rPr lang="en-US" sz="2000" dirty="0" smtClean="0"/>
              <a:t>Training was commonly mentioned as a solution to the consistency theme and other concerns.</a:t>
            </a:r>
          </a:p>
          <a:p>
            <a:pPr lvl="0"/>
            <a:r>
              <a:rPr lang="en-US" sz="2000" dirty="0" smtClean="0"/>
              <a:t>Training opportunities requested include:</a:t>
            </a:r>
          </a:p>
          <a:p>
            <a:pPr lvl="1"/>
            <a:r>
              <a:rPr lang="en-US" sz="1600" dirty="0" smtClean="0"/>
              <a:t>Improve contractor understanding of alternative contracting methods</a:t>
            </a:r>
          </a:p>
          <a:p>
            <a:pPr lvl="1"/>
            <a:r>
              <a:rPr lang="en-US" sz="1600" dirty="0" smtClean="0"/>
              <a:t>Clarify the role each office or organization has in the Design-build process. (e.g. the role of OCIC, Districts and Consultants). Apply consistently across all projects.</a:t>
            </a:r>
          </a:p>
          <a:p>
            <a:pPr lvl="1"/>
            <a:r>
              <a:rPr lang="en-US" sz="1600" dirty="0" smtClean="0"/>
              <a:t>Develop consistency with all Project managers.</a:t>
            </a:r>
          </a:p>
          <a:p>
            <a:pPr lvl="1"/>
            <a:r>
              <a:rPr lang="en-US" sz="1600" dirty="0" smtClean="0"/>
              <a:t>Provide consistent application of design and construction verification.</a:t>
            </a:r>
            <a:endParaRPr lang="en-US"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000" dirty="0" smtClean="0">
                <a:solidFill>
                  <a:srgbClr val="FFFF00"/>
                </a:solidFill>
              </a:rPr>
              <a:t>Findings</a:t>
            </a:r>
          </a:p>
          <a:p>
            <a:pPr algn="ctr">
              <a:buFontTx/>
              <a:buNone/>
            </a:pPr>
            <a:r>
              <a:rPr lang="en-US" sz="2000" dirty="0" smtClean="0">
                <a:solidFill>
                  <a:srgbClr val="FFFF00"/>
                </a:solidFill>
              </a:rPr>
              <a:t>Three Themes – 3. Project Selection</a:t>
            </a:r>
            <a:endParaRPr lang="en-US" sz="2000" dirty="0">
              <a:solidFill>
                <a:srgbClr val="FFFF00"/>
              </a:solidFill>
            </a:endParaRPr>
          </a:p>
          <a:p>
            <a:pPr>
              <a:buFontTx/>
              <a:buNone/>
            </a:pPr>
            <a:endParaRPr lang="en-US" sz="2000" dirty="0"/>
          </a:p>
          <a:p>
            <a:pPr lvl="0">
              <a:spcAft>
                <a:spcPts val="600"/>
              </a:spcAft>
            </a:pPr>
            <a:r>
              <a:rPr lang="en-US" sz="2000" dirty="0" smtClean="0"/>
              <a:t>In recent history several procurements have been delayed , rejected or changed delivery method . Solutions or concerns raised  included:</a:t>
            </a:r>
          </a:p>
          <a:p>
            <a:pPr lvl="1">
              <a:spcAft>
                <a:spcPts val="600"/>
              </a:spcAft>
            </a:pPr>
            <a:r>
              <a:rPr lang="en-US" sz="1800" dirty="0" smtClean="0"/>
              <a:t>Pick the right delivery method for a project, select consistent criteria </a:t>
            </a:r>
          </a:p>
          <a:p>
            <a:pPr lvl="1">
              <a:spcAft>
                <a:spcPts val="600"/>
              </a:spcAft>
            </a:pPr>
            <a:r>
              <a:rPr lang="en-US" sz="1800" dirty="0" smtClean="0"/>
              <a:t>Delaying Notice to Proceed or accelerating the procurement process makes it difficult for:</a:t>
            </a:r>
          </a:p>
          <a:p>
            <a:pPr lvl="2">
              <a:spcAft>
                <a:spcPts val="600"/>
              </a:spcAft>
            </a:pPr>
            <a:r>
              <a:rPr lang="en-US" sz="1800" dirty="0" smtClean="0"/>
              <a:t>Industry to prepare proposals</a:t>
            </a:r>
          </a:p>
          <a:p>
            <a:pPr lvl="2">
              <a:spcAft>
                <a:spcPts val="600"/>
              </a:spcAft>
            </a:pPr>
            <a:r>
              <a:rPr lang="en-US" sz="1800" dirty="0" smtClean="0"/>
              <a:t>Industry to maintain key staff </a:t>
            </a:r>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800" dirty="0" smtClean="0">
                <a:solidFill>
                  <a:srgbClr val="FFFF00"/>
                </a:solidFill>
              </a:rPr>
              <a:t>Recommendations</a:t>
            </a:r>
            <a:endParaRPr lang="en-US" sz="2800" dirty="0">
              <a:solidFill>
                <a:srgbClr val="FFFF00"/>
              </a:solidFill>
            </a:endParaRPr>
          </a:p>
          <a:p>
            <a:pPr>
              <a:buFontTx/>
              <a:buNone/>
            </a:pPr>
            <a:endParaRPr lang="en-US" sz="2800" dirty="0"/>
          </a:p>
          <a:p>
            <a:pPr>
              <a:spcAft>
                <a:spcPts val="600"/>
              </a:spcAft>
            </a:pPr>
            <a:r>
              <a:rPr lang="en-US" sz="2800" dirty="0" smtClean="0"/>
              <a:t>The current Program is well received by most participants of the outreach process</a:t>
            </a:r>
          </a:p>
          <a:p>
            <a:pPr>
              <a:spcAft>
                <a:spcPts val="600"/>
              </a:spcAft>
            </a:pPr>
            <a:r>
              <a:rPr lang="en-US" sz="2800" dirty="0" smtClean="0"/>
              <a:t>There are areas that lend themselves for improvement.  </a:t>
            </a:r>
          </a:p>
          <a:p>
            <a:pPr>
              <a:spcAft>
                <a:spcPts val="600"/>
              </a:spcAft>
            </a:pPr>
            <a:r>
              <a:rPr lang="en-US" sz="2800" dirty="0" smtClean="0"/>
              <a:t>There are 9 primary areas of recommendations to </a:t>
            </a:r>
            <a:r>
              <a:rPr lang="en-US" sz="2800" dirty="0" err="1" smtClean="0"/>
              <a:t>MnDOT</a:t>
            </a:r>
            <a:r>
              <a:rPr lang="en-US" sz="2800" dirty="0" smtClean="0"/>
              <a:t> </a:t>
            </a:r>
          </a:p>
          <a:p>
            <a:pPr lvl="1">
              <a:spcAft>
                <a:spcPts val="600"/>
              </a:spcAft>
              <a:buNone/>
            </a:pP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1 - Template Documents</a:t>
            </a:r>
            <a:endParaRPr lang="en-US" sz="2400" dirty="0">
              <a:solidFill>
                <a:srgbClr val="FFFF00"/>
              </a:solidFill>
            </a:endParaRPr>
          </a:p>
          <a:p>
            <a:pPr>
              <a:buFontTx/>
              <a:buNone/>
            </a:pPr>
            <a:endParaRPr lang="en-US" sz="1800" dirty="0"/>
          </a:p>
          <a:p>
            <a:pPr lvl="0"/>
            <a:r>
              <a:rPr lang="en-US" sz="2000" dirty="0" smtClean="0"/>
              <a:t>Develop an RFP template for Book 1, Book 2, Book 3, and RID to </a:t>
            </a:r>
          </a:p>
          <a:p>
            <a:pPr lvl="1"/>
            <a:r>
              <a:rPr lang="en-US" sz="1800" dirty="0" smtClean="0"/>
              <a:t>Providing more complete and consistent RFP documents  </a:t>
            </a:r>
          </a:p>
          <a:p>
            <a:r>
              <a:rPr lang="en-US" sz="2000" dirty="0" smtClean="0"/>
              <a:t>Areas of emphasis should include:</a:t>
            </a:r>
          </a:p>
          <a:p>
            <a:pPr lvl="1"/>
            <a:r>
              <a:rPr lang="en-US" sz="1800" dirty="0" smtClean="0"/>
              <a:t> personnel experience, </a:t>
            </a:r>
          </a:p>
          <a:p>
            <a:pPr lvl="1"/>
            <a:r>
              <a:rPr lang="en-US" sz="1800" dirty="0" smtClean="0"/>
              <a:t>Technical requirements, </a:t>
            </a:r>
          </a:p>
          <a:p>
            <a:pPr lvl="1"/>
            <a:r>
              <a:rPr lang="en-US" sz="1800" dirty="0" smtClean="0"/>
              <a:t>Consistent quality requirements, </a:t>
            </a:r>
          </a:p>
          <a:p>
            <a:pPr lvl="1"/>
            <a:r>
              <a:rPr lang="en-US" sz="1800" dirty="0" smtClean="0"/>
              <a:t>Risk transfer and </a:t>
            </a:r>
          </a:p>
          <a:p>
            <a:pPr lvl="1"/>
            <a:r>
              <a:rPr lang="en-US" sz="1800" dirty="0" smtClean="0"/>
              <a:t>Avoiding more stringent </a:t>
            </a:r>
            <a:r>
              <a:rPr lang="en-US" sz="1800" dirty="0" smtClean="0"/>
              <a:t>requirements </a:t>
            </a:r>
            <a:r>
              <a:rPr lang="en-US" sz="1800" dirty="0" smtClean="0"/>
              <a:t>than traditional delivery</a:t>
            </a:r>
            <a:r>
              <a:rPr lang="en-US" sz="1400" dirty="0" smtClean="0"/>
              <a:t>.  </a:t>
            </a:r>
            <a:endParaRPr lang="en-US"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1 -Template Documents</a:t>
            </a:r>
            <a:endParaRPr lang="en-US" sz="2400" dirty="0">
              <a:solidFill>
                <a:srgbClr val="FFFF00"/>
              </a:solidFill>
            </a:endParaRPr>
          </a:p>
          <a:p>
            <a:pPr>
              <a:buFontTx/>
              <a:buNone/>
            </a:pPr>
            <a:endParaRPr lang="en-US" sz="1800" dirty="0"/>
          </a:p>
          <a:p>
            <a:pPr lvl="0"/>
            <a:r>
              <a:rPr lang="en-US" sz="2400" dirty="0" smtClean="0"/>
              <a:t>The template should provide for the following</a:t>
            </a:r>
            <a:r>
              <a:rPr lang="en-US" sz="2000" dirty="0" smtClean="0"/>
              <a:t>:</a:t>
            </a:r>
          </a:p>
          <a:p>
            <a:pPr lvl="1"/>
            <a:r>
              <a:rPr lang="en-US" sz="2000" dirty="0" smtClean="0"/>
              <a:t>Clear contract language for consistent implementation by project managers</a:t>
            </a:r>
          </a:p>
          <a:p>
            <a:pPr lvl="1"/>
            <a:r>
              <a:rPr lang="en-US" sz="2000" dirty="0" smtClean="0"/>
              <a:t>Establishing a known and consistent quality control and quality assurance program</a:t>
            </a:r>
          </a:p>
          <a:p>
            <a:pPr lvl="1"/>
            <a:r>
              <a:rPr lang="en-US" sz="2000" dirty="0" smtClean="0"/>
              <a:t>Internal guidance for vetting information to include in contract versus including in RID</a:t>
            </a:r>
          </a:p>
          <a:p>
            <a:pPr lvl="1"/>
            <a:r>
              <a:rPr lang="en-US" sz="2000" dirty="0" smtClean="0"/>
              <a:t>Internal guidance for vetting assigning project risks</a:t>
            </a:r>
          </a:p>
          <a:p>
            <a:pPr lvl="1"/>
            <a:r>
              <a:rPr lang="en-US" sz="2000" dirty="0" smtClean="0"/>
              <a:t>Internal guidance on design-build team personnel requirements </a:t>
            </a:r>
          </a:p>
          <a:p>
            <a:pPr lvl="1"/>
            <a:r>
              <a:rPr lang="en-US" sz="2000" dirty="0" smtClean="0"/>
              <a:t>Internal guidance for selecting a procurement and oversight team</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1</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Consistent RFPs</a:t>
            </a:r>
            <a:endParaRPr lang="en-US" sz="2400" dirty="0">
              <a:solidFill>
                <a:srgbClr val="00B0F0"/>
              </a:solidFill>
            </a:endParaRPr>
          </a:p>
          <a:p>
            <a:pPr>
              <a:spcAft>
                <a:spcPts val="600"/>
              </a:spcAft>
            </a:pPr>
            <a:endParaRPr lang="en-US" sz="2400" dirty="0" smtClean="0">
              <a:solidFill>
                <a:srgbClr val="00B0F0"/>
              </a:solidFill>
            </a:endParaRPr>
          </a:p>
          <a:p>
            <a:pPr>
              <a:spcAft>
                <a:spcPts val="600"/>
              </a:spcAft>
            </a:pPr>
            <a:r>
              <a:rPr lang="en-US" sz="2000" dirty="0" smtClean="0"/>
              <a:t>Book 1 and ITP Templates created</a:t>
            </a:r>
          </a:p>
          <a:p>
            <a:pPr>
              <a:spcAft>
                <a:spcPts val="600"/>
              </a:spcAft>
            </a:pPr>
            <a:r>
              <a:rPr lang="en-US" sz="2000" dirty="0" smtClean="0"/>
              <a:t>Book 2 Template being developed</a:t>
            </a:r>
          </a:p>
          <a:p>
            <a:pPr>
              <a:spcAft>
                <a:spcPts val="600"/>
              </a:spcAft>
            </a:pPr>
            <a:r>
              <a:rPr lang="en-US" sz="2000" dirty="0" smtClean="0"/>
              <a:t>Book 3 will be reviewed</a:t>
            </a:r>
          </a:p>
          <a:p>
            <a:pPr>
              <a:spcAft>
                <a:spcPts val="600"/>
              </a:spcAft>
            </a:pPr>
            <a:r>
              <a:rPr lang="en-US" sz="2000" dirty="0" smtClean="0"/>
              <a:t>RID standard structure being developed for both DB and DBB projects</a:t>
            </a:r>
          </a:p>
          <a:p>
            <a:pPr>
              <a:spcAft>
                <a:spcPts val="600"/>
              </a:spcAft>
            </a:pPr>
            <a:r>
              <a:rPr lang="en-US" sz="2000" dirty="0" smtClean="0"/>
              <a:t>Creating f</a:t>
            </a:r>
            <a:r>
              <a:rPr lang="en-US" sz="2000" dirty="0" smtClean="0"/>
              <a:t>ormalized </a:t>
            </a:r>
            <a:r>
              <a:rPr lang="en-US" sz="2000" dirty="0" smtClean="0"/>
              <a:t>RFP preparation </a:t>
            </a:r>
            <a:r>
              <a:rPr lang="en-US" sz="2000" dirty="0" smtClean="0"/>
              <a:t>training</a:t>
            </a:r>
          </a:p>
          <a:p>
            <a:pPr>
              <a:spcAft>
                <a:spcPts val="600"/>
              </a:spcAft>
            </a:pPr>
            <a:r>
              <a:rPr lang="en-US" sz="2000" dirty="0" smtClean="0"/>
              <a:t>RFP sections are being reviewed by OCIC for “gold plating”</a:t>
            </a:r>
            <a:endParaRPr lang="en-US" sz="2000" dirty="0" smtClean="0"/>
          </a:p>
          <a:p>
            <a:pPr>
              <a:buFontTx/>
              <a:buNone/>
            </a:pPr>
            <a:endParaRPr lang="en-US" dirty="0"/>
          </a:p>
        </p:txBody>
      </p:sp>
    </p:spTree>
    <p:extLst>
      <p:ext uri="{BB962C8B-B14F-4D97-AF65-F5344CB8AC3E}">
        <p14:creationId xmlns:p14="http://schemas.microsoft.com/office/powerpoint/2010/main" val="1863175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2 - Project Selection Process</a:t>
            </a:r>
            <a:endParaRPr lang="en-US" sz="2400" dirty="0">
              <a:solidFill>
                <a:srgbClr val="FFFF00"/>
              </a:solidFill>
            </a:endParaRPr>
          </a:p>
          <a:p>
            <a:pPr>
              <a:buFontTx/>
              <a:buNone/>
            </a:pPr>
            <a:endParaRPr lang="en-US" sz="2000" dirty="0"/>
          </a:p>
          <a:p>
            <a:pPr lvl="0"/>
            <a:r>
              <a:rPr lang="en-US" sz="2000" dirty="0" smtClean="0"/>
              <a:t>Work with the Enterprise Risk Management Program to develop a project selection tool that will be used for vetting project delivery and procurement methods.  </a:t>
            </a:r>
          </a:p>
          <a:p>
            <a:pPr lvl="0"/>
            <a:r>
              <a:rPr lang="en-US" sz="2000" dirty="0" smtClean="0"/>
              <a:t>The vetting process should establish a systematic risk based approach to selecting alternative delivery types.  </a:t>
            </a:r>
          </a:p>
          <a:p>
            <a:pPr lvl="0"/>
            <a:r>
              <a:rPr lang="en-US" sz="2000" dirty="0" smtClean="0"/>
              <a:t>The risk analysis will consider:</a:t>
            </a:r>
          </a:p>
          <a:p>
            <a:pPr lvl="1"/>
            <a:r>
              <a:rPr lang="en-US" sz="1600" dirty="0" smtClean="0"/>
              <a:t>Risks associated with scope, stakeholders, timing, and budget</a:t>
            </a:r>
          </a:p>
          <a:p>
            <a:pPr lvl="1"/>
            <a:r>
              <a:rPr lang="en-US" sz="1600" dirty="0" smtClean="0"/>
              <a:t>Methods for estimating projects and assigning contingency to the project to avoid under funding</a:t>
            </a:r>
          </a:p>
          <a:p>
            <a:pPr lvl="1"/>
            <a:r>
              <a:rPr lang="en-US" sz="1600" dirty="0" smtClean="0"/>
              <a:t>Guidance for risk based progress of design</a:t>
            </a:r>
          </a:p>
          <a:p>
            <a:r>
              <a:rPr lang="en-US" sz="2000" dirty="0" smtClean="0"/>
              <a:t>This process will also assist in overall consistency of documents </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2</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Project Selection </a:t>
            </a:r>
            <a:r>
              <a:rPr lang="en-US" sz="2400" dirty="0" smtClean="0">
                <a:solidFill>
                  <a:srgbClr val="00B0F0"/>
                </a:solidFill>
              </a:rPr>
              <a:t>Tool</a:t>
            </a:r>
          </a:p>
          <a:p>
            <a:pPr algn="ctr">
              <a:buFontTx/>
              <a:buNone/>
            </a:pPr>
            <a:endParaRPr lang="en-US" sz="2400" dirty="0">
              <a:solidFill>
                <a:srgbClr val="00B0F0"/>
              </a:solidFill>
            </a:endParaRPr>
          </a:p>
          <a:p>
            <a:pPr>
              <a:spcAft>
                <a:spcPts val="600"/>
              </a:spcAft>
            </a:pPr>
            <a:r>
              <a:rPr lang="en-US" sz="2000" dirty="0" smtClean="0"/>
              <a:t>Why are projects programmed </a:t>
            </a:r>
            <a:r>
              <a:rPr lang="en-US" sz="2000" dirty="0" smtClean="0"/>
              <a:t>DB?</a:t>
            </a:r>
          </a:p>
          <a:p>
            <a:pPr lvl="1">
              <a:spcAft>
                <a:spcPts val="600"/>
              </a:spcAft>
            </a:pPr>
            <a:r>
              <a:rPr lang="en-US" sz="1600" dirty="0" smtClean="0"/>
              <a:t>Funding </a:t>
            </a:r>
            <a:r>
              <a:rPr lang="en-US" sz="1600" dirty="0" smtClean="0"/>
              <a:t>constraints/speed of </a:t>
            </a:r>
            <a:r>
              <a:rPr lang="en-US" sz="1600" dirty="0" smtClean="0"/>
              <a:t>delivery</a:t>
            </a:r>
          </a:p>
          <a:p>
            <a:pPr lvl="1">
              <a:spcAft>
                <a:spcPts val="600"/>
              </a:spcAft>
            </a:pPr>
            <a:r>
              <a:rPr lang="en-US" sz="1600" dirty="0" smtClean="0"/>
              <a:t>Innovation</a:t>
            </a:r>
            <a:endParaRPr lang="en-US" sz="1600" dirty="0"/>
          </a:p>
          <a:p>
            <a:pPr lvl="1">
              <a:spcAft>
                <a:spcPts val="600"/>
              </a:spcAft>
            </a:pPr>
            <a:r>
              <a:rPr lang="en-US" sz="1600" dirty="0" smtClean="0"/>
              <a:t>Streamlining </a:t>
            </a:r>
            <a:r>
              <a:rPr lang="en-US" sz="1600" dirty="0" smtClean="0"/>
              <a:t>of project delivery (e.g. Alt Bid)</a:t>
            </a:r>
          </a:p>
          <a:p>
            <a:pPr>
              <a:spcAft>
                <a:spcPts val="600"/>
              </a:spcAft>
            </a:pPr>
            <a:endParaRPr lang="en-US" sz="2000" dirty="0" smtClean="0"/>
          </a:p>
          <a:p>
            <a:pPr>
              <a:spcAft>
                <a:spcPts val="600"/>
              </a:spcAft>
            </a:pPr>
            <a:r>
              <a:rPr lang="en-US" sz="2000" dirty="0" err="1" smtClean="0"/>
              <a:t>MnDOT</a:t>
            </a:r>
            <a:r>
              <a:rPr lang="en-US" sz="2000" dirty="0" smtClean="0"/>
              <a:t> is developing </a:t>
            </a:r>
            <a:r>
              <a:rPr lang="en-US" sz="2000" dirty="0" smtClean="0"/>
              <a:t>a project selection risk and goal based </a:t>
            </a:r>
            <a:r>
              <a:rPr lang="en-US" sz="2000" dirty="0" smtClean="0"/>
              <a:t>approach</a:t>
            </a:r>
          </a:p>
          <a:p>
            <a:pPr lvl="1">
              <a:spcAft>
                <a:spcPts val="600"/>
              </a:spcAft>
            </a:pPr>
            <a:r>
              <a:rPr lang="en-US" sz="1600" dirty="0" smtClean="0"/>
              <a:t>OCIC/program managers lead discussion</a:t>
            </a:r>
          </a:p>
          <a:p>
            <a:pPr lvl="1">
              <a:spcAft>
                <a:spcPts val="600"/>
              </a:spcAft>
            </a:pPr>
            <a:r>
              <a:rPr lang="en-US" sz="1600" dirty="0" smtClean="0"/>
              <a:t>Largest risks discussed i.e. earthwork, soils, permitting, R/W, </a:t>
            </a:r>
            <a:r>
              <a:rPr lang="en-US" sz="1600" dirty="0" err="1" smtClean="0"/>
              <a:t>etc</a:t>
            </a:r>
            <a:endParaRPr lang="en-US" sz="1600" dirty="0"/>
          </a:p>
          <a:p>
            <a:pPr lvl="1">
              <a:spcAft>
                <a:spcPts val="600"/>
              </a:spcAft>
            </a:pPr>
            <a:endParaRPr lang="en-US" dirty="0" smtClean="0"/>
          </a:p>
          <a:p>
            <a:pPr>
              <a:buFontTx/>
              <a:buNone/>
            </a:pPr>
            <a:endParaRPr lang="en-US" dirty="0"/>
          </a:p>
        </p:txBody>
      </p:sp>
    </p:spTree>
    <p:extLst>
      <p:ext uri="{BB962C8B-B14F-4D97-AF65-F5344CB8AC3E}">
        <p14:creationId xmlns:p14="http://schemas.microsoft.com/office/powerpoint/2010/main" val="159419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03870909"/>
              </p:ext>
            </p:extLst>
          </p:nvPr>
        </p:nvGraphicFramePr>
        <p:xfrm>
          <a:off x="152400" y="1828800"/>
          <a:ext cx="8839200" cy="4340272"/>
        </p:xfrm>
        <a:graphic>
          <a:graphicData uri="http://schemas.openxmlformats.org/drawingml/2006/table">
            <a:tbl>
              <a:tblPr firstRow="1" firstCol="1" bandRow="1"/>
              <a:tblGrid>
                <a:gridCol w="2954746"/>
                <a:gridCol w="2003218"/>
                <a:gridCol w="1940618"/>
                <a:gridCol w="1940618"/>
              </a:tblGrid>
              <a:tr h="347555">
                <a:tc gridSpan="4">
                  <a:txBody>
                    <a:bodyPr/>
                    <a:lstStyle/>
                    <a:p>
                      <a:pPr marL="0" marR="0" algn="ctr">
                        <a:lnSpc>
                          <a:spcPct val="115000"/>
                        </a:lnSpc>
                        <a:spcBef>
                          <a:spcPts val="0"/>
                        </a:spcBef>
                        <a:spcAft>
                          <a:spcPts val="0"/>
                        </a:spcAft>
                      </a:pPr>
                      <a:r>
                        <a:rPr lang="en-US" sz="1600" b="1" dirty="0">
                          <a:solidFill>
                            <a:schemeClr val="bg1"/>
                          </a:solidFill>
                          <a:effectLst/>
                          <a:latin typeface="Arial Narrow"/>
                          <a:ea typeface="Calibri"/>
                          <a:cs typeface="Times New Roman"/>
                        </a:rPr>
                        <a:t>PROJECT DELIVERY METHOD OPPORTUNITY/OBSTACLE SUMMARY</a:t>
                      </a:r>
                      <a:endParaRPr lang="en-US" sz="20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47555">
                <a:tc>
                  <a:txBody>
                    <a:bodyPr/>
                    <a:lstStyle/>
                    <a:p>
                      <a:pPr marL="0" marR="0" algn="just">
                        <a:lnSpc>
                          <a:spcPct val="115000"/>
                        </a:lnSpc>
                        <a:spcBef>
                          <a:spcPts val="0"/>
                        </a:spcBef>
                        <a:spcAft>
                          <a:spcPts val="0"/>
                        </a:spcAft>
                      </a:pPr>
                      <a:r>
                        <a:rPr lang="en-US" sz="1000" dirty="0">
                          <a:solidFill>
                            <a:schemeClr val="bg1"/>
                          </a:solidFill>
                          <a:effectLst/>
                          <a:latin typeface="Book Antiqua"/>
                          <a:ea typeface="Calibri"/>
                          <a:cs typeface="Times New Roman"/>
                        </a:rPr>
                        <a:t> </a:t>
                      </a:r>
                      <a:endParaRPr lang="en-US"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C96"/>
                    </a:solidFill>
                  </a:tcPr>
                </a:tc>
                <a:tc>
                  <a:txBody>
                    <a:bodyPr/>
                    <a:lstStyle/>
                    <a:p>
                      <a:pPr marL="0" marR="0" algn="ctr">
                        <a:lnSpc>
                          <a:spcPct val="115000"/>
                        </a:lnSpc>
                        <a:spcBef>
                          <a:spcPts val="0"/>
                        </a:spcBef>
                        <a:spcAft>
                          <a:spcPts val="0"/>
                        </a:spcAft>
                      </a:pPr>
                      <a:r>
                        <a:rPr lang="en-US" sz="1200" b="1" dirty="0">
                          <a:solidFill>
                            <a:schemeClr val="bg1"/>
                          </a:solidFill>
                          <a:effectLst/>
                          <a:latin typeface="Arial Narrow"/>
                          <a:ea typeface="Calibri"/>
                          <a:cs typeface="Times New Roman"/>
                        </a:rPr>
                        <a:t>DBB</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C96"/>
                    </a:solidFill>
                  </a:tcPr>
                </a:tc>
                <a:tc>
                  <a:txBody>
                    <a:bodyPr/>
                    <a:lstStyle/>
                    <a:p>
                      <a:pPr marL="0" marR="0" algn="ctr">
                        <a:lnSpc>
                          <a:spcPct val="115000"/>
                        </a:lnSpc>
                        <a:spcBef>
                          <a:spcPts val="0"/>
                        </a:spcBef>
                        <a:spcAft>
                          <a:spcPts val="0"/>
                        </a:spcAft>
                      </a:pPr>
                      <a:r>
                        <a:rPr lang="en-US" sz="1200" b="1" dirty="0">
                          <a:solidFill>
                            <a:schemeClr val="bg1"/>
                          </a:solidFill>
                          <a:effectLst/>
                          <a:latin typeface="Arial Narrow"/>
                          <a:ea typeface="Calibri"/>
                          <a:cs typeface="Times New Roman"/>
                        </a:rPr>
                        <a:t>DB</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C96"/>
                    </a:solidFill>
                  </a:tcPr>
                </a:tc>
                <a:tc>
                  <a:txBody>
                    <a:bodyPr/>
                    <a:lstStyle/>
                    <a:p>
                      <a:pPr marL="0" marR="0" algn="ctr">
                        <a:lnSpc>
                          <a:spcPct val="115000"/>
                        </a:lnSpc>
                        <a:spcBef>
                          <a:spcPts val="0"/>
                        </a:spcBef>
                        <a:spcAft>
                          <a:spcPts val="0"/>
                        </a:spcAft>
                      </a:pPr>
                      <a:r>
                        <a:rPr lang="en-US" sz="1200" b="1" dirty="0">
                          <a:solidFill>
                            <a:schemeClr val="bg1"/>
                          </a:solidFill>
                          <a:effectLst/>
                          <a:latin typeface="Arial Narrow"/>
                          <a:ea typeface="Calibri"/>
                          <a:cs typeface="Times New Roman"/>
                        </a:rPr>
                        <a:t>CMGC</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C96"/>
                    </a:solidFill>
                  </a:tcPr>
                </a:tc>
              </a:tr>
              <a:tr h="347555">
                <a:tc>
                  <a:txBody>
                    <a:bodyPr/>
                    <a:lstStyle/>
                    <a:p>
                      <a:pPr marL="0" marR="0" algn="ctr">
                        <a:lnSpc>
                          <a:spcPct val="115000"/>
                        </a:lnSpc>
                        <a:spcBef>
                          <a:spcPts val="0"/>
                        </a:spcBef>
                        <a:spcAft>
                          <a:spcPts val="0"/>
                        </a:spcAft>
                      </a:pPr>
                      <a:r>
                        <a:rPr lang="en-US" sz="1400" b="1" dirty="0">
                          <a:solidFill>
                            <a:schemeClr val="bg1"/>
                          </a:solidFill>
                          <a:effectLst/>
                          <a:latin typeface="Arial Narrow"/>
                          <a:ea typeface="Calibri"/>
                          <a:cs typeface="Times New Roman"/>
                        </a:rPr>
                        <a:t>Primary Evaluation Factors</a:t>
                      </a:r>
                      <a:endParaRPr lang="en-US" sz="18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gn="just">
                        <a:lnSpc>
                          <a:spcPct val="115000"/>
                        </a:lnSpc>
                        <a:spcBef>
                          <a:spcPts val="0"/>
                        </a:spcBef>
                        <a:spcAft>
                          <a:spcPts val="0"/>
                        </a:spcAft>
                      </a:pPr>
                      <a:r>
                        <a:rPr lang="en-US" sz="1000" dirty="0">
                          <a:solidFill>
                            <a:schemeClr val="bg1"/>
                          </a:solidFill>
                          <a:effectLst/>
                          <a:latin typeface="Book Antiqua"/>
                          <a:ea typeface="Calibri"/>
                          <a:cs typeface="Times New Roman"/>
                        </a:rPr>
                        <a:t> </a:t>
                      </a:r>
                      <a:endParaRPr lang="en-US"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gn="just">
                        <a:lnSpc>
                          <a:spcPct val="115000"/>
                        </a:lnSpc>
                        <a:spcBef>
                          <a:spcPts val="0"/>
                        </a:spcBef>
                        <a:spcAft>
                          <a:spcPts val="0"/>
                        </a:spcAft>
                      </a:pPr>
                      <a:r>
                        <a:rPr lang="en-US" sz="1000">
                          <a:solidFill>
                            <a:schemeClr val="bg1"/>
                          </a:solidFill>
                          <a:effectLst/>
                          <a:latin typeface="Book Antiqua"/>
                          <a:ea typeface="Calibri"/>
                          <a:cs typeface="Times New Roman"/>
                        </a:rPr>
                        <a:t> </a:t>
                      </a:r>
                      <a:endParaRPr lang="en-US" sz="11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gn="just">
                        <a:lnSpc>
                          <a:spcPct val="115000"/>
                        </a:lnSpc>
                        <a:spcBef>
                          <a:spcPts val="0"/>
                        </a:spcBef>
                        <a:spcAft>
                          <a:spcPts val="0"/>
                        </a:spcAft>
                      </a:pPr>
                      <a:r>
                        <a:rPr lang="en-US" sz="1000" dirty="0">
                          <a:solidFill>
                            <a:schemeClr val="bg1"/>
                          </a:solidFill>
                          <a:effectLst/>
                          <a:latin typeface="Book Antiqua"/>
                          <a:ea typeface="Calibri"/>
                          <a:cs typeface="Times New Roman"/>
                        </a:rPr>
                        <a:t> </a:t>
                      </a:r>
                      <a:endParaRPr lang="en-US"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r>
              <a:tr h="347555">
                <a:tc>
                  <a:txBody>
                    <a:bodyPr/>
                    <a:lstStyle/>
                    <a:p>
                      <a:pPr marL="0" marR="0" algn="just">
                        <a:lnSpc>
                          <a:spcPct val="115000"/>
                        </a:lnSpc>
                        <a:spcBef>
                          <a:spcPts val="0"/>
                        </a:spcBef>
                        <a:spcAft>
                          <a:spcPts val="0"/>
                        </a:spcAft>
                      </a:pPr>
                      <a:r>
                        <a:rPr lang="en-US" sz="1200" dirty="0">
                          <a:solidFill>
                            <a:schemeClr val="bg1"/>
                          </a:solidFill>
                          <a:effectLst/>
                          <a:latin typeface="Book Antiqua"/>
                          <a:ea typeface="Calibri"/>
                          <a:cs typeface="Times New Roman"/>
                        </a:rPr>
                        <a:t>1. Delivery Schedule </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X</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solidFill>
                            <a:schemeClr val="bg1"/>
                          </a:solidFill>
                          <a:effectLst/>
                          <a:latin typeface="Arial"/>
                          <a:ea typeface="Calibri"/>
                          <a:cs typeface="Times New Roman"/>
                        </a:rPr>
                        <a:t>++</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solidFill>
                            <a:schemeClr val="bg1"/>
                          </a:solidFill>
                          <a:effectLst/>
                          <a:latin typeface="Arial"/>
                          <a:ea typeface="Calibri"/>
                          <a:cs typeface="Times New Roman"/>
                        </a:rPr>
                        <a:t>-</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555">
                <a:tc>
                  <a:txBody>
                    <a:bodyPr/>
                    <a:lstStyle/>
                    <a:p>
                      <a:pPr marL="0" marR="0" algn="just">
                        <a:lnSpc>
                          <a:spcPct val="115000"/>
                        </a:lnSpc>
                        <a:spcBef>
                          <a:spcPts val="0"/>
                        </a:spcBef>
                        <a:spcAft>
                          <a:spcPts val="0"/>
                        </a:spcAft>
                      </a:pPr>
                      <a:r>
                        <a:rPr lang="en-US" sz="1200" dirty="0">
                          <a:solidFill>
                            <a:schemeClr val="bg1"/>
                          </a:solidFill>
                          <a:effectLst/>
                          <a:latin typeface="Book Antiqua"/>
                          <a:ea typeface="Calibri"/>
                          <a:cs typeface="Times New Roman"/>
                        </a:rPr>
                        <a:t>2. Project Complexity &amp; Innovation </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NA</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a:solidFill>
                            <a:schemeClr val="bg1"/>
                          </a:solidFill>
                          <a:effectLst/>
                          <a:latin typeface="Arial"/>
                          <a:ea typeface="Calibri"/>
                          <a:cs typeface="Times New Roman"/>
                        </a:rPr>
                        <a:t>+</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solidFill>
                            <a:schemeClr val="bg1"/>
                          </a:solidFill>
                          <a:effectLst/>
                          <a:latin typeface="Arial"/>
                          <a:ea typeface="Calibri"/>
                          <a:cs typeface="Times New Roman"/>
                        </a:rPr>
                        <a:t>+</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555">
                <a:tc>
                  <a:txBody>
                    <a:bodyPr/>
                    <a:lstStyle/>
                    <a:p>
                      <a:pPr marL="0" marR="0" algn="just">
                        <a:lnSpc>
                          <a:spcPct val="115000"/>
                        </a:lnSpc>
                        <a:spcBef>
                          <a:spcPts val="0"/>
                        </a:spcBef>
                        <a:spcAft>
                          <a:spcPts val="0"/>
                        </a:spcAft>
                      </a:pPr>
                      <a:r>
                        <a:rPr lang="en-US" sz="1200">
                          <a:solidFill>
                            <a:schemeClr val="bg1"/>
                          </a:solidFill>
                          <a:effectLst/>
                          <a:latin typeface="Book Antiqua"/>
                          <a:ea typeface="Calibri"/>
                          <a:cs typeface="Times New Roman"/>
                        </a:rPr>
                        <a:t>3. Level of Design </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NA</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a:solidFill>
                            <a:schemeClr val="bg1"/>
                          </a:solidFill>
                          <a:effectLst/>
                          <a:latin typeface="Arial"/>
                          <a:ea typeface="Calibri"/>
                          <a:cs typeface="Times New Roman"/>
                        </a:rPr>
                        <a:t>++</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solidFill>
                            <a:schemeClr val="bg1"/>
                          </a:solidFill>
                          <a:effectLst/>
                          <a:latin typeface="Arial"/>
                          <a:ea typeface="Calibri"/>
                          <a:cs typeface="Times New Roman"/>
                        </a:rPr>
                        <a:t>+</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555">
                <a:tc>
                  <a:txBody>
                    <a:bodyPr/>
                    <a:lstStyle/>
                    <a:p>
                      <a:pPr marL="0" marR="0" algn="just">
                        <a:lnSpc>
                          <a:spcPct val="115000"/>
                        </a:lnSpc>
                        <a:spcBef>
                          <a:spcPts val="0"/>
                        </a:spcBef>
                        <a:spcAft>
                          <a:spcPts val="0"/>
                        </a:spcAft>
                      </a:pPr>
                      <a:r>
                        <a:rPr lang="en-US" sz="1200">
                          <a:solidFill>
                            <a:schemeClr val="bg1"/>
                          </a:solidFill>
                          <a:effectLst/>
                          <a:latin typeface="Book Antiqua"/>
                          <a:ea typeface="Calibri"/>
                          <a:cs typeface="Times New Roman"/>
                        </a:rPr>
                        <a:t>4. Cost</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NA</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a:solidFill>
                            <a:schemeClr val="bg1"/>
                          </a:solidFill>
                          <a:effectLst/>
                          <a:latin typeface="Arial"/>
                          <a:ea typeface="Calibri"/>
                          <a:cs typeface="Times New Roman"/>
                        </a:rPr>
                        <a:t>++</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solidFill>
                            <a:schemeClr val="bg1"/>
                          </a:solidFill>
                          <a:effectLst/>
                          <a:latin typeface="Arial"/>
                          <a:ea typeface="Calibri"/>
                          <a:cs typeface="Times New Roman"/>
                        </a:rPr>
                        <a:t>+</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098">
                <a:tc>
                  <a:txBody>
                    <a:bodyPr/>
                    <a:lstStyle/>
                    <a:p>
                      <a:pPr marL="0" marR="0" algn="just">
                        <a:lnSpc>
                          <a:spcPct val="115000"/>
                        </a:lnSpc>
                        <a:spcBef>
                          <a:spcPts val="0"/>
                        </a:spcBef>
                        <a:spcAft>
                          <a:spcPts val="0"/>
                        </a:spcAft>
                      </a:pPr>
                      <a:r>
                        <a:rPr lang="en-US" sz="1200" dirty="0">
                          <a:solidFill>
                            <a:schemeClr val="bg1"/>
                          </a:solidFill>
                          <a:effectLst/>
                          <a:latin typeface="Book Antiqua"/>
                          <a:ea typeface="Calibri"/>
                          <a:cs typeface="Times New Roman"/>
                        </a:rPr>
                        <a:t>5. Perform Initial Risk Assessment</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NA</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Risks can be properly allocated</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NA</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555">
                <a:tc>
                  <a:txBody>
                    <a:bodyPr/>
                    <a:lstStyle/>
                    <a:p>
                      <a:pPr marL="0" marR="0" algn="ctr">
                        <a:lnSpc>
                          <a:spcPct val="115000"/>
                        </a:lnSpc>
                        <a:spcBef>
                          <a:spcPts val="0"/>
                        </a:spcBef>
                        <a:spcAft>
                          <a:spcPts val="0"/>
                        </a:spcAft>
                      </a:pPr>
                      <a:r>
                        <a:rPr lang="en-US" sz="1200" b="1" dirty="0">
                          <a:solidFill>
                            <a:schemeClr val="bg1"/>
                          </a:solidFill>
                          <a:effectLst/>
                          <a:latin typeface="Arial Narrow"/>
                          <a:ea typeface="Calibri"/>
                          <a:cs typeface="Times New Roman"/>
                        </a:rPr>
                        <a:t>Secondary Evaluation Factors</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gn="just">
                        <a:lnSpc>
                          <a:spcPct val="115000"/>
                        </a:lnSpc>
                        <a:spcBef>
                          <a:spcPts val="0"/>
                        </a:spcBef>
                        <a:spcAft>
                          <a:spcPts val="0"/>
                        </a:spcAft>
                      </a:pPr>
                      <a:r>
                        <a:rPr lang="en-US" sz="1200">
                          <a:solidFill>
                            <a:schemeClr val="bg1"/>
                          </a:solidFill>
                          <a:effectLst/>
                          <a:latin typeface="Book Antiqua"/>
                          <a:ea typeface="Calibri"/>
                          <a:cs typeface="Times New Roman"/>
                        </a:rPr>
                        <a:t> </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gn="just">
                        <a:lnSpc>
                          <a:spcPct val="115000"/>
                        </a:lnSpc>
                        <a:spcBef>
                          <a:spcPts val="0"/>
                        </a:spcBef>
                        <a:spcAft>
                          <a:spcPts val="0"/>
                        </a:spcAft>
                      </a:pPr>
                      <a:r>
                        <a:rPr lang="en-US" sz="1200" dirty="0">
                          <a:solidFill>
                            <a:schemeClr val="bg1"/>
                          </a:solidFill>
                          <a:effectLst/>
                          <a:latin typeface="Book Antiqua"/>
                          <a:ea typeface="Calibri"/>
                          <a:cs typeface="Times New Roman"/>
                        </a:rPr>
                        <a:t> </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gn="just">
                        <a:lnSpc>
                          <a:spcPct val="115000"/>
                        </a:lnSpc>
                        <a:spcBef>
                          <a:spcPts val="0"/>
                        </a:spcBef>
                        <a:spcAft>
                          <a:spcPts val="0"/>
                        </a:spcAft>
                      </a:pPr>
                      <a:r>
                        <a:rPr lang="en-US" sz="1200">
                          <a:solidFill>
                            <a:schemeClr val="bg1"/>
                          </a:solidFill>
                          <a:effectLst/>
                          <a:latin typeface="Book Antiqua"/>
                          <a:ea typeface="Calibri"/>
                          <a:cs typeface="Times New Roman"/>
                        </a:rPr>
                        <a:t> </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r>
              <a:tr h="347555">
                <a:tc>
                  <a:txBody>
                    <a:bodyPr/>
                    <a:lstStyle/>
                    <a:p>
                      <a:pPr marL="0" marR="0" algn="just">
                        <a:lnSpc>
                          <a:spcPct val="115000"/>
                        </a:lnSpc>
                        <a:spcBef>
                          <a:spcPts val="0"/>
                        </a:spcBef>
                        <a:spcAft>
                          <a:spcPts val="0"/>
                        </a:spcAft>
                      </a:pPr>
                      <a:r>
                        <a:rPr lang="en-US" sz="1200">
                          <a:solidFill>
                            <a:schemeClr val="bg1"/>
                          </a:solidFill>
                          <a:effectLst/>
                          <a:latin typeface="Book Antiqua"/>
                          <a:ea typeface="Calibri"/>
                          <a:cs typeface="Times New Roman"/>
                        </a:rPr>
                        <a:t>6. Staff Experience/Availability (Owner)</a:t>
                      </a:r>
                      <a:endParaRPr lang="en-US" sz="12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NA</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Pass</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NA</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555">
                <a:tc>
                  <a:txBody>
                    <a:bodyPr/>
                    <a:lstStyle/>
                    <a:p>
                      <a:pPr marL="0" marR="0" algn="just">
                        <a:lnSpc>
                          <a:spcPct val="115000"/>
                        </a:lnSpc>
                        <a:spcBef>
                          <a:spcPts val="0"/>
                        </a:spcBef>
                        <a:spcAft>
                          <a:spcPts val="0"/>
                        </a:spcAft>
                      </a:pPr>
                      <a:r>
                        <a:rPr lang="en-US" sz="1200">
                          <a:solidFill>
                            <a:schemeClr val="bg1"/>
                          </a:solidFill>
                          <a:effectLst/>
                          <a:latin typeface="Book Antiqua"/>
                          <a:ea typeface="Calibri"/>
                          <a:cs typeface="Times New Roman"/>
                        </a:rPr>
                        <a:t>7.Level of Oversight and Control</a:t>
                      </a:r>
                      <a:endParaRPr lang="en-US" sz="12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NA</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Pass</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NA</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555">
                <a:tc>
                  <a:txBody>
                    <a:bodyPr/>
                    <a:lstStyle/>
                    <a:p>
                      <a:pPr marL="0" marR="0" algn="just">
                        <a:lnSpc>
                          <a:spcPct val="115000"/>
                        </a:lnSpc>
                        <a:spcBef>
                          <a:spcPts val="0"/>
                        </a:spcBef>
                        <a:spcAft>
                          <a:spcPts val="0"/>
                        </a:spcAft>
                      </a:pPr>
                      <a:r>
                        <a:rPr lang="en-US" sz="1200" dirty="0">
                          <a:solidFill>
                            <a:schemeClr val="bg1"/>
                          </a:solidFill>
                          <a:effectLst/>
                          <a:latin typeface="Book Antiqua"/>
                          <a:ea typeface="Calibri"/>
                          <a:cs typeface="Times New Roman"/>
                        </a:rPr>
                        <a:t>8. Competition and Contractor Experience</a:t>
                      </a:r>
                      <a:endParaRPr lang="en-US" sz="12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NA</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chemeClr val="bg1"/>
                          </a:solidFill>
                          <a:effectLst/>
                          <a:latin typeface="Arial"/>
                          <a:ea typeface="Calibri"/>
                          <a:cs typeface="Times New Roman"/>
                        </a:rPr>
                        <a:t>Pass</a:t>
                      </a:r>
                      <a:endParaRPr lang="en-US" sz="160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chemeClr val="bg1"/>
                          </a:solidFill>
                          <a:effectLst/>
                          <a:latin typeface="Arial"/>
                          <a:ea typeface="Calibri"/>
                          <a:cs typeface="Times New Roman"/>
                        </a:rPr>
                        <a:t>NA</a:t>
                      </a:r>
                      <a:endParaRPr lang="en-US" sz="16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410" name="Rectangle 2"/>
          <p:cNvSpPr>
            <a:spLocks noGrp="1" noChangeArrowheads="1"/>
          </p:cNvSpPr>
          <p:nvPr>
            <p:ph type="title"/>
          </p:nvPr>
        </p:nvSpPr>
        <p:spPr>
          <a:xfrm>
            <a:off x="97221" y="914400"/>
            <a:ext cx="8915400" cy="838200"/>
          </a:xfrm>
        </p:spPr>
        <p:txBody>
          <a:bodyPr>
            <a:normAutofit/>
          </a:bodyPr>
          <a:lstStyle/>
          <a:p>
            <a:pPr algn="ctr" eaLnBrk="1" hangingPunct="1"/>
            <a:r>
              <a:rPr lang="en-US" sz="2400" b="1" dirty="0" smtClean="0">
                <a:solidFill>
                  <a:srgbClr val="00B0F0"/>
                </a:solidFill>
                <a:latin typeface="+mn-lt"/>
                <a:cs typeface="Arial" charset="0"/>
              </a:rPr>
              <a:t>Example - </a:t>
            </a:r>
            <a:r>
              <a:rPr lang="en-US" sz="2400" b="1" dirty="0" smtClean="0">
                <a:solidFill>
                  <a:srgbClr val="00B0F0"/>
                </a:solidFill>
                <a:latin typeface="+mn-lt"/>
                <a:cs typeface="Arial" charset="0"/>
              </a:rPr>
              <a:t>CDOT Method</a:t>
            </a:r>
            <a:endParaRPr lang="en-US" sz="2400" b="1" dirty="0">
              <a:solidFill>
                <a:srgbClr val="00B0F0"/>
              </a:solidFill>
              <a:latin typeface="+mn-lt"/>
              <a:cs typeface="Arial" charset="0"/>
            </a:endParaRPr>
          </a:p>
        </p:txBody>
      </p:sp>
    </p:spTree>
    <p:extLst>
      <p:ext uri="{BB962C8B-B14F-4D97-AF65-F5344CB8AC3E}">
        <p14:creationId xmlns:p14="http://schemas.microsoft.com/office/powerpoint/2010/main" val="110600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2</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Project Estimating and </a:t>
            </a:r>
            <a:r>
              <a:rPr lang="en-US" sz="2400" dirty="0" smtClean="0">
                <a:solidFill>
                  <a:srgbClr val="00B0F0"/>
                </a:solidFill>
              </a:rPr>
              <a:t>Risk</a:t>
            </a:r>
          </a:p>
          <a:p>
            <a:pPr algn="ctr">
              <a:buFontTx/>
              <a:buNone/>
            </a:pPr>
            <a:endParaRPr lang="en-US" sz="2400" dirty="0">
              <a:solidFill>
                <a:srgbClr val="FF0000"/>
              </a:solidFill>
            </a:endParaRPr>
          </a:p>
          <a:p>
            <a:pPr>
              <a:spcAft>
                <a:spcPts val="600"/>
              </a:spcAft>
            </a:pPr>
            <a:r>
              <a:rPr lang="en-US" sz="2000" dirty="0" smtClean="0"/>
              <a:t>TH 14 Letting</a:t>
            </a:r>
          </a:p>
          <a:p>
            <a:pPr>
              <a:spcAft>
                <a:spcPts val="600"/>
              </a:spcAft>
            </a:pPr>
            <a:r>
              <a:rPr lang="en-US" sz="2000" dirty="0" smtClean="0"/>
              <a:t>Increased</a:t>
            </a:r>
            <a:r>
              <a:rPr lang="en-US" sz="2000" dirty="0" smtClean="0"/>
              <a:t> </a:t>
            </a:r>
            <a:r>
              <a:rPr lang="en-US" sz="2000" dirty="0" smtClean="0"/>
              <a:t>OCIC </a:t>
            </a:r>
            <a:r>
              <a:rPr lang="en-US" sz="2000" dirty="0" smtClean="0"/>
              <a:t>“</a:t>
            </a:r>
            <a:r>
              <a:rPr lang="en-US" sz="2000" dirty="0" smtClean="0"/>
              <a:t>risk check” of RFP versus estimate</a:t>
            </a:r>
          </a:p>
          <a:p>
            <a:pPr>
              <a:spcAft>
                <a:spcPts val="600"/>
              </a:spcAft>
            </a:pPr>
            <a:r>
              <a:rPr lang="en-US" sz="2000" dirty="0" smtClean="0"/>
              <a:t>Beginning a “risk based” estimating study through Iowa State </a:t>
            </a:r>
            <a:r>
              <a:rPr lang="en-US" sz="2000" dirty="0" smtClean="0"/>
              <a:t>University</a:t>
            </a:r>
          </a:p>
          <a:p>
            <a:pPr lvl="1">
              <a:spcAft>
                <a:spcPts val="600"/>
              </a:spcAft>
            </a:pPr>
            <a:r>
              <a:rPr lang="en-US" sz="1600" dirty="0" smtClean="0"/>
              <a:t>Examine </a:t>
            </a:r>
            <a:r>
              <a:rPr lang="en-US" sz="1600" dirty="0" smtClean="0"/>
              <a:t>how other states estimate </a:t>
            </a:r>
            <a:r>
              <a:rPr lang="en-US" sz="1600" dirty="0" smtClean="0"/>
              <a:t>DB</a:t>
            </a:r>
          </a:p>
          <a:p>
            <a:pPr lvl="1">
              <a:spcAft>
                <a:spcPts val="600"/>
              </a:spcAft>
            </a:pPr>
            <a:r>
              <a:rPr lang="en-US" sz="1600" dirty="0" smtClean="0"/>
              <a:t>Look </a:t>
            </a:r>
            <a:r>
              <a:rPr lang="en-US" sz="1600" dirty="0" smtClean="0"/>
              <a:t>for tools to help us improve estimating</a:t>
            </a:r>
          </a:p>
          <a:p>
            <a:pPr>
              <a:buFontTx/>
              <a:buNone/>
            </a:pPr>
            <a:endParaRPr lang="en-US" dirty="0"/>
          </a:p>
        </p:txBody>
      </p:sp>
    </p:spTree>
    <p:extLst>
      <p:ext uri="{BB962C8B-B14F-4D97-AF65-F5344CB8AC3E}">
        <p14:creationId xmlns:p14="http://schemas.microsoft.com/office/powerpoint/2010/main" val="12883343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Project Estimating and Risk Allocation</a:t>
            </a:r>
            <a:endParaRPr lang="en-US" sz="2400" dirty="0">
              <a:solidFill>
                <a:srgbClr val="00B0F0"/>
              </a:solidFill>
            </a:endParaRPr>
          </a:p>
          <a:p>
            <a:pPr lvl="1">
              <a:spcAft>
                <a:spcPts val="600"/>
              </a:spcAft>
            </a:pPr>
            <a:endParaRPr lang="en-US" dirty="0" smtClean="0"/>
          </a:p>
          <a:p>
            <a:pPr>
              <a:buFontTx/>
              <a:buNone/>
            </a:pPr>
            <a:endParaRPr lang="en-US" dirty="0"/>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1752600"/>
            <a:ext cx="5715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64815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p:spPr>
        <p:txBody>
          <a:bodyPr/>
          <a:lstStyle/>
          <a:p>
            <a:r>
              <a:rPr lang="en-US" sz="2400" b="1" dirty="0" smtClean="0">
                <a:solidFill>
                  <a:srgbClr val="00B0F0"/>
                </a:solidFill>
              </a:rPr>
              <a:t>Project Estimate Template</a:t>
            </a:r>
            <a:endParaRPr lang="en-US" sz="2400" b="1" dirty="0">
              <a:solidFill>
                <a:srgbClr val="00B0F0"/>
              </a:solidFill>
            </a:endParaRPr>
          </a:p>
        </p:txBody>
      </p:sp>
      <p:graphicFrame>
        <p:nvGraphicFramePr>
          <p:cNvPr id="7" name="Content Placeholder 6"/>
          <p:cNvGraphicFramePr>
            <a:graphicFrameLocks noGrp="1"/>
          </p:cNvGraphicFramePr>
          <p:nvPr>
            <p:ph idx="1"/>
          </p:nvPr>
        </p:nvGraphicFramePr>
        <p:xfrm>
          <a:off x="914399" y="1447790"/>
          <a:ext cx="7543801" cy="4724410"/>
        </p:xfrm>
        <a:graphic>
          <a:graphicData uri="http://schemas.openxmlformats.org/drawingml/2006/table">
            <a:tbl>
              <a:tblPr/>
              <a:tblGrid>
                <a:gridCol w="647415"/>
                <a:gridCol w="1923482"/>
                <a:gridCol w="975815"/>
                <a:gridCol w="450377"/>
                <a:gridCol w="647415"/>
                <a:gridCol w="1923482"/>
                <a:gridCol w="975815"/>
              </a:tblGrid>
              <a:tr h="238323">
                <a:tc>
                  <a:txBody>
                    <a:bodyPr/>
                    <a:lstStyle/>
                    <a:p>
                      <a:pPr algn="l" fontAlgn="b"/>
                      <a:r>
                        <a:rPr lang="en-US" sz="600" b="1" i="0" u="none" strike="noStrike">
                          <a:solidFill>
                            <a:srgbClr val="FFFFFF"/>
                          </a:solidFill>
                          <a:latin typeface="Arial"/>
                        </a:rPr>
                        <a:t>Design-Build</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1"/>
                    </a:solidFill>
                  </a:tcPr>
                </a:tc>
                <a:tc>
                  <a:txBody>
                    <a:bodyPr/>
                    <a:lstStyle/>
                    <a:p>
                      <a:pPr algn="l" fontAlgn="b"/>
                      <a:r>
                        <a:rPr lang="en-US" sz="600" b="1" i="0" u="none" strike="noStrike">
                          <a:solidFill>
                            <a:srgbClr val="FFFFFF"/>
                          </a:solidFill>
                          <a:latin typeface="Arial"/>
                        </a:rPr>
                        <a:t>Standard Items</a:t>
                      </a:r>
                    </a:p>
                  </a:txBody>
                  <a:tcPr marL="6105" marR="6105" marT="610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1"/>
                    </a:solidFill>
                  </a:tcPr>
                </a:tc>
                <a:tc rowSpan="2">
                  <a:txBody>
                    <a:bodyPr/>
                    <a:lstStyle/>
                    <a:p>
                      <a:pPr algn="ctr" fontAlgn="b"/>
                      <a:r>
                        <a:rPr lang="en-US" sz="600" b="1" i="0" u="none" strike="noStrike">
                          <a:solidFill>
                            <a:srgbClr val="FFFFFF"/>
                          </a:solidFill>
                          <a:latin typeface="Arial"/>
                        </a:rPr>
                        <a:t>Items Used on SP: </a:t>
                      </a:r>
                      <a:r>
                        <a:rPr lang="en-US" sz="600" b="1" i="0" u="none" strike="noStrike">
                          <a:solidFill>
                            <a:srgbClr val="FF0000"/>
                          </a:solidFill>
                          <a:latin typeface="Arial"/>
                        </a:rPr>
                        <a:t>INPUT</a:t>
                      </a:r>
                      <a:endParaRPr lang="en-US" sz="600" b="1" i="0" u="none" strike="noStrike">
                        <a:solidFill>
                          <a:srgbClr val="FFFFFF"/>
                        </a:solidFill>
                        <a:latin typeface="Arial"/>
                      </a:endParaRPr>
                    </a:p>
                  </a:txBody>
                  <a:tcPr marL="6105" marR="6105" marT="6105" marB="0" anchor="b">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l" fontAlgn="b"/>
                      <a:r>
                        <a:rPr lang="en-US" sz="600" b="1" i="0" u="none" strike="noStrike">
                          <a:solidFill>
                            <a:srgbClr val="FFFFFF"/>
                          </a:solidFill>
                          <a:latin typeface="Arial"/>
                        </a:rPr>
                        <a:t>Design-Build</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1"/>
                    </a:solidFill>
                  </a:tcPr>
                </a:tc>
                <a:tc>
                  <a:txBody>
                    <a:bodyPr/>
                    <a:lstStyle/>
                    <a:p>
                      <a:pPr algn="l" fontAlgn="b"/>
                      <a:r>
                        <a:rPr lang="en-US" sz="600" b="1" i="0" u="none" strike="noStrike">
                          <a:solidFill>
                            <a:srgbClr val="FFFFFF"/>
                          </a:solidFill>
                          <a:latin typeface="Arial"/>
                        </a:rPr>
                        <a:t>Standard Items</a:t>
                      </a:r>
                    </a:p>
                  </a:txBody>
                  <a:tcPr marL="6105" marR="6105" marT="610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1"/>
                    </a:solidFill>
                  </a:tcPr>
                </a:tc>
                <a:tc rowSpan="2">
                  <a:txBody>
                    <a:bodyPr/>
                    <a:lstStyle/>
                    <a:p>
                      <a:pPr algn="ctr" fontAlgn="b"/>
                      <a:r>
                        <a:rPr lang="en-US" sz="600" b="1" i="0" u="none" strike="noStrike">
                          <a:solidFill>
                            <a:srgbClr val="FFFFFF"/>
                          </a:solidFill>
                          <a:latin typeface="Arial"/>
                        </a:rPr>
                        <a:t>Items Used on SP: </a:t>
                      </a:r>
                      <a:r>
                        <a:rPr lang="en-US" sz="600" b="1" i="0" u="none" strike="noStrike">
                          <a:solidFill>
                            <a:srgbClr val="FF0000"/>
                          </a:solidFill>
                          <a:latin typeface="Arial"/>
                        </a:rPr>
                        <a:t>INPUT</a:t>
                      </a:r>
                      <a:endParaRPr lang="en-US" sz="600" b="1" i="0" u="none" strike="noStrike">
                        <a:solidFill>
                          <a:srgbClr val="FFFFFF"/>
                        </a:solidFill>
                        <a:latin typeface="Arial"/>
                      </a:endParaRPr>
                    </a:p>
                  </a:txBody>
                  <a:tcPr marL="6105" marR="6105" marT="6105" marB="0" anchor="b">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19162">
                <a:tc>
                  <a:txBody>
                    <a:bodyPr/>
                    <a:lstStyle/>
                    <a:p>
                      <a:pPr algn="l" fontAlgn="b"/>
                      <a:r>
                        <a:rPr lang="en-US" sz="600" b="1" i="0" u="none" strike="noStrike">
                          <a:solidFill>
                            <a:srgbClr val="FFFFFF"/>
                          </a:solidFill>
                          <a:latin typeface="Arial"/>
                        </a:rPr>
                        <a:t>Item No.</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600" b="1" i="0" u="none" strike="noStrike">
                          <a:solidFill>
                            <a:srgbClr val="FFFFFF"/>
                          </a:solidFill>
                          <a:latin typeface="Arial"/>
                        </a:rPr>
                        <a:t>Item</a:t>
                      </a:r>
                    </a:p>
                  </a:txBody>
                  <a:tcPr marL="6105" marR="6105" marT="610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1"/>
                    </a:solidFill>
                  </a:tcPr>
                </a:tc>
                <a:tc vMerge="1">
                  <a:txBody>
                    <a:bodyPr/>
                    <a:lstStyle/>
                    <a:p>
                      <a:endParaRPr lang="en-US"/>
                    </a:p>
                  </a:txBody>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l" fontAlgn="b"/>
                      <a:r>
                        <a:rPr lang="en-US" sz="600" b="1" i="0" u="none" strike="noStrike">
                          <a:solidFill>
                            <a:srgbClr val="FFFFFF"/>
                          </a:solidFill>
                          <a:latin typeface="Arial"/>
                        </a:rPr>
                        <a:t>Item No.</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600" b="1" i="0" u="none" strike="noStrike">
                          <a:solidFill>
                            <a:srgbClr val="FFFFFF"/>
                          </a:solidFill>
                          <a:latin typeface="Arial"/>
                        </a:rPr>
                        <a:t>Item</a:t>
                      </a:r>
                    </a:p>
                  </a:txBody>
                  <a:tcPr marL="6105" marR="6105" marT="610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1"/>
                    </a:solidFill>
                  </a:tcPr>
                </a:tc>
                <a:tc vMerge="1">
                  <a:txBody>
                    <a:bodyPr/>
                    <a:lstStyle/>
                    <a:p>
                      <a:endParaRPr lang="en-US"/>
                    </a:p>
                  </a:txBody>
                  <a:tcPr/>
                </a:tc>
              </a:tr>
              <a:tr h="140190">
                <a:tc>
                  <a:txBody>
                    <a:bodyPr/>
                    <a:lstStyle/>
                    <a:p>
                      <a:pPr algn="ctr" fontAlgn="b"/>
                      <a:r>
                        <a:rPr lang="en-US" sz="700" b="0" i="0" u="none" strike="noStrike">
                          <a:latin typeface="Times New Roman"/>
                        </a:rPr>
                        <a:t>2016.601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Contract Management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2503.601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Pipe Sewers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2016.601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Quality Management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2506.601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Drainage Structures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2016.601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Human Resources Management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Riprap </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2016.601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Safety Management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2572.601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Gabions and Revet Mattresses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2016.601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dirty="0">
                          <a:latin typeface="Times New Roman"/>
                        </a:rPr>
                        <a:t>Public Information Management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2514.601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Slope Paving </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2021.601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Mobilization</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2520.601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Lean Mix Backfill</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7201">
                <a:tc>
                  <a:txBody>
                    <a:bodyPr/>
                    <a:lstStyle/>
                    <a:p>
                      <a:pPr algn="ctr" fontAlgn="ctr"/>
                      <a:r>
                        <a:rPr lang="en-US" sz="700" b="0" i="0" u="none" strike="noStrike">
                          <a:latin typeface="Times New Roman"/>
                        </a:rPr>
                        <a:t>2021.601</a:t>
                      </a:r>
                    </a:p>
                  </a:txBody>
                  <a:tcPr marL="6105" marR="6105" marT="610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l" fontAlgn="ctr"/>
                      <a:r>
                        <a:rPr lang="en-US" sz="700" b="0" i="0" u="none" strike="noStrike">
                          <a:latin typeface="Times New Roman"/>
                        </a:rPr>
                        <a:t>Insurance</a:t>
                      </a:r>
                    </a:p>
                  </a:txBody>
                  <a:tcPr marL="6105" marR="6105" marT="61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2521.601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Walks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Design Services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2531.601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Concrete Curbing</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Sanitary Design - A</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2533.601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Concrete Median Barriers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Sanitary Design- B</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2535.601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Bituminous Curb</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dirty="0" err="1">
                          <a:latin typeface="Times New Roman"/>
                        </a:rPr>
                        <a:t>Watermain</a:t>
                      </a:r>
                      <a:r>
                        <a:rPr lang="en-US" sz="700" b="0" i="0" u="none" strike="noStrike" dirty="0">
                          <a:latin typeface="Times New Roman"/>
                        </a:rPr>
                        <a:t> Design -A</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2545.501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Electric Lighting Systems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Watermain Design -B</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2550.501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Traffic Management System</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Environmental Compliance</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2554.601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Traffic Barriers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Geotechnical Investigation</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2557.601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Fencing</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7201">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Design Surveying</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2560.501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Highway-Railroad Grade Crossing Signals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Construction Surveying</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2564.601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Traffic Signs and Devices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2011.601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R/W - Construction Easements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2565.601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Traffic Control Signals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2105.601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Grading</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2571.601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Plant Installation</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2200.601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Base Construction</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2572.601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Protection and Restoration of Vegetation</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2301.601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Concrete Pavement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2573.601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Storm Water Management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280381">
                <a:tc>
                  <a:txBody>
                    <a:bodyPr/>
                    <a:lstStyle/>
                    <a:p>
                      <a:pPr algn="ctr" fontAlgn="b"/>
                      <a:r>
                        <a:rPr lang="en-US" sz="700" b="0" i="0" u="none" strike="noStrike">
                          <a:latin typeface="Times New Roman"/>
                        </a:rPr>
                        <a:t>2360.601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Bituminous Pavement</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2575.601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Controlling Erosion and Establishing Vegetation</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2400.601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Bridge - A</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2577.601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Soil Bioengineered Systems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280381">
                <a:tc>
                  <a:txBody>
                    <a:bodyPr/>
                    <a:lstStyle/>
                    <a:p>
                      <a:pPr algn="ctr" fontAlgn="b"/>
                      <a:r>
                        <a:rPr lang="en-US" sz="700" b="0" i="0" u="none" strike="noStrike">
                          <a:latin typeface="Times New Roman"/>
                        </a:rPr>
                        <a:t>2400.601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Bridge - B</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2581.601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Removable Preformed Plastic Pavement Marking</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2400.601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Bridge - C</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2582.601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Permanent Pavement Markings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2411.601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Retaining Walls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2503.601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Sanitary Construction - A</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2422.601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NoiseWalls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2503.601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Sanitary Construction - B</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2411.601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Minor Structures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2504.601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Watermain Construction -A</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0190">
                <a:tc>
                  <a:txBody>
                    <a:bodyPr/>
                    <a:lstStyle/>
                    <a:p>
                      <a:pPr algn="ctr" fontAlgn="b"/>
                      <a:r>
                        <a:rPr lang="en-US" sz="700" b="0" i="0" u="none" strike="noStrike">
                          <a:latin typeface="Times New Roman"/>
                        </a:rPr>
                        <a:t>2501.601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Pipe Culverts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2504.601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Watermain Construction -B</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r>
              <a:tr h="147201">
                <a:tc>
                  <a:txBody>
                    <a:bodyPr/>
                    <a:lstStyle/>
                    <a:p>
                      <a:pPr algn="ctr" fontAlgn="b"/>
                      <a:r>
                        <a:rPr lang="en-US" sz="700" b="0" i="0" u="none" strike="noStrike">
                          <a:latin typeface="Times New Roman"/>
                        </a:rPr>
                        <a:t>2502.601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Subsurface Drains</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l" fontAlgn="b"/>
                      <a:endParaRPr lang="en-US" sz="600" b="0" i="0" u="none" strike="noStrike">
                        <a:latin typeface="Arial"/>
                      </a:endParaRPr>
                    </a:p>
                  </a:txBody>
                  <a:tcPr marL="6105" marR="6105" marT="61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1"/>
                    </a:solidFill>
                  </a:tcPr>
                </a:tc>
                <a:tc>
                  <a:txBody>
                    <a:bodyPr/>
                    <a:lstStyle/>
                    <a:p>
                      <a:pPr algn="ctr" fontAlgn="b"/>
                      <a:r>
                        <a:rPr lang="en-US" sz="700" b="0" i="0" u="none" strike="noStrike">
                          <a:latin typeface="Times New Roman"/>
                        </a:rPr>
                        <a:t>2563.601</a:t>
                      </a:r>
                    </a:p>
                  </a:txBody>
                  <a:tcPr marL="6105" marR="6105" marT="610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l" fontAlgn="b"/>
                      <a:r>
                        <a:rPr lang="en-US" sz="700" b="0" i="0" u="none" strike="noStrike">
                          <a:latin typeface="Times New Roman"/>
                        </a:rPr>
                        <a:t>Traffic Control</a:t>
                      </a:r>
                    </a:p>
                  </a:txBody>
                  <a:tcPr marL="6105" marR="6105" marT="61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700" b="1" i="0" u="none" strike="noStrike" dirty="0">
                          <a:latin typeface="Arial"/>
                        </a:rPr>
                        <a:t> </a:t>
                      </a:r>
                    </a:p>
                  </a:txBody>
                  <a:tcPr marL="6105" marR="6105" marT="610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3 - Vet ATC process</a:t>
            </a:r>
            <a:endParaRPr lang="en-US" sz="2400" dirty="0">
              <a:solidFill>
                <a:srgbClr val="FFFF00"/>
              </a:solidFill>
            </a:endParaRPr>
          </a:p>
          <a:p>
            <a:pPr>
              <a:buFontTx/>
              <a:buNone/>
            </a:pPr>
            <a:endParaRPr lang="en-US" sz="2400" dirty="0"/>
          </a:p>
          <a:p>
            <a:pPr lvl="0">
              <a:spcAft>
                <a:spcPts val="600"/>
              </a:spcAft>
            </a:pPr>
            <a:r>
              <a:rPr lang="en-US" sz="2400" dirty="0" smtClean="0"/>
              <a:t>Review the ATC process for consistencies and inconsistencies </a:t>
            </a:r>
          </a:p>
          <a:p>
            <a:pPr lvl="0">
              <a:spcAft>
                <a:spcPts val="600"/>
              </a:spcAft>
            </a:pPr>
            <a:r>
              <a:rPr lang="en-US" sz="2400" dirty="0" smtClean="0"/>
              <a:t>Evaluate </a:t>
            </a:r>
            <a:r>
              <a:rPr lang="en-US" sz="2400" dirty="0" err="1" smtClean="0"/>
              <a:t>MnDOT</a:t>
            </a:r>
            <a:r>
              <a:rPr lang="en-US" sz="2400" dirty="0" smtClean="0"/>
              <a:t> willingness to accept innovation </a:t>
            </a:r>
          </a:p>
          <a:p>
            <a:pPr lvl="0">
              <a:spcAft>
                <a:spcPts val="600"/>
              </a:spcAft>
            </a:pPr>
            <a:r>
              <a:rPr lang="en-US" sz="2400" dirty="0" smtClean="0"/>
              <a:t>Draft an ATC White Paper to:</a:t>
            </a:r>
          </a:p>
          <a:p>
            <a:pPr lvl="1">
              <a:spcAft>
                <a:spcPts val="600"/>
              </a:spcAft>
            </a:pPr>
            <a:r>
              <a:rPr lang="en-US" sz="2000" dirty="0" smtClean="0"/>
              <a:t>Address protocols for developing, submitting and evaluating ATCs.</a:t>
            </a:r>
          </a:p>
          <a:p>
            <a:pPr lvl="1">
              <a:spcAft>
                <a:spcPts val="600"/>
              </a:spcAft>
            </a:pPr>
            <a:r>
              <a:rPr lang="en-US" sz="2000" dirty="0" smtClean="0"/>
              <a:t>Address a training program </a:t>
            </a:r>
          </a:p>
          <a:p>
            <a:pPr lvl="1">
              <a:spcAft>
                <a:spcPts val="600"/>
              </a:spcAft>
            </a:pPr>
            <a:endParaRPr lang="en-US" sz="2000" dirty="0" smtClean="0"/>
          </a:p>
          <a:p>
            <a:pPr>
              <a:spcAft>
                <a:spcPts val="600"/>
              </a:spcAft>
            </a:pP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638503" y="914400"/>
            <a:ext cx="7543800" cy="685800"/>
          </a:xfrm>
        </p:spPr>
        <p:txBody>
          <a:bodyPr/>
          <a:lstStyle/>
          <a:p>
            <a:pPr algn="ctr">
              <a:buFontTx/>
              <a:buNone/>
            </a:pPr>
            <a:r>
              <a:rPr lang="en-US" sz="2400" dirty="0" smtClean="0">
                <a:solidFill>
                  <a:srgbClr val="00B0F0"/>
                </a:solidFill>
              </a:rPr>
              <a:t>Response </a:t>
            </a:r>
            <a:r>
              <a:rPr lang="en-US" sz="2400" dirty="0" smtClean="0">
                <a:solidFill>
                  <a:srgbClr val="00B0F0"/>
                </a:solidFill>
              </a:rPr>
              <a:t>3</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Improve Consistency of ATC Process</a:t>
            </a:r>
            <a:endParaRPr lang="en-US" sz="2400" dirty="0">
              <a:solidFill>
                <a:srgbClr val="00B0F0"/>
              </a:solidFill>
            </a:endParaRPr>
          </a:p>
          <a:p>
            <a:pPr>
              <a:buFontTx/>
              <a:buNone/>
            </a:pPr>
            <a:endParaRPr lang="en-US"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600200"/>
            <a:ext cx="7620000" cy="4504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32161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638503" y="914400"/>
            <a:ext cx="7543800" cy="685800"/>
          </a:xfrm>
        </p:spPr>
        <p:txBody>
          <a:bodyPr/>
          <a:lstStyle/>
          <a:p>
            <a:pPr algn="ctr">
              <a:buFontTx/>
              <a:buNone/>
            </a:pPr>
            <a:r>
              <a:rPr lang="en-US" sz="2400" dirty="0" smtClean="0">
                <a:solidFill>
                  <a:srgbClr val="00B0F0"/>
                </a:solidFill>
              </a:rPr>
              <a:t>Response </a:t>
            </a:r>
            <a:r>
              <a:rPr lang="en-US" sz="2400" dirty="0" smtClean="0">
                <a:solidFill>
                  <a:srgbClr val="00B0F0"/>
                </a:solidFill>
              </a:rPr>
              <a:t>3</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Improve Consistency of ATC Process</a:t>
            </a:r>
            <a:endParaRPr lang="en-US" sz="2400" dirty="0">
              <a:solidFill>
                <a:srgbClr val="00B0F0"/>
              </a:solidFill>
            </a:endParaRPr>
          </a:p>
          <a:p>
            <a:pPr>
              <a:buFontTx/>
              <a:buNone/>
            </a:pPr>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253" y="1524000"/>
            <a:ext cx="2964547" cy="2228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563603"/>
            <a:ext cx="2964547" cy="2225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254" y="3962400"/>
            <a:ext cx="2975394" cy="230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0653" y="4008523"/>
            <a:ext cx="2925894" cy="2214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4505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a:solidFill>
                  <a:srgbClr val="FF0000"/>
                </a:solidFill>
              </a:rPr>
              <a:t> </a:t>
            </a:r>
            <a:r>
              <a:rPr lang="en-US" sz="2400" dirty="0" smtClean="0">
                <a:solidFill>
                  <a:srgbClr val="00B0F0"/>
                </a:solidFill>
              </a:rPr>
              <a:t>Response </a:t>
            </a:r>
            <a:r>
              <a:rPr lang="en-US" sz="2400" dirty="0" smtClean="0">
                <a:solidFill>
                  <a:srgbClr val="00B0F0"/>
                </a:solidFill>
              </a:rPr>
              <a:t>3</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Improve Consistency of ATC Process</a:t>
            </a:r>
            <a:endParaRPr lang="en-US" sz="2400" dirty="0">
              <a:solidFill>
                <a:srgbClr val="00B0F0"/>
              </a:solidFill>
            </a:endParaRPr>
          </a:p>
          <a:p>
            <a:pPr>
              <a:buFontTx/>
              <a:buNone/>
            </a:pPr>
            <a:endParaRPr lang="en-US"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828800"/>
            <a:ext cx="6429496" cy="403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71417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3 - </a:t>
            </a:r>
            <a:r>
              <a:rPr lang="en-US" sz="2400" dirty="0" smtClean="0">
                <a:solidFill>
                  <a:srgbClr val="00B0F0"/>
                </a:solidFill>
              </a:rPr>
              <a:t>Improve Consistency of ATC Process</a:t>
            </a:r>
          </a:p>
          <a:p>
            <a:pPr algn="ctr">
              <a:buFontTx/>
              <a:buNone/>
            </a:pPr>
            <a:endParaRPr lang="en-US" sz="2400" dirty="0">
              <a:solidFill>
                <a:srgbClr val="FF0000"/>
              </a:solidFill>
            </a:endParaRPr>
          </a:p>
          <a:p>
            <a:pPr>
              <a:spcAft>
                <a:spcPts val="600"/>
              </a:spcAft>
            </a:pPr>
            <a:r>
              <a:rPr lang="en-US" sz="2400" dirty="0" smtClean="0"/>
              <a:t>Develop “just in time” training for PMs</a:t>
            </a:r>
          </a:p>
          <a:p>
            <a:pPr>
              <a:spcAft>
                <a:spcPts val="600"/>
              </a:spcAft>
            </a:pPr>
            <a:r>
              <a:rPr lang="en-US" sz="2400" dirty="0" smtClean="0"/>
              <a:t>OCIC continue to review all ATCs for consistency</a:t>
            </a:r>
          </a:p>
          <a:p>
            <a:pPr>
              <a:spcAft>
                <a:spcPts val="600"/>
              </a:spcAft>
            </a:pPr>
            <a:r>
              <a:rPr lang="en-US" sz="2400" dirty="0" smtClean="0"/>
              <a:t>Continue use of ATC log to track performance and trends</a:t>
            </a:r>
          </a:p>
          <a:p>
            <a:pPr>
              <a:spcAft>
                <a:spcPts val="600"/>
              </a:spcAft>
            </a:pPr>
            <a:r>
              <a:rPr lang="en-US" sz="2400" dirty="0" smtClean="0"/>
              <a:t>Developed new Response Time Performance </a:t>
            </a:r>
            <a:r>
              <a:rPr lang="en-US" sz="2400" dirty="0" smtClean="0"/>
              <a:t>Targets</a:t>
            </a:r>
          </a:p>
          <a:p>
            <a:pPr lvl="1">
              <a:spcAft>
                <a:spcPts val="600"/>
              </a:spcAft>
            </a:pPr>
            <a:r>
              <a:rPr lang="en-US" sz="1600" dirty="0" smtClean="0"/>
              <a:t>70</a:t>
            </a:r>
            <a:r>
              <a:rPr lang="en-US" sz="1600" dirty="0" smtClean="0"/>
              <a:t>% Response within 7 Days</a:t>
            </a:r>
          </a:p>
          <a:p>
            <a:pPr lvl="1">
              <a:spcAft>
                <a:spcPts val="600"/>
              </a:spcAft>
            </a:pPr>
            <a:r>
              <a:rPr lang="en-US" sz="1600" dirty="0" smtClean="0"/>
              <a:t>90% Response within 14 </a:t>
            </a:r>
            <a:r>
              <a:rPr lang="en-US" sz="1600" dirty="0" smtClean="0"/>
              <a:t>Days</a:t>
            </a:r>
            <a:endParaRPr lang="en-US" sz="1600" dirty="0" smtClean="0"/>
          </a:p>
          <a:p>
            <a:pPr>
              <a:buFont typeface="Arial" pitchFamily="34" charset="0"/>
              <a:buChar char="•"/>
            </a:pPr>
            <a:r>
              <a:rPr lang="en-US" sz="2400" dirty="0" smtClean="0"/>
              <a:t>Continue to educate Contractors on ATC Success</a:t>
            </a:r>
          </a:p>
          <a:p>
            <a:pPr lvl="1">
              <a:spcAft>
                <a:spcPts val="600"/>
              </a:spcAft>
            </a:pPr>
            <a:r>
              <a:rPr lang="en-US" sz="1600" dirty="0" smtClean="0"/>
              <a:t>“Equal or Better” relates to the design alone.</a:t>
            </a:r>
          </a:p>
          <a:p>
            <a:pPr lvl="1">
              <a:spcAft>
                <a:spcPts val="600"/>
              </a:spcAft>
            </a:pPr>
            <a:r>
              <a:rPr lang="en-US" sz="1600" dirty="0" smtClean="0"/>
              <a:t>Additional explanation will be included on response form/debriefing</a:t>
            </a:r>
            <a:endParaRPr lang="en-US" sz="1600" dirty="0"/>
          </a:p>
        </p:txBody>
      </p:sp>
    </p:spTree>
    <p:extLst>
      <p:ext uri="{BB962C8B-B14F-4D97-AF65-F5344CB8AC3E}">
        <p14:creationId xmlns:p14="http://schemas.microsoft.com/office/powerpoint/2010/main" val="3579520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4 – Training Program(s) </a:t>
            </a:r>
            <a:endParaRPr lang="en-US" sz="2400" dirty="0">
              <a:solidFill>
                <a:srgbClr val="FFFF00"/>
              </a:solidFill>
            </a:endParaRPr>
          </a:p>
          <a:p>
            <a:pPr>
              <a:buFontTx/>
              <a:buNone/>
            </a:pPr>
            <a:endParaRPr lang="en-US" sz="1200" dirty="0"/>
          </a:p>
          <a:p>
            <a:pPr lvl="0"/>
            <a:r>
              <a:rPr lang="en-US" sz="2000" dirty="0" smtClean="0"/>
              <a:t>Establish a simple training program in preparing proposals</a:t>
            </a:r>
          </a:p>
          <a:p>
            <a:pPr lvl="2"/>
            <a:r>
              <a:rPr lang="en-US" sz="2000" dirty="0" smtClean="0"/>
              <a:t>An initial 2 to 4 hour workshop </a:t>
            </a:r>
          </a:p>
          <a:p>
            <a:pPr lvl="2"/>
            <a:r>
              <a:rPr lang="en-US" sz="2000" dirty="0" smtClean="0"/>
              <a:t>Quarterly or bi-annual lunch hour training updates.  </a:t>
            </a:r>
          </a:p>
          <a:p>
            <a:pPr lvl="2"/>
            <a:r>
              <a:rPr lang="en-US" sz="2000" dirty="0" smtClean="0"/>
              <a:t>Benefits include continued industry interaction </a:t>
            </a:r>
          </a:p>
          <a:p>
            <a:pPr lvl="1"/>
            <a:r>
              <a:rPr lang="en-US" sz="2000" dirty="0" smtClean="0"/>
              <a:t>This training should cover:</a:t>
            </a:r>
          </a:p>
          <a:p>
            <a:pPr lvl="2"/>
            <a:r>
              <a:rPr lang="en-US" sz="1600" dirty="0" smtClean="0"/>
              <a:t>Contents of the RFP and location of the material on the provided electronic copy and web based site</a:t>
            </a:r>
          </a:p>
          <a:p>
            <a:pPr lvl="2"/>
            <a:r>
              <a:rPr lang="en-US" sz="1600" dirty="0" smtClean="0"/>
              <a:t>Guidance on </a:t>
            </a:r>
            <a:r>
              <a:rPr lang="en-US" sz="1600" dirty="0" err="1" smtClean="0"/>
              <a:t>MnDOT’s</a:t>
            </a:r>
            <a:r>
              <a:rPr lang="en-US" sz="1600" dirty="0" smtClean="0"/>
              <a:t> web site and applicable internet links</a:t>
            </a:r>
          </a:p>
          <a:p>
            <a:pPr lvl="2"/>
            <a:r>
              <a:rPr lang="en-US" sz="1600" dirty="0" smtClean="0"/>
              <a:t>Guidance on the appropriate information to be contained in given forms and associated proposal paperwork</a:t>
            </a:r>
          </a:p>
          <a:p>
            <a:pPr lvl="2"/>
            <a:r>
              <a:rPr lang="en-US" sz="1600" dirty="0" smtClean="0"/>
              <a:t>Format and content of technical proposals and SOQs</a:t>
            </a:r>
          </a:p>
          <a:p>
            <a:pPr lvl="2"/>
            <a:r>
              <a:rPr lang="en-US" sz="1600" dirty="0" smtClean="0"/>
              <a:t>Guidance on electronic bid submittals</a:t>
            </a:r>
          </a:p>
          <a:p>
            <a:pPr lvl="2"/>
            <a:r>
              <a:rPr lang="en-US" sz="1600" dirty="0" smtClean="0"/>
              <a:t>Guidance on RID and it’s use</a:t>
            </a:r>
          </a:p>
          <a:p>
            <a:pPr>
              <a:spcAft>
                <a:spcPts val="600"/>
              </a:spcAft>
            </a:pPr>
            <a:endParaRPr lang="en-US" sz="1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4 – Training Program(s) </a:t>
            </a:r>
            <a:endParaRPr lang="en-US" sz="2400" dirty="0">
              <a:solidFill>
                <a:srgbClr val="FFFF00"/>
              </a:solidFill>
            </a:endParaRPr>
          </a:p>
          <a:p>
            <a:pPr lvl="0">
              <a:buNone/>
            </a:pPr>
            <a:endParaRPr lang="en-US" sz="1200" dirty="0" smtClean="0"/>
          </a:p>
          <a:p>
            <a:pPr lvl="0"/>
            <a:r>
              <a:rPr lang="en-US" sz="2000" dirty="0" smtClean="0"/>
              <a:t>Develop a training program administered by OCIC for </a:t>
            </a:r>
            <a:r>
              <a:rPr lang="en-US" sz="2000" dirty="0" err="1" smtClean="0"/>
              <a:t>MnDOT</a:t>
            </a:r>
            <a:r>
              <a:rPr lang="en-US" sz="2000" dirty="0" smtClean="0"/>
              <a:t> personnel and oversight consultants.</a:t>
            </a:r>
          </a:p>
          <a:p>
            <a:pPr lvl="0"/>
            <a:r>
              <a:rPr lang="en-US" sz="2000" dirty="0" smtClean="0"/>
              <a:t>Training program to be robust and include topics such as:</a:t>
            </a:r>
          </a:p>
          <a:p>
            <a:pPr lvl="1"/>
            <a:r>
              <a:rPr lang="en-US" sz="2000" dirty="0" smtClean="0"/>
              <a:t>Methods and objectives of oversight</a:t>
            </a:r>
          </a:p>
          <a:p>
            <a:pPr lvl="1"/>
            <a:r>
              <a:rPr lang="en-US" sz="2000" dirty="0" smtClean="0"/>
              <a:t>Required qualifications for oversight team members</a:t>
            </a:r>
          </a:p>
          <a:p>
            <a:pPr lvl="1"/>
            <a:r>
              <a:rPr lang="en-US" sz="2000" dirty="0" smtClean="0"/>
              <a:t>Methods for determining key personnel and qualifications requirements for design-build teams</a:t>
            </a:r>
          </a:p>
          <a:p>
            <a:pPr lvl="1"/>
            <a:r>
              <a:rPr lang="en-US" sz="2000" dirty="0" smtClean="0"/>
              <a:t>Project manager training regarding contractual interpretation  and role</a:t>
            </a:r>
          </a:p>
          <a:p>
            <a:pPr lvl="1"/>
            <a:r>
              <a:rPr lang="en-US" sz="2000" dirty="0" smtClean="0"/>
              <a:t>Training for executing the time period between notice of award and NPT1</a:t>
            </a: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4 - Training </a:t>
            </a:r>
            <a:r>
              <a:rPr lang="en-US" sz="2400" dirty="0" smtClean="0">
                <a:solidFill>
                  <a:srgbClr val="00B0F0"/>
                </a:solidFill>
              </a:rPr>
              <a:t>Needs </a:t>
            </a:r>
            <a:r>
              <a:rPr lang="en-US" sz="2400" dirty="0" smtClean="0">
                <a:solidFill>
                  <a:srgbClr val="00B0F0"/>
                </a:solidFill>
              </a:rPr>
              <a:t>(Contracting Teams</a:t>
            </a:r>
            <a:r>
              <a:rPr lang="en-US" sz="2400" dirty="0" smtClean="0">
                <a:solidFill>
                  <a:srgbClr val="00B0F0"/>
                </a:solidFill>
              </a:rPr>
              <a:t>)</a:t>
            </a:r>
          </a:p>
          <a:p>
            <a:pPr algn="ctr">
              <a:buFontTx/>
              <a:buNone/>
            </a:pPr>
            <a:endParaRPr lang="en-US" sz="2400" dirty="0">
              <a:solidFill>
                <a:srgbClr val="FF0000"/>
              </a:solidFill>
            </a:endParaRPr>
          </a:p>
          <a:p>
            <a:pPr>
              <a:spcAft>
                <a:spcPts val="600"/>
              </a:spcAft>
            </a:pPr>
            <a:r>
              <a:rPr lang="en-US" sz="2000" dirty="0" smtClean="0"/>
              <a:t>Develop DB 101 Training for contractors/consultants</a:t>
            </a:r>
          </a:p>
          <a:p>
            <a:pPr lvl="1">
              <a:spcAft>
                <a:spcPts val="600"/>
              </a:spcAft>
            </a:pPr>
            <a:r>
              <a:rPr lang="en-US" sz="1600" dirty="0" smtClean="0"/>
              <a:t>Youtube.com</a:t>
            </a:r>
          </a:p>
          <a:p>
            <a:pPr lvl="1">
              <a:spcAft>
                <a:spcPts val="600"/>
              </a:spcAft>
            </a:pPr>
            <a:r>
              <a:rPr lang="en-US" sz="1600" dirty="0" smtClean="0"/>
              <a:t>Likely held </a:t>
            </a:r>
            <a:r>
              <a:rPr lang="en-US" sz="1600" dirty="0" smtClean="0"/>
              <a:t>after kick-off meetings</a:t>
            </a:r>
          </a:p>
          <a:p>
            <a:pPr>
              <a:spcAft>
                <a:spcPts val="600"/>
              </a:spcAft>
            </a:pPr>
            <a:r>
              <a:rPr lang="en-US" sz="2000" dirty="0" smtClean="0"/>
              <a:t>Continue to provide timely and open debriefing sessions</a:t>
            </a:r>
          </a:p>
          <a:p>
            <a:pPr>
              <a:spcAft>
                <a:spcPts val="600"/>
              </a:spcAft>
            </a:pPr>
            <a:r>
              <a:rPr lang="en-US" sz="2000" dirty="0" smtClean="0"/>
              <a:t>“Open door” policy for OCIC </a:t>
            </a:r>
            <a:r>
              <a:rPr lang="en-US" sz="2000" dirty="0" smtClean="0"/>
              <a:t>contact</a:t>
            </a:r>
          </a:p>
          <a:p>
            <a:pPr>
              <a:spcAft>
                <a:spcPts val="600"/>
              </a:spcAft>
            </a:pPr>
            <a:r>
              <a:rPr lang="en-US" sz="2000" dirty="0" smtClean="0"/>
              <a:t>Industry meetings as per Recommendation #6.</a:t>
            </a:r>
            <a:endParaRPr lang="en-US" sz="2000" dirty="0" smtClean="0"/>
          </a:p>
          <a:p>
            <a:pPr>
              <a:buFontTx/>
              <a:buNone/>
            </a:pPr>
            <a:endParaRPr lang="en-US" dirty="0"/>
          </a:p>
        </p:txBody>
      </p:sp>
    </p:spTree>
    <p:extLst>
      <p:ext uri="{BB962C8B-B14F-4D97-AF65-F5344CB8AC3E}">
        <p14:creationId xmlns:p14="http://schemas.microsoft.com/office/powerpoint/2010/main" val="29928868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4 - Training </a:t>
            </a:r>
            <a:r>
              <a:rPr lang="en-US" sz="2400" dirty="0" smtClean="0">
                <a:solidFill>
                  <a:srgbClr val="00B0F0"/>
                </a:solidFill>
              </a:rPr>
              <a:t>Needs </a:t>
            </a:r>
            <a:r>
              <a:rPr lang="en-US" sz="2400" dirty="0" smtClean="0">
                <a:solidFill>
                  <a:srgbClr val="00B0F0"/>
                </a:solidFill>
              </a:rPr>
              <a:t>(</a:t>
            </a:r>
            <a:r>
              <a:rPr lang="en-US" sz="2400" dirty="0" err="1" smtClean="0">
                <a:solidFill>
                  <a:srgbClr val="00B0F0"/>
                </a:solidFill>
              </a:rPr>
              <a:t>MnDOT</a:t>
            </a:r>
            <a:r>
              <a:rPr lang="en-US" sz="2400" dirty="0" smtClean="0">
                <a:solidFill>
                  <a:srgbClr val="00B0F0"/>
                </a:solidFill>
              </a:rPr>
              <a:t> Oversight</a:t>
            </a:r>
            <a:r>
              <a:rPr lang="en-US" sz="2400" dirty="0" smtClean="0">
                <a:solidFill>
                  <a:srgbClr val="00B0F0"/>
                </a:solidFill>
              </a:rPr>
              <a:t>)</a:t>
            </a:r>
          </a:p>
          <a:p>
            <a:pPr algn="ctr">
              <a:buFontTx/>
              <a:buNone/>
            </a:pPr>
            <a:endParaRPr lang="en-US" sz="2400" dirty="0">
              <a:solidFill>
                <a:srgbClr val="FF0000"/>
              </a:solidFill>
            </a:endParaRPr>
          </a:p>
          <a:p>
            <a:pPr>
              <a:spcAft>
                <a:spcPts val="600"/>
              </a:spcAft>
            </a:pPr>
            <a:r>
              <a:rPr lang="en-US" sz="2000" dirty="0" smtClean="0"/>
              <a:t>OCIC to provide input or participate in consultant oversight selection</a:t>
            </a:r>
          </a:p>
          <a:p>
            <a:pPr>
              <a:spcAft>
                <a:spcPts val="600"/>
              </a:spcAft>
            </a:pPr>
            <a:r>
              <a:rPr lang="en-US" sz="2000" dirty="0"/>
              <a:t>Develop DB Contract Administration </a:t>
            </a:r>
            <a:r>
              <a:rPr lang="en-US" sz="2000" dirty="0" smtClean="0"/>
              <a:t>Manual</a:t>
            </a:r>
          </a:p>
          <a:p>
            <a:pPr>
              <a:spcAft>
                <a:spcPts val="600"/>
              </a:spcAft>
            </a:pPr>
            <a:r>
              <a:rPr lang="en-US" sz="2000" dirty="0" smtClean="0"/>
              <a:t>Develop formal DB Contract Administration training</a:t>
            </a:r>
          </a:p>
          <a:p>
            <a:pPr lvl="1">
              <a:spcAft>
                <a:spcPts val="600"/>
              </a:spcAft>
            </a:pPr>
            <a:r>
              <a:rPr lang="en-US" sz="1600" dirty="0" smtClean="0"/>
              <a:t>Understand role as verification versus designer</a:t>
            </a:r>
          </a:p>
          <a:p>
            <a:pPr lvl="1">
              <a:spcAft>
                <a:spcPts val="600"/>
              </a:spcAft>
            </a:pPr>
            <a:r>
              <a:rPr lang="en-US" sz="1600" dirty="0" smtClean="0"/>
              <a:t>Cover basics, address consistency </a:t>
            </a:r>
            <a:r>
              <a:rPr lang="en-US" sz="1600" dirty="0" smtClean="0"/>
              <a:t>issues</a:t>
            </a:r>
          </a:p>
          <a:p>
            <a:pPr>
              <a:spcAft>
                <a:spcPts val="600"/>
              </a:spcAft>
            </a:pPr>
            <a:r>
              <a:rPr lang="en-US" sz="2000" dirty="0" smtClean="0"/>
              <a:t>Qualification requirements unlikely to change.  (Recommendation #9)</a:t>
            </a:r>
            <a:endParaRPr lang="en-US" sz="2000" dirty="0"/>
          </a:p>
        </p:txBody>
      </p:sp>
    </p:spTree>
    <p:extLst>
      <p:ext uri="{BB962C8B-B14F-4D97-AF65-F5344CB8AC3E}">
        <p14:creationId xmlns:p14="http://schemas.microsoft.com/office/powerpoint/2010/main" val="25845928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5 – Scoring Process</a:t>
            </a:r>
            <a:endParaRPr lang="en-US" sz="2400" dirty="0">
              <a:solidFill>
                <a:srgbClr val="FFFF00"/>
              </a:solidFill>
            </a:endParaRPr>
          </a:p>
          <a:p>
            <a:pPr>
              <a:buFontTx/>
              <a:buNone/>
            </a:pPr>
            <a:endParaRPr lang="en-US" sz="1400" dirty="0"/>
          </a:p>
          <a:p>
            <a:pPr lvl="0"/>
            <a:r>
              <a:rPr lang="en-US" sz="2400" dirty="0" smtClean="0"/>
              <a:t>Evaluate the debate of objective versus subjective scoring </a:t>
            </a:r>
          </a:p>
          <a:p>
            <a:pPr lvl="1"/>
            <a:r>
              <a:rPr lang="en-US" sz="2000" dirty="0" smtClean="0"/>
              <a:t>Is selection and scoring method driving low bid and not best value</a:t>
            </a:r>
          </a:p>
          <a:p>
            <a:pPr lvl="1"/>
            <a:r>
              <a:rPr lang="en-US" sz="2000" dirty="0" smtClean="0"/>
              <a:t>Should the 50 points awarded for responsive proposal be  re-evaluated with industry</a:t>
            </a:r>
          </a:p>
          <a:p>
            <a:pPr lvl="1"/>
            <a:r>
              <a:rPr lang="en-US" sz="2000" dirty="0" smtClean="0"/>
              <a:t>Should most probable cost be included in evaluation </a:t>
            </a:r>
          </a:p>
          <a:p>
            <a:pPr lvl="1"/>
            <a:r>
              <a:rPr lang="en-US" sz="2000" dirty="0" smtClean="0"/>
              <a:t>Should benefits and drawbacks of adjectival scoring be reviewed with industry</a:t>
            </a:r>
          </a:p>
          <a:p>
            <a:r>
              <a:rPr lang="en-US" sz="2400" dirty="0" smtClean="0"/>
              <a:t>Prepare White Paper for industry </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5 - Scoring </a:t>
            </a:r>
            <a:r>
              <a:rPr lang="en-US" sz="2400" dirty="0" smtClean="0">
                <a:solidFill>
                  <a:srgbClr val="00B0F0"/>
                </a:solidFill>
              </a:rPr>
              <a:t>Criteria</a:t>
            </a:r>
          </a:p>
          <a:p>
            <a:pPr algn="ctr">
              <a:buFontTx/>
              <a:buNone/>
            </a:pPr>
            <a:endParaRPr lang="en-US" sz="2400" dirty="0">
              <a:solidFill>
                <a:srgbClr val="FF0000"/>
              </a:solidFill>
            </a:endParaRPr>
          </a:p>
          <a:p>
            <a:pPr>
              <a:spcAft>
                <a:spcPts val="600"/>
              </a:spcAft>
            </a:pPr>
            <a:r>
              <a:rPr lang="en-US" sz="2000" dirty="0" smtClean="0"/>
              <a:t>Looking for industry input</a:t>
            </a:r>
          </a:p>
          <a:p>
            <a:pPr>
              <a:spcAft>
                <a:spcPts val="600"/>
              </a:spcAft>
            </a:pPr>
            <a:r>
              <a:rPr lang="en-US" sz="2000" dirty="0" smtClean="0"/>
              <a:t>Option </a:t>
            </a:r>
            <a:r>
              <a:rPr lang="en-US" sz="2000" dirty="0" smtClean="0"/>
              <a:t>1:  Do Nothing</a:t>
            </a:r>
          </a:p>
          <a:p>
            <a:pPr>
              <a:spcAft>
                <a:spcPts val="600"/>
              </a:spcAft>
            </a:pPr>
            <a:r>
              <a:rPr lang="en-US" sz="2000" dirty="0" smtClean="0"/>
              <a:t>Option 2:  Modify “responsive” points depending on project risk.  </a:t>
            </a:r>
            <a:r>
              <a:rPr lang="en-US" sz="2000" dirty="0" smtClean="0"/>
              <a:t>Rough example</a:t>
            </a:r>
            <a:r>
              <a:rPr lang="en-US" sz="2000" dirty="0" smtClean="0"/>
              <a:t>:</a:t>
            </a:r>
          </a:p>
          <a:p>
            <a:pPr lvl="1">
              <a:spcAft>
                <a:spcPts val="600"/>
              </a:spcAft>
            </a:pPr>
            <a:r>
              <a:rPr lang="en-US" sz="1600" dirty="0"/>
              <a:t>70 </a:t>
            </a:r>
            <a:r>
              <a:rPr lang="en-US" sz="1600" dirty="0" err="1"/>
              <a:t>pts</a:t>
            </a:r>
            <a:r>
              <a:rPr lang="en-US" sz="1600" dirty="0"/>
              <a:t> responsive, 30 </a:t>
            </a:r>
            <a:r>
              <a:rPr lang="en-US" sz="1600" dirty="0" err="1"/>
              <a:t>pts</a:t>
            </a:r>
            <a:r>
              <a:rPr lang="en-US" sz="1600" dirty="0"/>
              <a:t> scoring on </a:t>
            </a:r>
            <a:r>
              <a:rPr lang="en-US" sz="1600" dirty="0" smtClean="0"/>
              <a:t>a simple project</a:t>
            </a:r>
            <a:endParaRPr lang="en-US" sz="1600" dirty="0"/>
          </a:p>
          <a:p>
            <a:pPr lvl="1">
              <a:spcAft>
                <a:spcPts val="600"/>
              </a:spcAft>
            </a:pPr>
            <a:r>
              <a:rPr lang="en-US" sz="1600" dirty="0" smtClean="0"/>
              <a:t>30 </a:t>
            </a:r>
            <a:r>
              <a:rPr lang="en-US" sz="1600" dirty="0" err="1" smtClean="0"/>
              <a:t>pts</a:t>
            </a:r>
            <a:r>
              <a:rPr lang="en-US" sz="1600" dirty="0" smtClean="0"/>
              <a:t>  responsive, </a:t>
            </a:r>
            <a:r>
              <a:rPr lang="en-US" sz="1600" dirty="0"/>
              <a:t>7</a:t>
            </a:r>
            <a:r>
              <a:rPr lang="en-US" sz="1600" dirty="0" smtClean="0"/>
              <a:t>0 </a:t>
            </a:r>
            <a:r>
              <a:rPr lang="en-US" sz="1600" dirty="0" err="1" smtClean="0"/>
              <a:t>pts</a:t>
            </a:r>
            <a:r>
              <a:rPr lang="en-US" sz="1600" dirty="0" smtClean="0"/>
              <a:t> scoring on </a:t>
            </a:r>
            <a:r>
              <a:rPr lang="en-US" sz="1600" dirty="0" smtClean="0"/>
              <a:t>a complex project</a:t>
            </a:r>
            <a:endParaRPr lang="en-US" sz="1600" dirty="0" smtClean="0"/>
          </a:p>
          <a:p>
            <a:pPr>
              <a:spcAft>
                <a:spcPts val="600"/>
              </a:spcAft>
            </a:pPr>
            <a:r>
              <a:rPr lang="en-US" sz="2000" dirty="0" smtClean="0"/>
              <a:t>Option 3:  New Formula, consider national experience</a:t>
            </a:r>
            <a:endParaRPr lang="en-US" sz="2000" dirty="0"/>
          </a:p>
          <a:p>
            <a:pPr marL="0" indent="0">
              <a:spcAft>
                <a:spcPts val="600"/>
              </a:spcAft>
              <a:buNone/>
            </a:pPr>
            <a:endParaRPr lang="en-US" sz="2400" dirty="0" smtClean="0"/>
          </a:p>
        </p:txBody>
      </p:sp>
    </p:spTree>
    <p:extLst>
      <p:ext uri="{BB962C8B-B14F-4D97-AF65-F5344CB8AC3E}">
        <p14:creationId xmlns:p14="http://schemas.microsoft.com/office/powerpoint/2010/main" val="3983459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6 – Continued Industry Outreach</a:t>
            </a:r>
            <a:endParaRPr lang="en-US" sz="2400" dirty="0">
              <a:solidFill>
                <a:srgbClr val="FFFF00"/>
              </a:solidFill>
            </a:endParaRPr>
          </a:p>
          <a:p>
            <a:pPr>
              <a:buFontTx/>
              <a:buNone/>
            </a:pPr>
            <a:endParaRPr lang="en-US" sz="2800" dirty="0"/>
          </a:p>
          <a:p>
            <a:pPr lvl="0"/>
            <a:r>
              <a:rPr lang="en-US" sz="2400" dirty="0" smtClean="0"/>
              <a:t>Establish an industry (AGC/ACEC) outreach process that:</a:t>
            </a:r>
          </a:p>
          <a:p>
            <a:pPr lvl="1"/>
            <a:r>
              <a:rPr lang="en-US" sz="2000" dirty="0" smtClean="0"/>
              <a:t> incorporates regularly scheduled meetings:</a:t>
            </a:r>
          </a:p>
          <a:p>
            <a:pPr lvl="2"/>
            <a:r>
              <a:rPr lang="en-US" sz="2000" dirty="0" smtClean="0"/>
              <a:t>bi-annual</a:t>
            </a:r>
          </a:p>
          <a:p>
            <a:pPr lvl="1"/>
            <a:r>
              <a:rPr lang="en-US" sz="2000" dirty="0" smtClean="0"/>
              <a:t>Discusses salient issues in the alternative contracting program. </a:t>
            </a:r>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83820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6</a:t>
            </a:r>
            <a:r>
              <a:rPr lang="en-US" sz="2400" dirty="0">
                <a:solidFill>
                  <a:srgbClr val="00B0F0"/>
                </a:solidFill>
              </a:rPr>
              <a:t> </a:t>
            </a:r>
            <a:r>
              <a:rPr lang="en-US" sz="2400" dirty="0" smtClean="0">
                <a:solidFill>
                  <a:srgbClr val="00B0F0"/>
                </a:solidFill>
              </a:rPr>
              <a:t> -</a:t>
            </a:r>
            <a:r>
              <a:rPr lang="en-US" sz="2400" dirty="0" smtClean="0">
                <a:solidFill>
                  <a:srgbClr val="00B0F0"/>
                </a:solidFill>
              </a:rPr>
              <a:t> </a:t>
            </a:r>
            <a:r>
              <a:rPr lang="en-US" sz="2400" dirty="0" smtClean="0">
                <a:solidFill>
                  <a:srgbClr val="00B0F0"/>
                </a:solidFill>
              </a:rPr>
              <a:t>Outreach</a:t>
            </a:r>
          </a:p>
          <a:p>
            <a:pPr algn="ctr">
              <a:buFontTx/>
              <a:buNone/>
            </a:pPr>
            <a:endParaRPr lang="en-US" sz="2400" dirty="0">
              <a:solidFill>
                <a:srgbClr val="FF0000"/>
              </a:solidFill>
            </a:endParaRPr>
          </a:p>
          <a:p>
            <a:pPr>
              <a:spcAft>
                <a:spcPts val="600"/>
              </a:spcAft>
            </a:pPr>
            <a:r>
              <a:rPr lang="en-US" sz="2000" dirty="0" smtClean="0"/>
              <a:t>Need more regular meetings.  Bi-annual just </a:t>
            </a:r>
            <a:r>
              <a:rPr lang="en-US" sz="2000" dirty="0" smtClean="0"/>
              <a:t>right or too </a:t>
            </a:r>
            <a:r>
              <a:rPr lang="en-US" sz="2000" dirty="0" smtClean="0"/>
              <a:t>much?</a:t>
            </a:r>
          </a:p>
          <a:p>
            <a:pPr>
              <a:spcAft>
                <a:spcPts val="600"/>
              </a:spcAft>
            </a:pPr>
            <a:r>
              <a:rPr lang="en-US" sz="2000" dirty="0"/>
              <a:t>Industry needs to help shape the agenda</a:t>
            </a:r>
          </a:p>
          <a:p>
            <a:pPr>
              <a:spcAft>
                <a:spcPts val="600"/>
              </a:spcAft>
            </a:pPr>
            <a:r>
              <a:rPr lang="en-US" sz="2000" dirty="0" smtClean="0"/>
              <a:t>Accomplishments </a:t>
            </a:r>
            <a:r>
              <a:rPr lang="en-US" sz="2000" dirty="0" smtClean="0"/>
              <a:t>from last meeting</a:t>
            </a:r>
          </a:p>
          <a:p>
            <a:pPr lvl="1">
              <a:spcAft>
                <a:spcPts val="600"/>
              </a:spcAft>
            </a:pPr>
            <a:r>
              <a:rPr lang="en-US" sz="1600" dirty="0" smtClean="0"/>
              <a:t>Modified  design 140% mark-up</a:t>
            </a:r>
          </a:p>
          <a:p>
            <a:pPr lvl="1">
              <a:spcAft>
                <a:spcPts val="600"/>
              </a:spcAft>
            </a:pPr>
            <a:r>
              <a:rPr lang="en-US" sz="1600" dirty="0" smtClean="0"/>
              <a:t>5% design retaining for RFC eliminated</a:t>
            </a:r>
          </a:p>
          <a:p>
            <a:pPr lvl="1">
              <a:spcAft>
                <a:spcPts val="600"/>
              </a:spcAft>
            </a:pPr>
            <a:r>
              <a:rPr lang="en-US" sz="1600" dirty="0" smtClean="0"/>
              <a:t>Modified warranty requirements; more balanced risk</a:t>
            </a:r>
          </a:p>
          <a:p>
            <a:pPr>
              <a:spcAft>
                <a:spcPts val="600"/>
              </a:spcAft>
            </a:pPr>
            <a:r>
              <a:rPr lang="en-US" sz="2000" dirty="0" smtClean="0"/>
              <a:t>OCIC </a:t>
            </a:r>
            <a:r>
              <a:rPr lang="en-US" sz="2000" dirty="0" smtClean="0"/>
              <a:t>‘open door’ policy</a:t>
            </a:r>
          </a:p>
          <a:p>
            <a:pPr marL="0" indent="0">
              <a:spcAft>
                <a:spcPts val="600"/>
              </a:spcAft>
              <a:buNone/>
            </a:pPr>
            <a:endParaRPr lang="en-US" dirty="0" smtClean="0"/>
          </a:p>
        </p:txBody>
      </p:sp>
    </p:spTree>
    <p:extLst>
      <p:ext uri="{BB962C8B-B14F-4D97-AF65-F5344CB8AC3E}">
        <p14:creationId xmlns:p14="http://schemas.microsoft.com/office/powerpoint/2010/main" val="28173353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7 –Mission Statement</a:t>
            </a:r>
            <a:endParaRPr lang="en-US" sz="2400" dirty="0">
              <a:solidFill>
                <a:srgbClr val="FFFF00"/>
              </a:solidFill>
            </a:endParaRPr>
          </a:p>
          <a:p>
            <a:pPr>
              <a:buFontTx/>
              <a:buNone/>
            </a:pPr>
            <a:endParaRPr lang="en-US" sz="2800" dirty="0"/>
          </a:p>
          <a:p>
            <a:pPr lvl="0">
              <a:spcAft>
                <a:spcPts val="600"/>
              </a:spcAft>
            </a:pPr>
            <a:r>
              <a:rPr lang="en-US" sz="2000" dirty="0" smtClean="0"/>
              <a:t>Provide a clear mission statement that details:</a:t>
            </a:r>
          </a:p>
          <a:p>
            <a:pPr lvl="0">
              <a:spcAft>
                <a:spcPts val="600"/>
              </a:spcAft>
            </a:pPr>
            <a:r>
              <a:rPr lang="en-US" sz="2000" dirty="0" smtClean="0"/>
              <a:t>Lines of authority for OCIC and District personnel with regard to innovative contracting </a:t>
            </a:r>
          </a:p>
          <a:p>
            <a:pPr lvl="0">
              <a:spcAft>
                <a:spcPts val="600"/>
              </a:spcAft>
            </a:pPr>
            <a:r>
              <a:rPr lang="en-US" sz="2000" dirty="0" smtClean="0"/>
              <a:t>Define OCIC staffing level</a:t>
            </a:r>
            <a:endParaRPr lang="en-US"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7 - OCIC </a:t>
            </a:r>
            <a:r>
              <a:rPr lang="en-US" sz="2400" dirty="0" smtClean="0">
                <a:solidFill>
                  <a:srgbClr val="00B0F0"/>
                </a:solidFill>
              </a:rPr>
              <a:t>Involvement</a:t>
            </a:r>
          </a:p>
          <a:p>
            <a:pPr algn="ctr">
              <a:buFontTx/>
              <a:buNone/>
            </a:pPr>
            <a:endParaRPr lang="en-US" sz="2400" dirty="0">
              <a:solidFill>
                <a:srgbClr val="FFFF00"/>
              </a:solidFill>
            </a:endParaRPr>
          </a:p>
          <a:p>
            <a:pPr>
              <a:spcAft>
                <a:spcPts val="600"/>
              </a:spcAft>
            </a:pPr>
            <a:r>
              <a:rPr lang="en-US" sz="2000" dirty="0" smtClean="0"/>
              <a:t>Current process:</a:t>
            </a:r>
          </a:p>
          <a:p>
            <a:pPr lvl="1">
              <a:spcAft>
                <a:spcPts val="600"/>
              </a:spcAft>
            </a:pPr>
            <a:r>
              <a:rPr lang="en-US" sz="1600" dirty="0" smtClean="0"/>
              <a:t>District does bulk of </a:t>
            </a:r>
            <a:r>
              <a:rPr lang="en-US" sz="1600" dirty="0" smtClean="0"/>
              <a:t>development and oversight </a:t>
            </a:r>
            <a:r>
              <a:rPr lang="en-US" sz="1600" dirty="0" smtClean="0"/>
              <a:t>work</a:t>
            </a:r>
          </a:p>
          <a:p>
            <a:pPr lvl="1">
              <a:spcAft>
                <a:spcPts val="600"/>
              </a:spcAft>
            </a:pPr>
            <a:r>
              <a:rPr lang="en-US" sz="1600" dirty="0" smtClean="0"/>
              <a:t>OCIC oversees process for </a:t>
            </a:r>
            <a:r>
              <a:rPr lang="en-US" sz="1600" dirty="0" smtClean="0"/>
              <a:t>consistency and programmatic </a:t>
            </a:r>
            <a:r>
              <a:rPr lang="en-US" sz="1600" dirty="0" smtClean="0"/>
              <a:t>needs during procurement.  </a:t>
            </a:r>
            <a:r>
              <a:rPr lang="en-US" sz="1600" dirty="0" smtClean="0"/>
              <a:t>They are on-call </a:t>
            </a:r>
            <a:r>
              <a:rPr lang="en-US" sz="1600" dirty="0" smtClean="0"/>
              <a:t>for oversight.</a:t>
            </a:r>
          </a:p>
          <a:p>
            <a:pPr>
              <a:spcAft>
                <a:spcPts val="600"/>
              </a:spcAft>
            </a:pPr>
            <a:r>
              <a:rPr lang="en-US" sz="2000" dirty="0" smtClean="0"/>
              <a:t>Continued review of process and staffing as DB matures.  Should be less OCIC involvement on individual projects in long run.</a:t>
            </a:r>
          </a:p>
          <a:p>
            <a:pPr>
              <a:spcAft>
                <a:spcPts val="600"/>
              </a:spcAft>
            </a:pPr>
            <a:r>
              <a:rPr lang="en-US" sz="2000" dirty="0" smtClean="0"/>
              <a:t>In short run, new CMGC Manager has some capability to assist with DB during heavy workload periods.</a:t>
            </a:r>
          </a:p>
          <a:p>
            <a:pPr marL="0" indent="0">
              <a:spcAft>
                <a:spcPts val="600"/>
              </a:spcAft>
              <a:buNone/>
            </a:pPr>
            <a:endParaRPr lang="en-US" dirty="0" smtClean="0"/>
          </a:p>
        </p:txBody>
      </p:sp>
    </p:spTree>
    <p:extLst>
      <p:ext uri="{BB962C8B-B14F-4D97-AF65-F5344CB8AC3E}">
        <p14:creationId xmlns:p14="http://schemas.microsoft.com/office/powerpoint/2010/main" val="31987287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8 – Vet </a:t>
            </a:r>
            <a:r>
              <a:rPr lang="en-US" sz="2400" dirty="0" smtClean="0">
                <a:solidFill>
                  <a:srgbClr val="FFFF00"/>
                </a:solidFill>
              </a:rPr>
              <a:t>Other Contracting </a:t>
            </a:r>
            <a:r>
              <a:rPr lang="en-US" sz="2400" dirty="0" smtClean="0">
                <a:solidFill>
                  <a:srgbClr val="FFFF00"/>
                </a:solidFill>
              </a:rPr>
              <a:t>Methods</a:t>
            </a:r>
            <a:endParaRPr lang="en-US" sz="2400" dirty="0">
              <a:solidFill>
                <a:srgbClr val="FFFF00"/>
              </a:solidFill>
            </a:endParaRPr>
          </a:p>
          <a:p>
            <a:pPr>
              <a:buFontTx/>
              <a:buNone/>
            </a:pPr>
            <a:endParaRPr lang="en-US" sz="2000" dirty="0"/>
          </a:p>
          <a:p>
            <a:pPr lvl="0"/>
            <a:r>
              <a:rPr lang="en-US" sz="2000" dirty="0" smtClean="0"/>
              <a:t>Evaluate the use of design-build low bid, CMGC and ID/IQ alternative delivery.  </a:t>
            </a:r>
          </a:p>
          <a:p>
            <a:pPr lvl="1"/>
            <a:r>
              <a:rPr lang="en-US" sz="1600" dirty="0" smtClean="0"/>
              <a:t>Review the goals of each delivery type  </a:t>
            </a:r>
          </a:p>
          <a:p>
            <a:pPr lvl="1"/>
            <a:r>
              <a:rPr lang="en-US" sz="1600" dirty="0" smtClean="0"/>
              <a:t>If goals were met disseminate to the industry the stated goals and how the program is achieving the </a:t>
            </a:r>
            <a:r>
              <a:rPr lang="en-US" sz="1600" dirty="0" smtClean="0"/>
              <a:t>goals</a:t>
            </a:r>
          </a:p>
          <a:p>
            <a:pPr lvl="1"/>
            <a:endParaRPr lang="en-US" sz="1600" dirty="0" smtClean="0"/>
          </a:p>
          <a:p>
            <a:pPr lvl="0"/>
            <a:r>
              <a:rPr lang="en-US" sz="2000" dirty="0" smtClean="0"/>
              <a:t>If the program will introduce CMGC and ID/IQ articulate the goals of each delivery type to industry</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5257800"/>
          </a:xfrm>
        </p:spPr>
        <p:txBody>
          <a:bodyPr/>
          <a:lstStyle/>
          <a:p>
            <a:pPr algn="ctr">
              <a:buFontTx/>
              <a:buNone/>
            </a:pPr>
            <a:r>
              <a:rPr lang="en-US" sz="2400" dirty="0" smtClean="0">
                <a:solidFill>
                  <a:srgbClr val="00B0F0"/>
                </a:solidFill>
              </a:rPr>
              <a:t>Response </a:t>
            </a:r>
            <a:r>
              <a:rPr lang="en-US" sz="2400" dirty="0" smtClean="0">
                <a:solidFill>
                  <a:srgbClr val="00B0F0"/>
                </a:solidFill>
              </a:rPr>
              <a:t>8 - DB </a:t>
            </a:r>
            <a:r>
              <a:rPr lang="en-US" sz="2400" dirty="0" smtClean="0">
                <a:solidFill>
                  <a:srgbClr val="00B0F0"/>
                </a:solidFill>
              </a:rPr>
              <a:t>Low-Bid, CMGC, ID/IQ</a:t>
            </a:r>
          </a:p>
          <a:p>
            <a:pPr algn="ctr">
              <a:buFontTx/>
              <a:buNone/>
            </a:pPr>
            <a:endParaRPr lang="en-US" sz="2400" dirty="0">
              <a:solidFill>
                <a:srgbClr val="FF0000"/>
              </a:solidFill>
            </a:endParaRPr>
          </a:p>
          <a:p>
            <a:pPr>
              <a:spcAft>
                <a:spcPts val="600"/>
              </a:spcAft>
            </a:pPr>
            <a:r>
              <a:rPr lang="en-US" sz="2000" dirty="0"/>
              <a:t>D</a:t>
            </a:r>
            <a:r>
              <a:rPr lang="en-US" sz="2000" dirty="0" smtClean="0"/>
              <a:t>evelop lessons learned on each project</a:t>
            </a:r>
          </a:p>
          <a:p>
            <a:pPr>
              <a:spcAft>
                <a:spcPts val="600"/>
              </a:spcAft>
            </a:pPr>
            <a:r>
              <a:rPr lang="en-US" sz="2000" dirty="0" smtClean="0"/>
              <a:t>Developing project selection matrix (#2)</a:t>
            </a:r>
          </a:p>
          <a:p>
            <a:pPr>
              <a:spcAft>
                <a:spcPts val="600"/>
              </a:spcAft>
            </a:pPr>
            <a:r>
              <a:rPr lang="en-US" sz="2000" dirty="0" smtClean="0"/>
              <a:t>Constructability </a:t>
            </a:r>
            <a:r>
              <a:rPr lang="en-US" sz="2000" dirty="0"/>
              <a:t>reviews </a:t>
            </a:r>
            <a:r>
              <a:rPr lang="en-US" sz="2000" dirty="0" smtClean="0"/>
              <a:t>when applicable for </a:t>
            </a:r>
            <a:r>
              <a:rPr lang="en-US" sz="2000" dirty="0"/>
              <a:t>new </a:t>
            </a:r>
            <a:r>
              <a:rPr lang="en-US" sz="2000" dirty="0" smtClean="0"/>
              <a:t>project </a:t>
            </a:r>
            <a:r>
              <a:rPr lang="en-US" sz="2000" dirty="0"/>
              <a:t>types (e.g. ID/IQ)</a:t>
            </a:r>
          </a:p>
          <a:p>
            <a:pPr>
              <a:spcAft>
                <a:spcPts val="600"/>
              </a:spcAft>
            </a:pPr>
            <a:r>
              <a:rPr lang="en-US" sz="2000" dirty="0" smtClean="0"/>
              <a:t>Low-Bid DB</a:t>
            </a:r>
          </a:p>
          <a:p>
            <a:pPr lvl="1">
              <a:spcAft>
                <a:spcPts val="600"/>
              </a:spcAft>
            </a:pPr>
            <a:r>
              <a:rPr lang="en-US" sz="1600" dirty="0" smtClean="0"/>
              <a:t>Use on small / simple projects</a:t>
            </a:r>
          </a:p>
          <a:p>
            <a:pPr lvl="1">
              <a:spcAft>
                <a:spcPts val="600"/>
              </a:spcAft>
            </a:pPr>
            <a:r>
              <a:rPr lang="en-US" sz="1600" dirty="0" smtClean="0"/>
              <a:t>May use more one step DB (no short-list) on simple alt bid pavement rehab </a:t>
            </a:r>
            <a:r>
              <a:rPr lang="en-US" sz="1600" dirty="0" smtClean="0"/>
              <a:t>projects</a:t>
            </a:r>
          </a:p>
          <a:p>
            <a:pPr lvl="1">
              <a:spcAft>
                <a:spcPts val="600"/>
              </a:spcAft>
            </a:pPr>
            <a:r>
              <a:rPr lang="en-US" sz="1600" dirty="0" smtClean="0"/>
              <a:t>TH 5 Bridge </a:t>
            </a:r>
            <a:r>
              <a:rPr lang="en-US" sz="1600" dirty="0" err="1" smtClean="0"/>
              <a:t>Redeck</a:t>
            </a:r>
            <a:endParaRPr lang="en-US" sz="1600" dirty="0" smtClean="0"/>
          </a:p>
          <a:p>
            <a:pPr lvl="1">
              <a:spcAft>
                <a:spcPts val="600"/>
              </a:spcAft>
            </a:pPr>
            <a:r>
              <a:rPr lang="en-US" sz="1600" dirty="0" smtClean="0"/>
              <a:t>May reduce scoring component (#5)</a:t>
            </a:r>
          </a:p>
          <a:p>
            <a:pPr>
              <a:spcAft>
                <a:spcPts val="600"/>
              </a:spcAft>
            </a:pPr>
            <a:endParaRPr lang="en-US" dirty="0" smtClean="0"/>
          </a:p>
          <a:p>
            <a:pPr marL="0" indent="0">
              <a:spcAft>
                <a:spcPts val="600"/>
              </a:spcAft>
              <a:buNone/>
            </a:pPr>
            <a:endParaRPr lang="en-US" dirty="0" smtClean="0"/>
          </a:p>
        </p:txBody>
      </p:sp>
    </p:spTree>
    <p:extLst>
      <p:ext uri="{BB962C8B-B14F-4D97-AF65-F5344CB8AC3E}">
        <p14:creationId xmlns:p14="http://schemas.microsoft.com/office/powerpoint/2010/main" val="40945351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FFFF00"/>
                </a:solidFill>
              </a:rPr>
              <a:t>Recommendation 9 – Industry discussion forums</a:t>
            </a:r>
            <a:endParaRPr lang="en-US" sz="2400" dirty="0">
              <a:solidFill>
                <a:srgbClr val="FFFF00"/>
              </a:solidFill>
            </a:endParaRPr>
          </a:p>
          <a:p>
            <a:pPr>
              <a:buFontTx/>
              <a:buNone/>
            </a:pPr>
            <a:endParaRPr lang="en-US" sz="1400" dirty="0"/>
          </a:p>
          <a:p>
            <a:pPr lvl="0"/>
            <a:r>
              <a:rPr lang="en-US" sz="2000" dirty="0" smtClean="0"/>
              <a:t>Initial Salient topics include: </a:t>
            </a:r>
          </a:p>
          <a:p>
            <a:pPr lvl="1"/>
            <a:r>
              <a:rPr lang="en-US" sz="1600" dirty="0" smtClean="0"/>
              <a:t>Quality –design-build benefits include placing quality verification on the design-build team.  Should more emphasis be placed on this aspect.?  </a:t>
            </a:r>
          </a:p>
          <a:p>
            <a:pPr lvl="2"/>
            <a:r>
              <a:rPr lang="en-US" sz="1600" dirty="0" smtClean="0"/>
              <a:t>Contractor bears burden of quality proof</a:t>
            </a:r>
          </a:p>
          <a:p>
            <a:pPr lvl="2"/>
            <a:r>
              <a:rPr lang="en-US" sz="1600" dirty="0" smtClean="0"/>
              <a:t>The Owner performs oversight of the process.  </a:t>
            </a:r>
          </a:p>
          <a:p>
            <a:pPr lvl="1"/>
            <a:r>
              <a:rPr lang="en-US" sz="1600" dirty="0" smtClean="0"/>
              <a:t>Staff qualifications Should the Owner have the same level of experience that the design-build team is required to provide? </a:t>
            </a:r>
          </a:p>
          <a:p>
            <a:pPr lvl="2"/>
            <a:r>
              <a:rPr lang="en-US" sz="1600" dirty="0" smtClean="0"/>
              <a:t> In many fields of design-build the Owner is not knowledgeable of the design or construction methods</a:t>
            </a:r>
            <a:r>
              <a:rPr lang="en-US" sz="1600" dirty="0" smtClean="0"/>
              <a:t>.</a:t>
            </a:r>
            <a:endParaRPr lang="en-US" sz="1600" dirty="0" smtClean="0"/>
          </a:p>
          <a:p>
            <a:pPr lvl="1"/>
            <a:r>
              <a:rPr lang="en-US" sz="1600" dirty="0" smtClean="0"/>
              <a:t>Quantity risk is inherent in design-build discuss how, why and when this risk is transferred to the contractor within the constraints of the contract.</a:t>
            </a:r>
          </a:p>
          <a:p>
            <a:pPr>
              <a:spcAft>
                <a:spcPts val="600"/>
              </a:spcAft>
            </a:pPr>
            <a:endParaRPr lang="en-US" sz="1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3400" y="1143000"/>
            <a:ext cx="7543800" cy="4800600"/>
          </a:xfrm>
        </p:spPr>
        <p:txBody>
          <a:bodyPr/>
          <a:lstStyle/>
          <a:p>
            <a:pPr algn="ctr">
              <a:buFontTx/>
              <a:buNone/>
            </a:pPr>
            <a:r>
              <a:rPr lang="en-US" sz="2400" dirty="0" smtClean="0">
                <a:solidFill>
                  <a:srgbClr val="00B0F0"/>
                </a:solidFill>
              </a:rPr>
              <a:t>Response </a:t>
            </a:r>
            <a:r>
              <a:rPr lang="en-US" sz="2400" dirty="0" smtClean="0">
                <a:solidFill>
                  <a:srgbClr val="00B0F0"/>
                </a:solidFill>
              </a:rPr>
              <a:t>9</a:t>
            </a:r>
            <a:r>
              <a:rPr lang="en-US" sz="2400" dirty="0">
                <a:solidFill>
                  <a:srgbClr val="00B0F0"/>
                </a:solidFill>
              </a:rPr>
              <a:t> </a:t>
            </a:r>
            <a:r>
              <a:rPr lang="en-US" sz="2400" dirty="0" smtClean="0">
                <a:solidFill>
                  <a:srgbClr val="00B0F0"/>
                </a:solidFill>
              </a:rPr>
              <a:t>-</a:t>
            </a:r>
            <a:r>
              <a:rPr lang="en-US" sz="2400" dirty="0" smtClean="0">
                <a:solidFill>
                  <a:srgbClr val="00B0F0"/>
                </a:solidFill>
              </a:rPr>
              <a:t> </a:t>
            </a:r>
            <a:r>
              <a:rPr lang="en-US" sz="2400" dirty="0" smtClean="0">
                <a:solidFill>
                  <a:srgbClr val="00B0F0"/>
                </a:solidFill>
              </a:rPr>
              <a:t>Best-Practices</a:t>
            </a:r>
          </a:p>
          <a:p>
            <a:pPr algn="ctr">
              <a:buFontTx/>
              <a:buNone/>
            </a:pPr>
            <a:endParaRPr lang="en-US" sz="2400" dirty="0">
              <a:solidFill>
                <a:srgbClr val="FFFF00"/>
              </a:solidFill>
            </a:endParaRPr>
          </a:p>
          <a:p>
            <a:pPr>
              <a:spcAft>
                <a:spcPts val="600"/>
              </a:spcAft>
            </a:pPr>
            <a:r>
              <a:rPr lang="en-US" sz="2000" dirty="0" smtClean="0"/>
              <a:t>No major changes for Quality Management planned</a:t>
            </a:r>
          </a:p>
          <a:p>
            <a:pPr lvl="1">
              <a:spcAft>
                <a:spcPts val="600"/>
              </a:spcAft>
            </a:pPr>
            <a:r>
              <a:rPr lang="en-US" sz="1600" dirty="0" smtClean="0"/>
              <a:t>Will formalize QM </a:t>
            </a:r>
            <a:r>
              <a:rPr lang="en-US" sz="1600" dirty="0" smtClean="0"/>
              <a:t>training</a:t>
            </a:r>
          </a:p>
          <a:p>
            <a:pPr lvl="1">
              <a:spcAft>
                <a:spcPts val="600"/>
              </a:spcAft>
            </a:pPr>
            <a:endParaRPr lang="en-US" sz="1600" dirty="0" smtClean="0"/>
          </a:p>
          <a:p>
            <a:pPr>
              <a:spcAft>
                <a:spcPts val="600"/>
              </a:spcAft>
            </a:pPr>
            <a:r>
              <a:rPr lang="en-US" sz="2000" dirty="0" smtClean="0"/>
              <a:t>Staff Qualifications</a:t>
            </a:r>
          </a:p>
          <a:p>
            <a:pPr lvl="1">
              <a:spcAft>
                <a:spcPts val="600"/>
              </a:spcAft>
            </a:pPr>
            <a:r>
              <a:rPr lang="en-US" sz="1600" dirty="0" smtClean="0"/>
              <a:t>Most highly qualified available staff or consultants for </a:t>
            </a:r>
            <a:r>
              <a:rPr lang="en-US" sz="1600" dirty="0" smtClean="0"/>
              <a:t>verification; there is always competition.  </a:t>
            </a:r>
          </a:p>
          <a:p>
            <a:pPr lvl="1">
              <a:spcAft>
                <a:spcPts val="600"/>
              </a:spcAft>
            </a:pPr>
            <a:r>
              <a:rPr lang="en-US" sz="1600" dirty="0" smtClean="0"/>
              <a:t>Emphasizing “verification” in training; do not always need qualifications equal to Designer.</a:t>
            </a:r>
            <a:endParaRPr lang="en-US" sz="1600" dirty="0" smtClean="0"/>
          </a:p>
          <a:p>
            <a:pPr lvl="1">
              <a:spcAft>
                <a:spcPts val="600"/>
              </a:spcAft>
            </a:pPr>
            <a:r>
              <a:rPr lang="en-US" sz="1600" dirty="0" smtClean="0"/>
              <a:t>Added emphasis on ‘right-sizing’ experience requirements for DB teams</a:t>
            </a:r>
            <a:r>
              <a:rPr lang="en-US" sz="1600" dirty="0" smtClean="0"/>
              <a:t>.</a:t>
            </a:r>
          </a:p>
          <a:p>
            <a:pPr lvl="1">
              <a:spcAft>
                <a:spcPts val="600"/>
              </a:spcAft>
            </a:pPr>
            <a:endParaRPr lang="en-US" sz="1600" dirty="0" smtClean="0"/>
          </a:p>
          <a:p>
            <a:pPr>
              <a:spcAft>
                <a:spcPts val="600"/>
              </a:spcAft>
            </a:pPr>
            <a:r>
              <a:rPr lang="en-US" sz="2000" dirty="0" smtClean="0"/>
              <a:t>Additional risk review by OCIC as per Recommendation #2</a:t>
            </a:r>
            <a:endParaRPr lang="en-US" dirty="0" smtClean="0"/>
          </a:p>
        </p:txBody>
      </p:sp>
    </p:spTree>
    <p:extLst>
      <p:ext uri="{BB962C8B-B14F-4D97-AF65-F5344CB8AC3E}">
        <p14:creationId xmlns:p14="http://schemas.microsoft.com/office/powerpoint/2010/main" val="24192817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686594" y="1066800"/>
            <a:ext cx="7772400" cy="4624388"/>
          </a:xfrm>
        </p:spPr>
        <p:txBody>
          <a:bodyPr/>
          <a:lstStyle/>
          <a:p>
            <a:pPr algn="ctr">
              <a:buFontTx/>
              <a:buNone/>
            </a:pPr>
            <a:r>
              <a:rPr lang="en-US" dirty="0" smtClean="0"/>
              <a:t>Any Questions?</a:t>
            </a:r>
            <a:endParaRPr lang="en-US" dirty="0" smtClean="0"/>
          </a:p>
          <a:p>
            <a:pPr algn="ctr">
              <a:buFontTx/>
              <a:buNone/>
            </a:pPr>
            <a:endParaRPr lang="en-US" sz="1600" dirty="0" smtClean="0"/>
          </a:p>
          <a:p>
            <a:pPr algn="ctr">
              <a:buFontTx/>
              <a:buNone/>
            </a:pPr>
            <a:r>
              <a:rPr lang="en-US" dirty="0" smtClean="0"/>
              <a:t>Coming Projects:</a:t>
            </a:r>
          </a:p>
          <a:p>
            <a:pPr algn="ctr">
              <a:buFontTx/>
              <a:buNone/>
            </a:pPr>
            <a:endParaRPr lang="en-US" sz="1000" dirty="0" smtClean="0"/>
          </a:p>
          <a:p>
            <a:pPr algn="ctr">
              <a:buFontTx/>
              <a:buNone/>
            </a:pPr>
            <a:r>
              <a:rPr lang="en-US" sz="2400" dirty="0" smtClean="0"/>
              <a:t>35E </a:t>
            </a:r>
            <a:r>
              <a:rPr lang="en-US" sz="2400" dirty="0" err="1" smtClean="0"/>
              <a:t>MnPASS</a:t>
            </a:r>
            <a:r>
              <a:rPr lang="en-US" sz="2400" dirty="0"/>
              <a:t>:</a:t>
            </a:r>
            <a:r>
              <a:rPr lang="en-US" sz="2400" dirty="0" smtClean="0"/>
              <a:t> </a:t>
            </a:r>
            <a:r>
              <a:rPr lang="en-US" sz="2400" b="0" dirty="0" smtClean="0"/>
              <a:t>RFQ in mid-February, RFP in April, Aug let</a:t>
            </a:r>
          </a:p>
          <a:p>
            <a:pPr marL="0" indent="0" algn="ctr">
              <a:buNone/>
            </a:pPr>
            <a:r>
              <a:rPr lang="en-US" sz="2400" dirty="0" smtClean="0"/>
              <a:t>TH 5 Bridge </a:t>
            </a:r>
            <a:r>
              <a:rPr lang="en-US" sz="2400" dirty="0" err="1" smtClean="0"/>
              <a:t>Redeck</a:t>
            </a:r>
            <a:r>
              <a:rPr lang="en-US" sz="2400" dirty="0" smtClean="0"/>
              <a:t>: </a:t>
            </a:r>
            <a:r>
              <a:rPr lang="en-US" sz="2400" b="0" dirty="0" smtClean="0"/>
              <a:t>RFQ in mid-February, RFP in April, June let</a:t>
            </a:r>
          </a:p>
          <a:p>
            <a:pPr lvl="3"/>
            <a:r>
              <a:rPr lang="en-US" b="0" dirty="0" smtClean="0"/>
              <a:t>56 week procurement</a:t>
            </a:r>
          </a:p>
          <a:p>
            <a:pPr lvl="3"/>
            <a:r>
              <a:rPr lang="en-US" b="0" dirty="0" smtClean="0"/>
              <a:t>Low Bid with Stipends/ATCs</a:t>
            </a:r>
          </a:p>
          <a:p>
            <a:pPr algn="ctr">
              <a:buFontTx/>
              <a:buNone/>
            </a:pPr>
            <a:r>
              <a:rPr lang="en-US" sz="2400" dirty="0" smtClean="0"/>
              <a:t>TH 35W/4</a:t>
            </a:r>
            <a:r>
              <a:rPr lang="en-US" sz="2400" baseline="30000" dirty="0" smtClean="0"/>
              <a:t>th</a:t>
            </a:r>
            <a:r>
              <a:rPr lang="en-US" sz="2400" dirty="0" smtClean="0"/>
              <a:t> Street: </a:t>
            </a:r>
            <a:r>
              <a:rPr lang="en-US" sz="2400" b="0" dirty="0" smtClean="0"/>
              <a:t>RFQ released, RFP this summer, Nov let</a:t>
            </a:r>
          </a:p>
          <a:p>
            <a:pPr algn="ctr">
              <a:buFontTx/>
              <a:buNone/>
            </a:pPr>
            <a:r>
              <a:rPr lang="en-US" sz="2400" dirty="0" smtClean="0"/>
              <a:t>MAP21?</a:t>
            </a:r>
          </a:p>
          <a:p>
            <a:pPr algn="ctr">
              <a:buFontTx/>
              <a:buNone/>
            </a:pPr>
            <a:r>
              <a:rPr lang="en-US" sz="2400" dirty="0" smtClean="0"/>
              <a:t>Alternate Bid?</a:t>
            </a:r>
            <a:endParaRPr lang="en-US" sz="2400" dirty="0"/>
          </a:p>
          <a:p>
            <a:pPr algn="ctr">
              <a:buFontTx/>
              <a:buNone/>
            </a:pPr>
            <a:endParaRPr lang="en-US" dirty="0" smtClean="0"/>
          </a:p>
          <a:p>
            <a:pPr algn="ctr">
              <a:buFontTx/>
              <a:buNone/>
            </a:pPr>
            <a:endParaRPr lang="en-US" dirty="0"/>
          </a:p>
        </p:txBody>
      </p:sp>
      <p:pic>
        <p:nvPicPr>
          <p:cNvPr id="16389" name="Picture 5" descr="pp banner new bottom"/>
          <p:cNvPicPr>
            <a:picLocks noChangeAspect="1" noChangeArrowheads="1"/>
          </p:cNvPicPr>
          <p:nvPr/>
        </p:nvPicPr>
        <p:blipFill>
          <a:blip r:embed="rId3" cstate="print"/>
          <a:srcRect/>
          <a:stretch>
            <a:fillRect/>
          </a:stretch>
        </p:blipFill>
        <p:spPr bwMode="auto">
          <a:xfrm>
            <a:off x="0" y="5691188"/>
            <a:ext cx="9145588" cy="116681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1735</TotalTime>
  <Words>2342</Words>
  <Application>Microsoft Office PowerPoint</Application>
  <PresentationFormat>On-screen Show (4:3)</PresentationFormat>
  <Paragraphs>538</Paragraphs>
  <Slides>38</Slides>
  <Notes>37</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Blank Presentation</vt:lpstr>
      <vt:lpstr>Industry Outreach Report January 22nd, 2013  John Bale, PB Peter Davich, MnDOT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 CDOT Method</vt:lpstr>
      <vt:lpstr>PowerPoint Presentation</vt:lpstr>
      <vt:lpstr>PowerPoint Presentation</vt:lpstr>
      <vt:lpstr>Project Estimate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Minnesota Department of Transportation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Update  the Minnesota Department of Transportation</dc:title>
  <dc:creator>Paula Gustafson</dc:creator>
  <cp:lastModifiedBy>Peter A Davich</cp:lastModifiedBy>
  <cp:revision>147</cp:revision>
  <cp:lastPrinted>2012-10-21T18:25:40Z</cp:lastPrinted>
  <dcterms:created xsi:type="dcterms:W3CDTF">2009-12-08T09:32:39Z</dcterms:created>
  <dcterms:modified xsi:type="dcterms:W3CDTF">2013-01-22T15:28:20Z</dcterms:modified>
</cp:coreProperties>
</file>