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56" r:id="rId2"/>
    <p:sldId id="305" r:id="rId3"/>
    <p:sldId id="322" r:id="rId4"/>
    <p:sldId id="323" r:id="rId5"/>
    <p:sldId id="325" r:id="rId6"/>
    <p:sldId id="326" r:id="rId7"/>
    <p:sldId id="327" r:id="rId8"/>
    <p:sldId id="328" r:id="rId9"/>
    <p:sldId id="324" r:id="rId10"/>
  </p:sldIdLst>
  <p:sldSz cx="9144000" cy="6858000" type="screen4x3"/>
  <p:notesSz cx="7010400" cy="9296400"/>
  <p:custDataLst>
    <p:tags r:id="rId13"/>
  </p:custDataLst>
  <p:defaultTextStyle>
    <a:defPPr>
      <a:defRPr lang="en-US"/>
    </a:defPPr>
    <a:lvl1pPr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33"/>
    <a:srgbClr val="0033CC"/>
    <a:srgbClr val="006600"/>
    <a:srgbClr val="003366"/>
    <a:srgbClr val="000099"/>
    <a:srgbClr val="333399"/>
    <a:srgbClr val="0000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78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39CA55D-BD8F-4746-8D04-79346E43C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10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3824" tIns="46913" rIns="93824" bIns="469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0126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65175" y="1524000"/>
            <a:ext cx="8378825" cy="2070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>
              <a:effectLst/>
            </a:endParaRPr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838200" y="3568700"/>
            <a:ext cx="83058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812800" y="1455738"/>
            <a:ext cx="8331200" cy="682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765175" cy="68580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 rot="16200000">
            <a:off x="-2411413" y="2686852"/>
            <a:ext cx="5516563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749300" y="0"/>
            <a:ext cx="58738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9763" y="1381125"/>
            <a:ext cx="6403975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03413" y="409575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196138" y="6319838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05F6AA96-57F3-4873-B1D5-0B00D1815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6" y="5638800"/>
            <a:ext cx="2171513" cy="12261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065934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B0707-E9DD-4F51-B06D-51BE0D8ABA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396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648EA-CBF8-40EC-A386-BDEFA6F36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165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350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A3135-30D9-46E6-931E-396FBBACE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3186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F9E81-DF96-437B-B0E5-9E630D6963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7039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28C1B-ADA6-4CEC-BF93-E4F739570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393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AA923-7EF8-4C32-8695-32F0B2244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0973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246EA-65AD-4091-8CE7-BFCA98108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2832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6BA31-907D-4598-99EB-E670477AE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06411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1F25B-683D-4C89-B19D-0ABFF7F24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57996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2163" y="165100"/>
            <a:ext cx="2001837" cy="6442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6650" y="165100"/>
            <a:ext cx="5853113" cy="6442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6A681-1D63-4A8C-900A-C970D476A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0591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765175" y="0"/>
            <a:ext cx="8378825" cy="14446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0"/>
            <a:ext cx="765175" cy="55626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723900" y="0"/>
            <a:ext cx="84138" cy="54991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990600" y="1384300"/>
            <a:ext cx="81534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69991" name="Text Box 7"/>
          <p:cNvSpPr txBox="1">
            <a:spLocks noChangeArrowheads="1"/>
          </p:cNvSpPr>
          <p:nvPr userDrawn="1"/>
        </p:nvSpPr>
        <p:spPr bwMode="auto">
          <a:xfrm rot="16200000">
            <a:off x="-2411413" y="2686852"/>
            <a:ext cx="5516563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36650" y="165100"/>
            <a:ext cx="80073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9350" y="1444625"/>
            <a:ext cx="79946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7675" y="6613525"/>
            <a:ext cx="1076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C0157D8-C4A5-4B7C-927F-48A459FEA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" y="6068332"/>
            <a:ext cx="809673" cy="457200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3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99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/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Ø"/>
        <a:defRPr kumimoji="1" sz="32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800">
          <a:solidFill>
            <a:srgbClr val="0033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400">
          <a:solidFill>
            <a:srgbClr val="0033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000">
          <a:solidFill>
            <a:srgbClr val="0033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http://safety.fhwa.dot.gov/roadway_dept/horicurves/fhwasa07002/images/image044.jpg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1909763" y="1381125"/>
            <a:ext cx="6403975" cy="2333625"/>
          </a:xfrm>
        </p:spPr>
        <p:txBody>
          <a:bodyPr/>
          <a:lstStyle/>
          <a:p>
            <a:pPr algn="r" eaLnBrk="1" hangingPunct="1">
              <a:defRPr/>
            </a:pPr>
            <a:r>
              <a:rPr lang="en-US" dirty="0"/>
              <a:t>Chapter 9</a:t>
            </a:r>
            <a:br>
              <a:rPr lang="en-US" dirty="0"/>
            </a:br>
            <a:r>
              <a:rPr lang="en-US" dirty="0"/>
              <a:t>New Technologies</a:t>
            </a: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903413" y="4095750"/>
            <a:ext cx="6729412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Traffic Signs 101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June 2020</a:t>
            </a:r>
          </a:p>
        </p:txBody>
      </p:sp>
      <p:pic>
        <p:nvPicPr>
          <p:cNvPr id="4" name="Picture 3" descr="Cooperative Intersection Collision Avoidance – 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031" y="3844232"/>
            <a:ext cx="1607794" cy="278104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B2A82E-E3C7-4E45-8FCA-AA8A8973AF9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410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New Technologies</a:t>
            </a:r>
          </a:p>
          <a:p>
            <a:pPr lvl="1"/>
            <a:r>
              <a:rPr lang="en-US" altLang="en-US" dirty="0"/>
              <a:t>Truck Parking and Management System</a:t>
            </a:r>
          </a:p>
          <a:p>
            <a:pPr lvl="2"/>
            <a:r>
              <a:rPr lang="en-US" altLang="en-US" dirty="0"/>
              <a:t>Reduce the time searching for parking and provide safe truck parking alternative</a:t>
            </a:r>
          </a:p>
          <a:p>
            <a:pPr lvl="2"/>
            <a:r>
              <a:rPr lang="en-US" altLang="en-US" dirty="0"/>
              <a:t>Monitor truck parking availability at selected sites and provide real-time information to truck drivers</a:t>
            </a:r>
          </a:p>
        </p:txBody>
      </p:sp>
      <p:pic>
        <p:nvPicPr>
          <p:cNvPr id="7" name="Picture 6" descr="Photo of a sign on I-94.">
            <a:extLst>
              <a:ext uri="{FF2B5EF4-FFF2-40B4-BE49-F238E27FC236}">
                <a16:creationId xmlns="" xmlns:a16="http://schemas.microsoft.com/office/drawing/2014/main" id="{EBAE5AFD-FE54-48F0-97F6-96A5A5E818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150" y="4191044"/>
            <a:ext cx="4812127" cy="255265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CB2064-1550-4BD4-82BA-8C88C308A1DB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6148" name="Content Placeholder 1"/>
          <p:cNvSpPr>
            <a:spLocks noGrp="1"/>
          </p:cNvSpPr>
          <p:nvPr>
            <p:ph idx="1"/>
          </p:nvPr>
        </p:nvSpPr>
        <p:spPr>
          <a:xfrm>
            <a:off x="1149351" y="1444625"/>
            <a:ext cx="5251450" cy="5162550"/>
          </a:xfrm>
        </p:spPr>
        <p:txBody>
          <a:bodyPr/>
          <a:lstStyle/>
          <a:p>
            <a:r>
              <a:rPr lang="en-US" altLang="en-US" sz="2800" dirty="0"/>
              <a:t>Dynamic Speed Display Signs</a:t>
            </a:r>
          </a:p>
          <a:p>
            <a:pPr lvl="1"/>
            <a:r>
              <a:rPr lang="en-US" altLang="en-US" sz="2400" dirty="0"/>
              <a:t>A device that detects and display a vehicle’s current speed back to the driver</a:t>
            </a:r>
          </a:p>
          <a:p>
            <a:pPr lvl="1"/>
            <a:r>
              <a:rPr lang="en-US" altLang="en-US" sz="2400" dirty="0"/>
              <a:t>Have been shown to have a significant speed‐reducing effect in temporary applications such as work zones or neighborhood speed watch programs</a:t>
            </a: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678" y="2696390"/>
            <a:ext cx="2464262" cy="2695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888" y="225630"/>
            <a:ext cx="4695857" cy="62582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897780-4B38-4B50-8A1F-CDD2FA57D463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717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Curve Warning System</a:t>
            </a:r>
          </a:p>
          <a:p>
            <a:pPr lvl="1"/>
            <a:r>
              <a:rPr lang="en-US" altLang="en-US"/>
              <a:t>The Curve Warning System provides a programmable active warning based on the speed of the vehicle as it approaches the curve and provides a warning message to the driver to reduce speed if it is excessive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948" y="4306887"/>
            <a:ext cx="3894082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Photo.  Photo is of a flashing beacon warning sign showing a hairpin curve with 35 MPH advised speed limit.  The sign is a single piece construction with 4 embedded flashing yellow LEDs.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7" y="4315016"/>
            <a:ext cx="2792557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897780-4B38-4B50-8A1F-CDD2FA57D463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7172" name="Content Placeholder 1"/>
          <p:cNvSpPr>
            <a:spLocks noGrp="1"/>
          </p:cNvSpPr>
          <p:nvPr>
            <p:ph idx="1"/>
          </p:nvPr>
        </p:nvSpPr>
        <p:spPr>
          <a:xfrm>
            <a:off x="1149350" y="1335822"/>
            <a:ext cx="7994650" cy="1856715"/>
          </a:xfrm>
        </p:spPr>
        <p:txBody>
          <a:bodyPr/>
          <a:lstStyle/>
          <a:p>
            <a:r>
              <a:rPr lang="en-US" altLang="en-US" dirty="0"/>
              <a:t>Truck Rollover Warning System (TROWS)</a:t>
            </a:r>
          </a:p>
          <a:p>
            <a:pPr lvl="1"/>
            <a:r>
              <a:rPr lang="en-US" altLang="en-US" dirty="0"/>
              <a:t>TROWS uses use a 3 beam sensor mounted over each lane to determine the vehicle speed and height and if the vehicle has slowed down at that location </a:t>
            </a:r>
          </a:p>
          <a:p>
            <a:pPr lvl="1"/>
            <a:r>
              <a:rPr lang="en-US" dirty="0"/>
              <a:t>Example on I-94 WB in Minneapolis prior to the tunnel west of I-35W</a:t>
            </a:r>
          </a:p>
          <a:p>
            <a:pPr lvl="1"/>
            <a:r>
              <a:rPr lang="en-US" dirty="0"/>
              <a:t>A vehicle exceeding the speed and height, the system turns on the appropriate lane signs, and activates the ILCS and DMS at the same time</a:t>
            </a:r>
            <a:endParaRPr lang="en-US" altLang="en-US" dirty="0"/>
          </a:p>
        </p:txBody>
      </p:sp>
      <p:pic>
        <p:nvPicPr>
          <p:cNvPr id="6" name="Picture 5" descr="C:\Users\jalbeck\AppData\Local\Microsoft\Windows\Temporary Internet Files\Content.Outlook\T8J8VM8M\IMG_2900 (002)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5"/>
          <a:stretch/>
        </p:blipFill>
        <p:spPr bwMode="auto">
          <a:xfrm>
            <a:off x="65902" y="2042984"/>
            <a:ext cx="9005153" cy="4753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614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897780-4B38-4B50-8A1F-CDD2FA57D463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7172" name="Content Placeholder 1"/>
          <p:cNvSpPr>
            <a:spLocks noGrp="1"/>
          </p:cNvSpPr>
          <p:nvPr>
            <p:ph idx="1"/>
          </p:nvPr>
        </p:nvSpPr>
        <p:spPr>
          <a:xfrm>
            <a:off x="1149350" y="1444625"/>
            <a:ext cx="7994650" cy="2616736"/>
          </a:xfrm>
        </p:spPr>
        <p:txBody>
          <a:bodyPr/>
          <a:lstStyle/>
          <a:p>
            <a:r>
              <a:rPr lang="en-US" altLang="en-US" dirty="0"/>
              <a:t>Over Height Warning System </a:t>
            </a:r>
          </a:p>
          <a:p>
            <a:pPr lvl="1"/>
            <a:r>
              <a:rPr lang="en-US" altLang="en-US" dirty="0"/>
              <a:t>Detects over height vehicles moving toward overhead obstacles </a:t>
            </a:r>
          </a:p>
          <a:p>
            <a:pPr lvl="1"/>
            <a:r>
              <a:rPr lang="en-US" altLang="en-US" dirty="0"/>
              <a:t>Sign is activated when an over height vehicle is detected by the system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9" b="25651"/>
          <a:stretch/>
        </p:blipFill>
        <p:spPr bwMode="auto">
          <a:xfrm>
            <a:off x="2386940" y="3994209"/>
            <a:ext cx="4959432" cy="263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191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897780-4B38-4B50-8A1F-CDD2FA57D463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7172" name="Content Placeholder 1"/>
          <p:cNvSpPr>
            <a:spLocks noGrp="1"/>
          </p:cNvSpPr>
          <p:nvPr>
            <p:ph idx="1"/>
          </p:nvPr>
        </p:nvSpPr>
        <p:spPr>
          <a:xfrm>
            <a:off x="1149350" y="1444625"/>
            <a:ext cx="4004541" cy="4968050"/>
          </a:xfrm>
        </p:spPr>
        <p:txBody>
          <a:bodyPr/>
          <a:lstStyle/>
          <a:p>
            <a:r>
              <a:rPr lang="en-US" altLang="en-US" dirty="0"/>
              <a:t>Water on Road System </a:t>
            </a:r>
          </a:p>
          <a:p>
            <a:pPr lvl="1"/>
            <a:r>
              <a:rPr lang="en-US" altLang="en-US" dirty="0"/>
              <a:t>Highway sensor that measures the presence of water on the roadway  </a:t>
            </a:r>
          </a:p>
          <a:p>
            <a:pPr lvl="1"/>
            <a:r>
              <a:rPr lang="en-US" altLang="en-US" dirty="0"/>
              <a:t>Linked to traveler information systems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372" y="2490848"/>
            <a:ext cx="3713141" cy="3378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557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897780-4B38-4B50-8A1F-CDD2FA57D463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7172" name="Content Placeholder 1"/>
          <p:cNvSpPr>
            <a:spLocks noGrp="1"/>
          </p:cNvSpPr>
          <p:nvPr>
            <p:ph idx="1"/>
          </p:nvPr>
        </p:nvSpPr>
        <p:spPr>
          <a:xfrm>
            <a:off x="1149350" y="1444625"/>
            <a:ext cx="7875897" cy="4968050"/>
          </a:xfrm>
        </p:spPr>
        <p:txBody>
          <a:bodyPr/>
          <a:lstStyle/>
          <a:p>
            <a:r>
              <a:rPr lang="en-US" altLang="en-US" dirty="0"/>
              <a:t>Fog Warning System </a:t>
            </a:r>
          </a:p>
          <a:p>
            <a:pPr lvl="1"/>
            <a:r>
              <a:rPr lang="en-US" altLang="en-US" dirty="0"/>
              <a:t>Visibility sensor that measures the density of roadway fog   </a:t>
            </a:r>
          </a:p>
          <a:p>
            <a:pPr lvl="1"/>
            <a:r>
              <a:rPr lang="en-US" altLang="en-US" dirty="0"/>
              <a:t>Linked to traveler information systems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002" y="3860099"/>
            <a:ext cx="2543175" cy="2495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655" y="3745799"/>
            <a:ext cx="1428750" cy="2724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001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F1B23C-98AA-41FD-9E01-4810EA0ABAD6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819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Comments/Questions?</a:t>
            </a:r>
          </a:p>
          <a:p>
            <a:r>
              <a:rPr lang="en-US" altLang="en-US" dirty="0"/>
              <a:t>Course Wrap-up</a:t>
            </a:r>
          </a:p>
        </p:txBody>
      </p:sp>
      <p:pic>
        <p:nvPicPr>
          <p:cNvPr id="3" name="Picture 2" descr="A red stop sign sitting on the side of a road&#10;&#10;Description automatically generated">
            <a:extLst>
              <a:ext uri="{FF2B5EF4-FFF2-40B4-BE49-F238E27FC236}">
                <a16:creationId xmlns="" xmlns:a16="http://schemas.microsoft.com/office/drawing/2014/main" id="{B4C33494-ACFD-4560-A122-50113A47E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64" y="2823223"/>
            <a:ext cx="4395634" cy="3594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Project Status (Standard)">
  <a:themeElements>
    <a:clrScheme name="1_Project Status (Standard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1_Project Status (Standard)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oject Status (Standard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3294</TotalTime>
  <Words>291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Tahoma</vt:lpstr>
      <vt:lpstr>Times New Roman</vt:lpstr>
      <vt:lpstr>Wingdings</vt:lpstr>
      <vt:lpstr>1_Project Status (Standard)</vt:lpstr>
      <vt:lpstr>Chapter 9 New Technologies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</vt:vector>
  </TitlesOfParts>
  <Company>Albeck Gerken,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Grade Signing</dc:title>
  <dc:creator>Jeff Gerken</dc:creator>
  <cp:lastModifiedBy>Kelly Franco</cp:lastModifiedBy>
  <cp:revision>166</cp:revision>
  <cp:lastPrinted>2003-04-28T18:46:23Z</cp:lastPrinted>
  <dcterms:created xsi:type="dcterms:W3CDTF">2000-07-13T21:12:35Z</dcterms:created>
  <dcterms:modified xsi:type="dcterms:W3CDTF">2020-06-08T20:53:50Z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882EAD1F-21D8-4490-B97D-BDA8F2D683B0</vt:lpwstr>
  </property>
  <property fmtid="{D5CDD505-2E9C-101B-9397-08002B2CF9AE}" pid="3" name="ArticulatePath">
    <vt:lpwstr>09_New_Technologies</vt:lpwstr>
  </property>
</Properties>
</file>