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26"/>
  </p:notesMasterIdLst>
  <p:handoutMasterIdLst>
    <p:handoutMasterId r:id="rId27"/>
  </p:handoutMasterIdLst>
  <p:sldIdLst>
    <p:sldId id="256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04" r:id="rId25"/>
  </p:sldIdLst>
  <p:sldSz cx="9144000" cy="6858000" type="screen4x3"/>
  <p:notesSz cx="7010400" cy="9296400"/>
  <p:custDataLst>
    <p:tags r:id="rId28"/>
  </p:custDataLst>
  <p:defaultTextStyle>
    <a:defPPr>
      <a:defRPr lang="en-US"/>
    </a:defPPr>
    <a:lvl1pPr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just" rtl="0" eaLnBrk="0" fontAlgn="base" hangingPunct="0">
      <a:spcBef>
        <a:spcPct val="20000"/>
      </a:spcBef>
      <a:spcAft>
        <a:spcPts val="600"/>
      </a:spcAft>
      <a:buClr>
        <a:srgbClr val="FF9933"/>
      </a:buClr>
      <a:buChar char="–"/>
      <a:defRPr kumimoji="1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33"/>
    <a:srgbClr val="0033CC"/>
    <a:srgbClr val="006600"/>
    <a:srgbClr val="003366"/>
    <a:srgbClr val="000099"/>
    <a:srgbClr val="333399"/>
    <a:srgbClr val="0000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1788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FontTx/>
              <a:buChar char="•"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28BBC5E-1DE3-4EC9-875E-63E5F7324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71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6628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3824" tIns="46913" rIns="93824" bIns="469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412" tIns="0" rIns="19412" bIns="0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4003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765175" y="1524000"/>
            <a:ext cx="8378825" cy="2070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838200" y="3568700"/>
            <a:ext cx="83058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le 12"/>
          <p:cNvSpPr>
            <a:spLocks noChangeArrowheads="1"/>
          </p:cNvSpPr>
          <p:nvPr userDrawn="1"/>
        </p:nvSpPr>
        <p:spPr bwMode="auto">
          <a:xfrm>
            <a:off x="812800" y="1455738"/>
            <a:ext cx="8331200" cy="682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0"/>
            <a:ext cx="765175" cy="68580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8" name="Text Box 9"/>
          <p:cNvSpPr txBox="1">
            <a:spLocks noChangeArrowheads="1"/>
          </p:cNvSpPr>
          <p:nvPr userDrawn="1"/>
        </p:nvSpPr>
        <p:spPr bwMode="auto">
          <a:xfrm rot="16200000">
            <a:off x="-2411413" y="2686852"/>
            <a:ext cx="5516563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 Engineering</a:t>
            </a:r>
          </a:p>
        </p:txBody>
      </p:sp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749300" y="0"/>
            <a:ext cx="58738" cy="68580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9763" y="1381125"/>
            <a:ext cx="6403975" cy="2333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03413" y="409575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196138" y="6319838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87194628-D43B-4F37-AB27-4C9DF0780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6" y="5638800"/>
            <a:ext cx="2171513" cy="12261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959939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FE10A-4046-47AC-A835-37EBD1C650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206207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E4928-1BCA-4CB9-BA0E-D2430CD58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3987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9350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75" y="1444625"/>
            <a:ext cx="3921125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2BC42-DC72-4378-96E2-597D6A5BBF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3407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92481-BB14-4239-8831-D5B66E450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4457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01DE4-E14C-46D7-BF23-409C625050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4232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2A635-0158-42FF-BE52-1AB4D7B71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697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5DC6A-7E59-48EF-BACB-6FC1CD2AC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1395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D0DA9-654C-4CF2-A2AC-CDB30E360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445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9804E-8C34-4CA6-B431-BCC08ECC8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9944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2163" y="165100"/>
            <a:ext cx="2001837" cy="6442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6650" y="165100"/>
            <a:ext cx="5853113" cy="6442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B2649-9DF7-4418-8F58-30D226725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0352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765175" y="0"/>
            <a:ext cx="8378825" cy="14446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0" y="0"/>
            <a:ext cx="765175" cy="5562600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723900" y="0"/>
            <a:ext cx="84138" cy="54991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ChangeArrowheads="1"/>
          </p:cNvSpPr>
          <p:nvPr userDrawn="1"/>
        </p:nvSpPr>
        <p:spPr bwMode="auto">
          <a:xfrm>
            <a:off x="990600" y="1384300"/>
            <a:ext cx="8153400" cy="682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>
              <a:defRPr kumimoji="1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kumimoji="1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kumimoji="1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kumimoji="1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kumimoji="1">
                <a:solidFill>
                  <a:schemeClr val="tx2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FF9933"/>
              </a:buClr>
              <a:buChar char="–"/>
              <a:defRPr kumimoj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69991" name="Text Box 7"/>
          <p:cNvSpPr txBox="1">
            <a:spLocks noChangeArrowheads="1"/>
          </p:cNvSpPr>
          <p:nvPr userDrawn="1"/>
        </p:nvSpPr>
        <p:spPr bwMode="auto">
          <a:xfrm rot="16200000">
            <a:off x="-2411413" y="2686852"/>
            <a:ext cx="5516563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Office of Traffic Engineering</a:t>
            </a: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136650" y="165100"/>
            <a:ext cx="80073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99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9350" y="1444625"/>
            <a:ext cx="7994650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6999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7675" y="6613525"/>
            <a:ext cx="1076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07AEFA52-8A1F-4D8D-BA30-CD8D2E17C3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" y="6068332"/>
            <a:ext cx="809673" cy="457200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3" grpId="0" autoUpdateAnimBg="0">
        <p:tmplLst>
          <p:tmpl>
            <p:tnLst>
              <p:par>
                <p:cTn presetID="1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99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/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 b="1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Ø"/>
        <a:defRPr kumimoji="1" sz="32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800">
          <a:solidFill>
            <a:srgbClr val="0033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400">
          <a:solidFill>
            <a:srgbClr val="0033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–"/>
        <a:defRPr kumimoji="1" sz="2000">
          <a:solidFill>
            <a:srgbClr val="0033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Char char="•"/>
        <a:defRPr kumimoji="1" sz="2000">
          <a:solidFill>
            <a:srgbClr val="0033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Oakdale%20Sign%20Crew/Oakdale%20Sign%20Crew.wmv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1909763" y="1381125"/>
            <a:ext cx="6403975" cy="2333625"/>
          </a:xfrm>
        </p:spPr>
        <p:txBody>
          <a:bodyPr/>
          <a:lstStyle/>
          <a:p>
            <a:pPr algn="r" eaLnBrk="1" hangingPunct="1">
              <a:defRPr/>
            </a:pPr>
            <a:r>
              <a:rPr lang="en-US" dirty="0"/>
              <a:t>Chapter 6</a:t>
            </a:r>
            <a:br>
              <a:rPr lang="en-US" dirty="0"/>
            </a:br>
            <a:r>
              <a:rPr lang="en-US" dirty="0"/>
              <a:t>Sign Components</a:t>
            </a: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1903413" y="4095750"/>
            <a:ext cx="6729412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Traffic Signs 101</a:t>
            </a:r>
          </a:p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June 2020</a:t>
            </a:r>
          </a:p>
          <a:p>
            <a:pPr eaLnBrk="1" hangingPunct="1">
              <a:defRPr/>
            </a:pPr>
            <a:endParaRPr lang="en-US" b="0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038" y="3900470"/>
            <a:ext cx="1555750" cy="273113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spd="slow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B9A6D9-FFB2-474B-A64A-A9132E5314F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410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Show and Tell on common signs and components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C75BC4-B2EE-4A7C-86E8-17739B40751E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239FEB0-C1CA-47FE-BAF3-3012075C365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088" y="1519702"/>
            <a:ext cx="2148840" cy="2865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253D38D-07AB-404A-B51D-BF7B162A003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599913" y="1494302"/>
            <a:ext cx="2256790" cy="26777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A3BE9C7-9839-4142-B869-1A8325FEAFD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077" y="1752552"/>
            <a:ext cx="1179195" cy="2790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C7602CF-6B14-4A92-9453-88435F130AE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5333586" y="4240530"/>
            <a:ext cx="1744980" cy="23729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0EAED96-8A93-40C8-A44D-01C65ED0E2A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297" y="4596424"/>
            <a:ext cx="2762250" cy="20713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FAF225-D51E-49A7-BFE5-F5E4B208CA7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/>
              <a:t>Traffic Signs 101</a:t>
            </a: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DC8325F-D2A9-44BB-80C8-DDB1405AE05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587720" y="2040914"/>
            <a:ext cx="2853352" cy="23825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09D05DE-CBD4-43EB-B09E-E79A1CE390D2}"/>
              </a:ext>
            </a:extLst>
          </p:cNvPr>
          <p:cNvPicPr/>
          <p:nvPr/>
        </p:nvPicPr>
        <p:blipFill rotWithShape="1">
          <a:blip r:embed="rId4"/>
          <a:srcRect l="1415" r="-1415" b="31045"/>
          <a:stretch/>
        </p:blipFill>
        <p:spPr bwMode="auto">
          <a:xfrm>
            <a:off x="4702930" y="2040914"/>
            <a:ext cx="2877747" cy="2382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5D6A44-BACE-4DEE-8AF9-4D47CF58596B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2CBA523-11D1-4707-992B-0D7127822BF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81723" y="1502547"/>
            <a:ext cx="2719119" cy="4916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488CFB2-E8A8-44C8-9349-B60EECF1120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488158" y="1638588"/>
            <a:ext cx="1559560" cy="18897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97DD40A-B3D7-4AF1-B66F-B61DD4D75E8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532" y="3858836"/>
            <a:ext cx="2710043" cy="27100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893938-D9EB-437E-8672-EAFE3CF22B1F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8487E8B-8D71-47CB-8775-F5B5B32B7F4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5" t="14768" r="24655"/>
          <a:stretch/>
        </p:blipFill>
        <p:spPr bwMode="auto">
          <a:xfrm>
            <a:off x="1576655" y="1733868"/>
            <a:ext cx="2152803" cy="23255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8B270CF-90CE-46FA-B7A5-E29397D235F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400454" y="2228606"/>
            <a:ext cx="3543300" cy="10096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024E654-5890-4E62-84E4-7357617E2BFE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5" r="13716"/>
          <a:stretch/>
        </p:blipFill>
        <p:spPr bwMode="auto">
          <a:xfrm>
            <a:off x="1576655" y="4332800"/>
            <a:ext cx="2173835" cy="20992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89C78BA-2070-4AE1-A9AE-13A42D91437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5081368" y="4469618"/>
            <a:ext cx="1935480" cy="18256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847FB8-4521-4BF9-AE50-96B3F88FC87E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DEDEA2B-8ECF-429C-93B2-275F4B13AF5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4" r="29640"/>
          <a:stretch/>
        </p:blipFill>
        <p:spPr bwMode="auto">
          <a:xfrm>
            <a:off x="1357605" y="1865410"/>
            <a:ext cx="2268733" cy="3964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27AF611-BC01-4FE1-A20B-FB830A60FC1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285995" y="2076327"/>
            <a:ext cx="3500400" cy="343351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5BCD35-0B04-4FAA-A5CD-7E3200F9C25D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231775"/>
            <a:ext cx="68199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28913"/>
            <a:ext cx="7162800" cy="412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3B8310-9498-4E99-9B28-CB57E9AA43C0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12F4046-8504-4586-9A07-F42B728EE3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962" y="1794559"/>
            <a:ext cx="3128496" cy="23504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0482EC7-7820-40EC-8461-E7E57C1555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191" y="1794559"/>
            <a:ext cx="3015026" cy="23504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5A297E2-EF14-424D-9748-64A4FDE4DF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561" y="4373636"/>
            <a:ext cx="2755669" cy="235582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032D2B-7111-41E4-AFCC-34BF9B6F775D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DED70C5-78EA-413D-B12B-EBEEBE795E6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6" t="13253" r="12141" b="16063"/>
          <a:stretch/>
        </p:blipFill>
        <p:spPr bwMode="auto">
          <a:xfrm>
            <a:off x="1269072" y="2301240"/>
            <a:ext cx="4236206" cy="29585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3D180F2-DCA9-4873-B571-FFCA31DED6C6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8" r="35509" b="33437"/>
          <a:stretch/>
        </p:blipFill>
        <p:spPr bwMode="auto">
          <a:xfrm>
            <a:off x="5881420" y="2301240"/>
            <a:ext cx="2726539" cy="29585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F25FE9-60BE-4780-88A7-5C0964AFEB5F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1165225"/>
            <a:ext cx="6981825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63" y="2389188"/>
            <a:ext cx="6819900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90738A-6A66-491B-A695-221DD28572B0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1293813"/>
            <a:ext cx="743902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369" y="2240864"/>
            <a:ext cx="3487494" cy="3439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0576819-AB30-43A3-83C3-CE4402843063}"/>
              </a:ext>
            </a:extLst>
          </p:cNvPr>
          <p:cNvSpPr txBox="1"/>
          <p:nvPr/>
        </p:nvSpPr>
        <p:spPr>
          <a:xfrm>
            <a:off x="5181600" y="78156"/>
            <a:ext cx="3907692" cy="116955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/>
              <a:t>The use of U-post and knee braces was the past (prior to 2020) standard. Current designs will no longer utilize this structure, and will instead use square tube, or other approved mounting methods.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5A957D-5EC8-4411-BCE8-A8E326386954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1766888"/>
            <a:ext cx="5800725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34DAED-ECDC-4B72-AB07-F285FFCBAE67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525588"/>
            <a:ext cx="413385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4102100"/>
            <a:ext cx="461962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6C0F48-67FB-4CDA-83EF-E3EF31AE2920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8" r="73526" b="49810"/>
          <a:stretch/>
        </p:blipFill>
        <p:spPr bwMode="auto">
          <a:xfrm>
            <a:off x="1820075" y="2163514"/>
            <a:ext cx="1992649" cy="2865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F2E0245F-B7EE-4406-8F6E-94556E258F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50" r="37229"/>
          <a:stretch/>
        </p:blipFill>
        <p:spPr bwMode="auto">
          <a:xfrm>
            <a:off x="3729780" y="2136882"/>
            <a:ext cx="4337895" cy="2865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9899B46C-D1AA-47A8-AC8F-84B39148BA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325" b="94508"/>
          <a:stretch/>
        </p:blipFill>
        <p:spPr bwMode="auto">
          <a:xfrm>
            <a:off x="1678033" y="1720510"/>
            <a:ext cx="2403568" cy="316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7867ED-B4F2-4948-9F6F-9D976E8CE392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1857375"/>
            <a:ext cx="6981825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1865313"/>
            <a:ext cx="8380412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1995488"/>
            <a:ext cx="8621712" cy="344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E2B26C-494B-4311-A818-2A44984AC697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962150"/>
            <a:ext cx="7850188" cy="340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4F3578-56A1-4C38-BF92-EE98E192DD40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3" y="1303338"/>
            <a:ext cx="6838950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2EE569-FD53-493B-85A5-7131C6623180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1636713"/>
            <a:ext cx="7758113" cy="329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F1255B-3645-4757-9A2C-FCB6F4505238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1098550"/>
            <a:ext cx="6848475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D34FA2-E684-4B6B-AD67-3A938B974B38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5" y="1135063"/>
            <a:ext cx="69723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5120E-9949-4EC0-AABB-B390B7D69411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1285875"/>
            <a:ext cx="6886575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Mast Arm 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DFE10A-4046-47AC-A835-37EBD1C650C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102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92" y="1721622"/>
            <a:ext cx="7454239" cy="442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102128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2AE243-F7D7-4DF8-9C36-FCE8CB095981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Traffic Signs 101</a:t>
            </a: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Comments/Questions?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6" name="Picture 4" descr="27[1]">
            <a:extLst>
              <a:ext uri="{FF2B5EF4-FFF2-40B4-BE49-F238E27FC236}">
                <a16:creationId xmlns="" xmlns:a16="http://schemas.microsoft.com/office/drawing/2014/main" id="{BA793B91-3082-483B-9490-45FBF3E13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6261" y="2257425"/>
            <a:ext cx="4191000" cy="443547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4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Project Status (Standard)">
  <a:themeElements>
    <a:clrScheme name="1_Project Status (Standard)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1_Project Status (Standard)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600"/>
          </a:spcAft>
          <a:buClr>
            <a:srgbClr val="FF9933"/>
          </a:buClr>
          <a:buSzTx/>
          <a:buFontTx/>
          <a:buChar char="–"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roject Status (Standard)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ject Status (Standard)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3298</TotalTime>
  <Words>149</Words>
  <Application>Microsoft Office PowerPoint</Application>
  <PresentationFormat>On-screen Show (4:3)</PresentationFormat>
  <Paragraphs>52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Tahoma</vt:lpstr>
      <vt:lpstr>Times New Roman</vt:lpstr>
      <vt:lpstr>Wingdings</vt:lpstr>
      <vt:lpstr>1_Project Status (Standard)</vt:lpstr>
      <vt:lpstr>Chapter 6 Sign Components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Traffic Signs 101</vt:lpstr>
      <vt:lpstr>Installing Mast Arm Sign</vt:lpstr>
      <vt:lpstr>Traffic Signs 101</vt:lpstr>
    </vt:vector>
  </TitlesOfParts>
  <Company>Albeck Gerken,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Grade Signing</dc:title>
  <dc:creator>Jeff Gerken</dc:creator>
  <cp:lastModifiedBy>Kelly Franco</cp:lastModifiedBy>
  <cp:revision>165</cp:revision>
  <cp:lastPrinted>2003-04-28T18:46:23Z</cp:lastPrinted>
  <dcterms:created xsi:type="dcterms:W3CDTF">2000-07-13T21:12:35Z</dcterms:created>
  <dcterms:modified xsi:type="dcterms:W3CDTF">2020-06-08T20:51:27Z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Path">
    <vt:lpwstr>06_Sign_Components2</vt:lpwstr>
  </property>
  <property fmtid="{D5CDD505-2E9C-101B-9397-08002B2CF9AE}" pid="4" name="ArticulateGUID">
    <vt:lpwstr>B4BF3800-E0CA-402B-B4D0-B5F1703235A5</vt:lpwstr>
  </property>
  <property fmtid="{D5CDD505-2E9C-101B-9397-08002B2CF9AE}" pid="5" name="ArticulateProjectFull">
    <vt:lpwstr>C:\01Projects\MnDOT\2013\2013 Signs 101\3 Slides\06_Sign_Components_no_video.ppta</vt:lpwstr>
  </property>
</Properties>
</file>