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307" r:id="rId3"/>
    <p:sldId id="272" r:id="rId4"/>
    <p:sldId id="332" r:id="rId5"/>
    <p:sldId id="314" r:id="rId6"/>
    <p:sldId id="275" r:id="rId7"/>
    <p:sldId id="333" r:id="rId8"/>
    <p:sldId id="340" r:id="rId9"/>
    <p:sldId id="341" r:id="rId10"/>
    <p:sldId id="320" r:id="rId11"/>
    <p:sldId id="338" r:id="rId12"/>
    <p:sldId id="321" r:id="rId13"/>
    <p:sldId id="334" r:id="rId14"/>
    <p:sldId id="331" r:id="rId15"/>
    <p:sldId id="337" r:id="rId16"/>
    <p:sldId id="322" r:id="rId17"/>
    <p:sldId id="335" r:id="rId18"/>
    <p:sldId id="339" r:id="rId19"/>
    <p:sldId id="342" r:id="rId20"/>
    <p:sldId id="336" r:id="rId21"/>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77806" autoAdjust="0"/>
  </p:normalViewPr>
  <p:slideViewPr>
    <p:cSldViewPr>
      <p:cViewPr varScale="1">
        <p:scale>
          <a:sx n="85" d="100"/>
          <a:sy n="85" d="100"/>
        </p:scale>
        <p:origin x="66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979" cy="465773"/>
          </a:xfrm>
          <a:prstGeom prst="rect">
            <a:avLst/>
          </a:prstGeom>
        </p:spPr>
        <p:txBody>
          <a:bodyPr vert="horz" lIns="91577" tIns="45789" rIns="91577" bIns="45789" rtlCol="0"/>
          <a:lstStyle>
            <a:lvl1pPr algn="l">
              <a:defRPr sz="1200"/>
            </a:lvl1pPr>
          </a:lstStyle>
          <a:p>
            <a:pPr>
              <a:defRPr/>
            </a:pPr>
            <a:endParaRPr lang="en-US"/>
          </a:p>
        </p:txBody>
      </p:sp>
      <p:sp>
        <p:nvSpPr>
          <p:cNvPr id="3" name="Date Placeholder 2"/>
          <p:cNvSpPr>
            <a:spLocks noGrp="1"/>
          </p:cNvSpPr>
          <p:nvPr>
            <p:ph type="dt" sz="quarter" idx="1"/>
          </p:nvPr>
        </p:nvSpPr>
        <p:spPr>
          <a:xfrm>
            <a:off x="3977532" y="0"/>
            <a:ext cx="3043979" cy="465773"/>
          </a:xfrm>
          <a:prstGeom prst="rect">
            <a:avLst/>
          </a:prstGeom>
        </p:spPr>
        <p:txBody>
          <a:bodyPr vert="horz" lIns="91577" tIns="45789" rIns="91577" bIns="45789" rtlCol="0"/>
          <a:lstStyle>
            <a:lvl1pPr algn="r">
              <a:defRPr sz="1200"/>
            </a:lvl1pPr>
          </a:lstStyle>
          <a:p>
            <a:pPr>
              <a:defRPr/>
            </a:pPr>
            <a:fld id="{44037E6A-BD8C-465F-967C-3794F81261C3}" type="datetimeFigureOut">
              <a:rPr lang="en-US"/>
              <a:pPr>
                <a:defRPr/>
              </a:pPr>
              <a:t>9/19/2017</a:t>
            </a:fld>
            <a:endParaRPr lang="en-US"/>
          </a:p>
        </p:txBody>
      </p:sp>
      <p:sp>
        <p:nvSpPr>
          <p:cNvPr id="4" name="Footer Placeholder 3"/>
          <p:cNvSpPr>
            <a:spLocks noGrp="1"/>
          </p:cNvSpPr>
          <p:nvPr>
            <p:ph type="ftr" sz="quarter" idx="2"/>
          </p:nvPr>
        </p:nvSpPr>
        <p:spPr>
          <a:xfrm>
            <a:off x="2" y="8841738"/>
            <a:ext cx="3043979" cy="465773"/>
          </a:xfrm>
          <a:prstGeom prst="rect">
            <a:avLst/>
          </a:prstGeom>
        </p:spPr>
        <p:txBody>
          <a:bodyPr vert="horz" lIns="91577" tIns="45789" rIns="91577" bIns="4578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7532" y="8841738"/>
            <a:ext cx="3043979" cy="465773"/>
          </a:xfrm>
          <a:prstGeom prst="rect">
            <a:avLst/>
          </a:prstGeom>
        </p:spPr>
        <p:txBody>
          <a:bodyPr vert="horz" lIns="91577" tIns="45789" rIns="91577" bIns="45789" rtlCol="0" anchor="b"/>
          <a:lstStyle>
            <a:lvl1pPr algn="r">
              <a:defRPr sz="1200"/>
            </a:lvl1pPr>
          </a:lstStyle>
          <a:p>
            <a:pPr>
              <a:defRPr/>
            </a:pPr>
            <a:fld id="{291EFC1C-E1E2-4C2C-918C-910212F9B460}" type="slidenum">
              <a:rPr lang="en-US"/>
              <a:pPr>
                <a:defRPr/>
              </a:pPr>
              <a:t>‹#›</a:t>
            </a:fld>
            <a:endParaRPr lang="en-US"/>
          </a:p>
        </p:txBody>
      </p:sp>
    </p:spTree>
    <p:extLst>
      <p:ext uri="{BB962C8B-B14F-4D97-AF65-F5344CB8AC3E}">
        <p14:creationId xmlns:p14="http://schemas.microsoft.com/office/powerpoint/2010/main" val="387223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979" cy="465773"/>
          </a:xfrm>
          <a:prstGeom prst="rect">
            <a:avLst/>
          </a:prstGeom>
        </p:spPr>
        <p:txBody>
          <a:bodyPr vert="horz" lIns="93317" tIns="46659" rIns="93317" bIns="4665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7532" y="0"/>
            <a:ext cx="3043979" cy="465773"/>
          </a:xfrm>
          <a:prstGeom prst="rect">
            <a:avLst/>
          </a:prstGeom>
        </p:spPr>
        <p:txBody>
          <a:bodyPr vert="horz" lIns="93317" tIns="46659" rIns="93317" bIns="46659" rtlCol="0"/>
          <a:lstStyle>
            <a:lvl1pPr algn="r" fontAlgn="auto">
              <a:spcBef>
                <a:spcPts val="0"/>
              </a:spcBef>
              <a:spcAft>
                <a:spcPts val="0"/>
              </a:spcAft>
              <a:defRPr sz="1200">
                <a:latin typeface="+mn-lt"/>
              </a:defRPr>
            </a:lvl1pPr>
          </a:lstStyle>
          <a:p>
            <a:pPr>
              <a:defRPr/>
            </a:pPr>
            <a:fld id="{4756E5C1-92C1-4037-8257-B7F1CC2D9737}" type="datetimeFigureOut">
              <a:rPr lang="en-US"/>
              <a:pPr>
                <a:defRPr/>
              </a:pPr>
              <a:t>9/19/2017</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pPr lvl="0"/>
            <a:endParaRPr lang="en-US" noProof="0" dirty="0" smtClean="0"/>
          </a:p>
        </p:txBody>
      </p:sp>
      <p:sp>
        <p:nvSpPr>
          <p:cNvPr id="5" name="Notes Placeholder 4"/>
          <p:cNvSpPr>
            <a:spLocks noGrp="1"/>
          </p:cNvSpPr>
          <p:nvPr>
            <p:ph type="body" sz="quarter" idx="3"/>
          </p:nvPr>
        </p:nvSpPr>
        <p:spPr>
          <a:xfrm>
            <a:off x="702946" y="4422461"/>
            <a:ext cx="5617208" cy="4188778"/>
          </a:xfrm>
          <a:prstGeom prst="rect">
            <a:avLst/>
          </a:prstGeom>
        </p:spPr>
        <p:txBody>
          <a:bodyPr vert="horz" lIns="93317" tIns="46659" rIns="93317" bIns="4665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2" y="8841738"/>
            <a:ext cx="3043979" cy="465773"/>
          </a:xfrm>
          <a:prstGeom prst="rect">
            <a:avLst/>
          </a:prstGeom>
        </p:spPr>
        <p:txBody>
          <a:bodyPr vert="horz" lIns="93317" tIns="46659" rIns="93317" bIns="4665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7532" y="8841738"/>
            <a:ext cx="3043979" cy="465773"/>
          </a:xfrm>
          <a:prstGeom prst="rect">
            <a:avLst/>
          </a:prstGeom>
        </p:spPr>
        <p:txBody>
          <a:bodyPr vert="horz" lIns="93317" tIns="46659" rIns="93317" bIns="46659" rtlCol="0" anchor="b"/>
          <a:lstStyle>
            <a:lvl1pPr algn="r" fontAlgn="auto">
              <a:spcBef>
                <a:spcPts val="0"/>
              </a:spcBef>
              <a:spcAft>
                <a:spcPts val="0"/>
              </a:spcAft>
              <a:defRPr sz="1200">
                <a:latin typeface="+mn-lt"/>
              </a:defRPr>
            </a:lvl1pPr>
          </a:lstStyle>
          <a:p>
            <a:pPr>
              <a:defRPr/>
            </a:pPr>
            <a:fld id="{F1A0246F-B90E-4ECF-9290-1122BE47292F}" type="slidenum">
              <a:rPr lang="en-US"/>
              <a:pPr>
                <a:defRPr/>
              </a:pPr>
              <a:t>‹#›</a:t>
            </a:fld>
            <a:endParaRPr lang="en-US" dirty="0"/>
          </a:p>
        </p:txBody>
      </p:sp>
    </p:spTree>
    <p:extLst>
      <p:ext uri="{BB962C8B-B14F-4D97-AF65-F5344CB8AC3E}">
        <p14:creationId xmlns:p14="http://schemas.microsoft.com/office/powerpoint/2010/main" val="4188670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1</a:t>
            </a:fld>
            <a:endParaRPr lang="en-US" dirty="0"/>
          </a:p>
        </p:txBody>
      </p:sp>
    </p:spTree>
    <p:extLst>
      <p:ext uri="{BB962C8B-B14F-4D97-AF65-F5344CB8AC3E}">
        <p14:creationId xmlns:p14="http://schemas.microsoft.com/office/powerpoint/2010/main" val="1931017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Sign Clutter </a:t>
            </a:r>
          </a:p>
          <a:p>
            <a:endParaRPr lang="en-US" dirty="0" smtClean="0"/>
          </a:p>
          <a:p>
            <a:r>
              <a:rPr lang="en-US" dirty="0" smtClean="0"/>
              <a:t>There is tremendous demand for signing along our highway system; many businesses, organizations and agencies feel that they need and deserve signing to advertise, inform and/or aid the motorist in locating their establishment. As discussed under engineering standards, it is necessary to limit all signing to only that which is sufficient to aid drivers in safely arriving at their destination. As such, </a:t>
            </a:r>
            <a:r>
              <a:rPr lang="en-US" dirty="0" err="1" smtClean="0"/>
              <a:t>MnDOT</a:t>
            </a:r>
            <a:r>
              <a:rPr lang="en-US" dirty="0" smtClean="0"/>
              <a:t> policy and state law set out criteria that a facility must meet in order to be eligible for signing.</a:t>
            </a:r>
          </a:p>
          <a:p>
            <a:endParaRPr lang="en-US" dirty="0" smtClean="0"/>
          </a:p>
        </p:txBody>
      </p:sp>
      <p:sp>
        <p:nvSpPr>
          <p:cNvPr id="4" name="Slide Number Placeholder 3"/>
          <p:cNvSpPr>
            <a:spLocks noGrp="1"/>
          </p:cNvSpPr>
          <p:nvPr>
            <p:ph type="sldNum" sz="quarter" idx="5"/>
          </p:nvPr>
        </p:nvSpPr>
        <p:spPr/>
        <p:txBody>
          <a:bodyPr/>
          <a:lstStyle/>
          <a:p>
            <a:pPr>
              <a:defRPr/>
            </a:pPr>
            <a:fld id="{8054FD9D-F904-456C-9B36-6E21A72A99C5}" type="slidenum">
              <a:rPr lang="en-US" smtClean="0"/>
              <a:pPr>
                <a:defRPr/>
              </a:pPr>
              <a:t>2</a:t>
            </a:fld>
            <a:endParaRPr lang="en-US" dirty="0"/>
          </a:p>
        </p:txBody>
      </p:sp>
    </p:spTree>
    <p:extLst>
      <p:ext uri="{BB962C8B-B14F-4D97-AF65-F5344CB8AC3E}">
        <p14:creationId xmlns:p14="http://schemas.microsoft.com/office/powerpoint/2010/main" val="2269815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Supplemental guide signs, include</a:t>
            </a:r>
            <a:r>
              <a:rPr lang="en-US" baseline="0" dirty="0" smtClean="0"/>
              <a:t> signs for facilities such as motorist services (gas, food lodging, camping, 24HR pharmacies)  amusement, recreation, historic, etc.</a:t>
            </a:r>
          </a:p>
          <a:p>
            <a:endParaRPr lang="en-US" dirty="0"/>
          </a:p>
          <a:p>
            <a:pPr defTabSz="915772">
              <a:defRPr/>
            </a:pPr>
            <a:r>
              <a:rPr lang="en-US" dirty="0"/>
              <a:t>We recognize </a:t>
            </a:r>
            <a:r>
              <a:rPr lang="en-US" i="1" u="sng" dirty="0">
                <a:solidFill>
                  <a:srgbClr val="FF0000"/>
                </a:solidFill>
              </a:rPr>
              <a:t>there is importance of signing </a:t>
            </a:r>
            <a:r>
              <a:rPr lang="en-US" i="1" u="sng" dirty="0"/>
              <a:t>for facilities and businesses for a variety of reasons</a:t>
            </a:r>
            <a:r>
              <a:rPr lang="en-US" dirty="0"/>
              <a:t>.  </a:t>
            </a:r>
          </a:p>
          <a:p>
            <a:pPr marL="228943" indent="-228943" defTabSz="915772">
              <a:buFontTx/>
              <a:buAutoNum type="arabicPeriod"/>
              <a:defRPr/>
            </a:pPr>
            <a:r>
              <a:rPr lang="en-US" dirty="0"/>
              <a:t>Signing for places in which </a:t>
            </a:r>
            <a:r>
              <a:rPr lang="en-US" i="1" u="sng" dirty="0"/>
              <a:t>drivers expect signing for</a:t>
            </a:r>
            <a:r>
              <a:rPr lang="en-US" dirty="0"/>
              <a:t>.  For example, motorist services such as gas food and lodging.  </a:t>
            </a:r>
          </a:p>
          <a:p>
            <a:pPr marL="228943" indent="-228943" defTabSz="915772">
              <a:buFontTx/>
              <a:buAutoNum type="arabicPeriod"/>
              <a:defRPr/>
            </a:pPr>
            <a:r>
              <a:rPr lang="en-US" i="1" u="sng" dirty="0"/>
              <a:t>Larger traffic generators</a:t>
            </a:r>
            <a:r>
              <a:rPr lang="en-US" dirty="0"/>
              <a:t> such as large sports arenas that we have up in the cities (</a:t>
            </a:r>
            <a:r>
              <a:rPr lang="en-US" dirty="0" err="1"/>
              <a:t>Metrodome</a:t>
            </a:r>
            <a:r>
              <a:rPr lang="en-US" dirty="0"/>
              <a:t>/National Sports Center) need signing because they attract thousands of people that are unfamiliar with the area for one event.  </a:t>
            </a:r>
          </a:p>
          <a:p>
            <a:pPr marL="228943" indent="-228943" defTabSz="915772">
              <a:buFontTx/>
              <a:buAutoNum type="arabicPeriod"/>
              <a:defRPr/>
            </a:pPr>
            <a:r>
              <a:rPr lang="en-US" i="1" u="sng" dirty="0"/>
              <a:t>Minor Traffic Generators </a:t>
            </a:r>
            <a:r>
              <a:rPr lang="en-US" dirty="0"/>
              <a:t>(parks, golf courses, historic resources) usually attract less traffic than larger generators, but they still hold a broad motorist appeal and attract non-local drivers.  Although they may be classified as “minor” only because they have less visitors at one time, they are no less important to our state tourism.  We need to show people how to get to our state resources such as our state parks and historic places.  </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3</a:t>
            </a:fld>
            <a:endParaRPr lang="en-US" dirty="0"/>
          </a:p>
        </p:txBody>
      </p:sp>
    </p:spTree>
    <p:extLst>
      <p:ext uri="{BB962C8B-B14F-4D97-AF65-F5344CB8AC3E}">
        <p14:creationId xmlns:p14="http://schemas.microsoft.com/office/powerpoint/2010/main" val="1434616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MN MUTCD, </a:t>
            </a:r>
          </a:p>
          <a:p>
            <a:r>
              <a:rPr lang="en-US" dirty="0" smtClean="0"/>
              <a:t>Minnesota statutes,</a:t>
            </a:r>
            <a:r>
              <a:rPr lang="en-US" baseline="0" dirty="0" smtClean="0"/>
              <a:t> </a:t>
            </a:r>
          </a:p>
          <a:p>
            <a:r>
              <a:rPr lang="en-US" baseline="0" dirty="0" smtClean="0"/>
              <a:t>&amp; MnDOT policy </a:t>
            </a:r>
          </a:p>
          <a:p>
            <a:endParaRPr lang="en-US" baseline="0" dirty="0" smtClean="0"/>
          </a:p>
          <a:p>
            <a:endParaRPr lang="en-US" baseline="0" dirty="0" smtClean="0"/>
          </a:p>
          <a:p>
            <a:r>
              <a:rPr lang="en-US" baseline="0" dirty="0" smtClean="0"/>
              <a:t>allow supplemental guide signs to be installed on trunk highways for a </a:t>
            </a:r>
            <a:r>
              <a:rPr lang="en-US" i="1" u="sng" baseline="0" dirty="0" smtClean="0"/>
              <a:t>variety of public and private facilities</a:t>
            </a:r>
            <a:r>
              <a:rPr lang="en-US" baseline="0" dirty="0" smtClean="0"/>
              <a:t>.</a:t>
            </a:r>
          </a:p>
          <a:p>
            <a:endParaRPr lang="en-US" baseline="0" dirty="0" smtClean="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a:t>
            </a:fld>
            <a:endParaRPr lang="en-US" dirty="0"/>
          </a:p>
        </p:txBody>
      </p:sp>
    </p:spTree>
    <p:extLst>
      <p:ext uri="{BB962C8B-B14F-4D97-AF65-F5344CB8AC3E}">
        <p14:creationId xmlns:p14="http://schemas.microsoft.com/office/powerpoint/2010/main" val="1572170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5772">
              <a:defRPr/>
            </a:pPr>
            <a:r>
              <a:rPr lang="en-US" dirty="0"/>
              <a:t>So because we have so many things to sign for…we do have to have guidelines to limit sign clutter and we have to </a:t>
            </a:r>
            <a:r>
              <a:rPr lang="en-US" i="1" u="sng" dirty="0"/>
              <a:t>abide by state and federal regulations</a:t>
            </a:r>
            <a:r>
              <a:rPr lang="en-US" dirty="0"/>
              <a:t>.  </a:t>
            </a:r>
          </a:p>
          <a:p>
            <a:pPr defTabSz="915772">
              <a:defRPr/>
            </a:pPr>
            <a:endParaRPr lang="en-US" dirty="0"/>
          </a:p>
          <a:p>
            <a:pPr defTabSz="915772">
              <a:defRPr/>
            </a:pPr>
            <a:r>
              <a:rPr lang="en-US" dirty="0"/>
              <a:t>The </a:t>
            </a:r>
            <a:r>
              <a:rPr lang="en-US" i="1" u="sng" dirty="0"/>
              <a:t>guidelines, standards and laws that </a:t>
            </a:r>
            <a:r>
              <a:rPr lang="en-US" i="1" u="sng" dirty="0" err="1"/>
              <a:t>MnDOT</a:t>
            </a:r>
            <a:r>
              <a:rPr lang="en-US" i="1" u="sng" dirty="0"/>
              <a:t> staff use </a:t>
            </a:r>
            <a:r>
              <a:rPr lang="en-US" dirty="0"/>
              <a:t>to evaluate sign requests come from </a:t>
            </a:r>
            <a:r>
              <a:rPr lang="en-US" i="1" u="sng" dirty="0"/>
              <a:t>a variety of manuals and laws</a:t>
            </a:r>
            <a:r>
              <a:rPr lang="en-US" dirty="0"/>
              <a:t>. </a:t>
            </a:r>
          </a:p>
          <a:p>
            <a:pPr defTabSz="915772">
              <a:defRPr/>
            </a:pPr>
            <a:endParaRPr lang="en-US" dirty="0"/>
          </a:p>
          <a:p>
            <a:pPr defTabSz="915772">
              <a:defRPr/>
            </a:pPr>
            <a:r>
              <a:rPr lang="en-US" dirty="0"/>
              <a:t>So this is our pecking order so to speak:</a:t>
            </a:r>
          </a:p>
          <a:p>
            <a:pPr defTabSz="915772">
              <a:defRPr/>
            </a:pPr>
            <a:endParaRPr lang="en-US" dirty="0"/>
          </a:p>
          <a:p>
            <a:pPr defTabSz="915772">
              <a:defRPr/>
            </a:pPr>
            <a:r>
              <a:rPr lang="en-US" dirty="0"/>
              <a:t>A. State Laws- there are many state laws that govern signs.  When we have a request which violates a state law, our hands are tied.  </a:t>
            </a:r>
          </a:p>
          <a:p>
            <a:pPr defTabSz="915772">
              <a:defRPr/>
            </a:pPr>
            <a:endParaRPr lang="en-US" dirty="0"/>
          </a:p>
          <a:p>
            <a:pPr defTabSz="915772">
              <a:defRPr/>
            </a:pPr>
            <a:r>
              <a:rPr lang="en-US" dirty="0"/>
              <a:t>B. The Federal Highway Administration publishes a Manual on Uniform Traffic Control Devices which each states needs to adopt and be substantially compliant with.  Minnesota adopts our own MUTCD (substantially compliant of course) which is approved by FHWA.  This manual tells us what types of signs we can use and how we need to design those signs.  </a:t>
            </a:r>
            <a:r>
              <a:rPr lang="en-US" i="1" u="sng" dirty="0"/>
              <a:t>Within many sections the manual states that each State develop a policy based on a set of suggested guidelines and includes the following: B2. AASHTO Guidelines</a:t>
            </a:r>
          </a:p>
          <a:p>
            <a:pPr defTabSz="915772">
              <a:defRPr/>
            </a:pPr>
            <a:endParaRPr lang="en-US" dirty="0"/>
          </a:p>
          <a:p>
            <a:pPr defTabSz="915772">
              <a:defRPr/>
            </a:pPr>
            <a:r>
              <a:rPr lang="en-US" dirty="0"/>
              <a:t>C. Then, the Traffic Engineering Manual houses the guidelines which supplement the MN MUTCD.  Much of the signing guidelines have already been developed but any new ones or changes are discussed and approved by a the state wide signing committee and recommended to the Traffic Engineering Organization Executive Committee for final approval.   </a:t>
            </a:r>
          </a:p>
          <a:p>
            <a:pPr defTabSz="915772">
              <a:defRPr/>
            </a:pPr>
            <a:endParaRPr lang="en-US" dirty="0"/>
          </a:p>
          <a:p>
            <a:pPr defTabSz="915772">
              <a:defRPr/>
            </a:pPr>
            <a:r>
              <a:rPr lang="en-US" dirty="0" err="1"/>
              <a:t>MnDOT</a:t>
            </a:r>
            <a:r>
              <a:rPr lang="en-US" dirty="0"/>
              <a:t> works with industry to develop the guidelines.  For example, the specific criteria MN uses for Historic Resources is developed by MnDOT and MHS together.  </a:t>
            </a:r>
          </a:p>
          <a:p>
            <a:pPr defTabSz="915772">
              <a:defRPr/>
            </a:pPr>
            <a:endParaRPr lang="en-US" dirty="0"/>
          </a:p>
          <a:p>
            <a:pPr defTabSz="915772">
              <a:defRPr/>
            </a:pPr>
            <a:endParaRPr lang="en-US" dirty="0" smtClean="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5</a:t>
            </a:fld>
            <a:endParaRPr lang="en-US" dirty="0"/>
          </a:p>
        </p:txBody>
      </p:sp>
    </p:spTree>
    <p:extLst>
      <p:ext uri="{BB962C8B-B14F-4D97-AF65-F5344CB8AC3E}">
        <p14:creationId xmlns:p14="http://schemas.microsoft.com/office/powerpoint/2010/main" val="3410587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en-US" dirty="0" smtClean="0"/>
              <a:t>FHWA</a:t>
            </a:r>
            <a:r>
              <a:rPr lang="en-US" baseline="0" dirty="0" smtClean="0"/>
              <a:t> tells states they need to further define specific criteria for their supplemental guide signs.  </a:t>
            </a:r>
            <a:r>
              <a:rPr lang="en-US" dirty="0" smtClean="0"/>
              <a:t>Unfortunately,</a:t>
            </a:r>
            <a:r>
              <a:rPr lang="en-US" baseline="0" dirty="0" smtClean="0"/>
              <a:t> there is not room for everyone to have a sign or our highways would be cluttered with signs.  </a:t>
            </a:r>
          </a:p>
          <a:p>
            <a:endParaRPr lang="en-US" baseline="0" dirty="0" smtClean="0"/>
          </a:p>
          <a:p>
            <a:r>
              <a:rPr lang="en-US" baseline="0" dirty="0" smtClean="0"/>
              <a:t>Qualifying criteria is first based on </a:t>
            </a:r>
            <a:r>
              <a:rPr lang="en-US" i="1" u="sng" baseline="0" dirty="0" smtClean="0"/>
              <a:t>roadway type and whether it is in a rural or urban area</a:t>
            </a:r>
            <a:r>
              <a:rPr lang="en-US" baseline="0" dirty="0" smtClean="0"/>
              <a:t>.  </a:t>
            </a:r>
          </a:p>
          <a:p>
            <a:endParaRPr lang="en-US" baseline="0" dirty="0" smtClean="0"/>
          </a:p>
          <a:p>
            <a:r>
              <a:rPr lang="en-US" baseline="0" dirty="0" smtClean="0"/>
              <a:t>Specific business criteria include:</a:t>
            </a:r>
          </a:p>
          <a:p>
            <a:endParaRPr lang="en-US" baseline="0" dirty="0" smtClean="0"/>
          </a:p>
          <a:p>
            <a:r>
              <a:rPr lang="en-US" i="1" u="sng" baseline="0" dirty="0" smtClean="0"/>
              <a:t>Facility type, Hours and days per week that they are open</a:t>
            </a:r>
            <a:r>
              <a:rPr lang="en-US" baseline="0" dirty="0" smtClean="0"/>
              <a:t>……</a:t>
            </a:r>
          </a:p>
          <a:p>
            <a:r>
              <a:rPr lang="en-US" dirty="0" smtClean="0"/>
              <a:t>How many hours?  How many days?  If</a:t>
            </a:r>
            <a:r>
              <a:rPr lang="en-US" baseline="0" dirty="0" smtClean="0"/>
              <a:t> there is a sign for a facility, it should </a:t>
            </a:r>
            <a:r>
              <a:rPr lang="en-US" i="1" u="sng" baseline="0" dirty="0" smtClean="0"/>
              <a:t>be open the amount of hours </a:t>
            </a:r>
            <a:r>
              <a:rPr lang="en-US" baseline="0" dirty="0" smtClean="0"/>
              <a:t>that driver would expect. </a:t>
            </a:r>
          </a:p>
          <a:p>
            <a:endParaRPr lang="en-US" baseline="0" dirty="0" smtClean="0"/>
          </a:p>
          <a:p>
            <a:r>
              <a:rPr lang="en-US" baseline="0" dirty="0" smtClean="0"/>
              <a:t>Some </a:t>
            </a:r>
            <a:r>
              <a:rPr lang="en-US" i="1" u="sng" baseline="0" dirty="0" smtClean="0"/>
              <a:t>laws and regulations require licensing</a:t>
            </a:r>
            <a:r>
              <a:rPr lang="en-US" baseline="0" dirty="0" smtClean="0"/>
              <a:t>. </a:t>
            </a:r>
          </a:p>
          <a:p>
            <a:endParaRPr lang="en-US" baseline="0" dirty="0" smtClean="0"/>
          </a:p>
          <a:p>
            <a:r>
              <a:rPr lang="en-US" i="1" u="sng" baseline="0" dirty="0" smtClean="0"/>
              <a:t>Distance from the highway </a:t>
            </a:r>
            <a:r>
              <a:rPr lang="en-US" baseline="0" dirty="0" smtClean="0"/>
              <a:t>(</a:t>
            </a:r>
            <a:r>
              <a:rPr lang="en-US" i="1" u="sng" baseline="0" dirty="0" smtClean="0"/>
              <a:t>many drivers won’t drive even a couple miles out the way for gas</a:t>
            </a:r>
            <a:r>
              <a:rPr lang="en-US" baseline="0" dirty="0" smtClean="0"/>
              <a:t>, but would for an attraction).  So </a:t>
            </a:r>
            <a:r>
              <a:rPr lang="en-US" i="1" u="sng" baseline="0" dirty="0" smtClean="0"/>
              <a:t>distance varies for individual programs</a:t>
            </a:r>
            <a:r>
              <a:rPr lang="en-US" baseline="0" dirty="0" smtClean="0"/>
              <a:t>.  We also limit it to the closest highway.  </a:t>
            </a:r>
          </a:p>
          <a:p>
            <a:endParaRPr lang="en-US" baseline="0" dirty="0" smtClean="0"/>
          </a:p>
          <a:p>
            <a:r>
              <a:rPr lang="en-US" i="1" u="sng" baseline="0" dirty="0" smtClean="0"/>
              <a:t>Visibility</a:t>
            </a:r>
            <a:r>
              <a:rPr lang="en-US" baseline="0" dirty="0" smtClean="0"/>
              <a:t> – is a business visible or have off right of way advertising (billboard, </a:t>
            </a:r>
            <a:r>
              <a:rPr lang="en-US" baseline="0" dirty="0" err="1" smtClean="0"/>
              <a:t>etc</a:t>
            </a:r>
            <a:r>
              <a:rPr lang="en-US" baseline="0" dirty="0" smtClean="0"/>
              <a:t>).  </a:t>
            </a:r>
          </a:p>
          <a:p>
            <a:endParaRPr lang="en-US" baseline="0" dirty="0" smtClean="0"/>
          </a:p>
          <a:p>
            <a:r>
              <a:rPr lang="en-US" i="1" u="sng" baseline="0" dirty="0" smtClean="0"/>
              <a:t>Trailblazing</a:t>
            </a:r>
            <a:r>
              <a:rPr lang="en-US" baseline="0" dirty="0" smtClean="0"/>
              <a:t> – also so very important.  </a:t>
            </a:r>
            <a:r>
              <a:rPr lang="en-US" i="1" u="sng" baseline="0" dirty="0" smtClean="0"/>
              <a:t>These are the signs that are on local roads between the highway and the facility to safely get drivers to the destination through a combination of turns. </a:t>
            </a:r>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6</a:t>
            </a:fld>
            <a:endParaRPr lang="en-US" dirty="0"/>
          </a:p>
        </p:txBody>
      </p:sp>
    </p:spTree>
    <p:extLst>
      <p:ext uri="{BB962C8B-B14F-4D97-AF65-F5344CB8AC3E}">
        <p14:creationId xmlns:p14="http://schemas.microsoft.com/office/powerpoint/2010/main" val="3174814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PULL OUT APPENDIX</a:t>
            </a:r>
            <a:r>
              <a:rPr lang="en-US" baseline="0" dirty="0" smtClean="0"/>
              <a:t> A </a:t>
            </a:r>
          </a:p>
          <a:p>
            <a:endParaRPr lang="en-US" baseline="0" dirty="0" smtClean="0"/>
          </a:p>
          <a:p>
            <a:r>
              <a:rPr lang="en-US" baseline="0" dirty="0" smtClean="0"/>
              <a:t>Explain it…</a:t>
            </a:r>
          </a:p>
          <a:p>
            <a:r>
              <a:rPr lang="en-US" baseline="0" dirty="0" smtClean="0"/>
              <a:t>General Criteria</a:t>
            </a:r>
          </a:p>
          <a:p>
            <a:r>
              <a:rPr lang="en-US" baseline="0" dirty="0" smtClean="0"/>
              <a:t>Columns in the alphabetized list.  </a:t>
            </a:r>
            <a:endParaRPr lang="en-US" dirty="0" smtClean="0"/>
          </a:p>
          <a:p>
            <a:endParaRPr lang="en-US" dirty="0" smtClean="0"/>
          </a:p>
          <a:p>
            <a:r>
              <a:rPr lang="en-US" dirty="0" smtClean="0"/>
              <a:t>We work with industry to develop criteria, in the case of Historic</a:t>
            </a:r>
            <a:r>
              <a:rPr lang="en-US" baseline="0" dirty="0" smtClean="0"/>
              <a:t> Resources, we work with MHS.  </a:t>
            </a:r>
          </a:p>
          <a:p>
            <a:endParaRPr lang="en-US" baseline="0" dirty="0" smtClean="0"/>
          </a:p>
          <a:p>
            <a:r>
              <a:rPr lang="en-US" baseline="0" dirty="0" smtClean="0"/>
              <a:t>Give a couple examples:</a:t>
            </a:r>
          </a:p>
          <a:p>
            <a:endParaRPr lang="en-US" baseline="0" dirty="0" smtClean="0"/>
          </a:p>
          <a:p>
            <a:r>
              <a:rPr lang="en-US" baseline="0" dirty="0" err="1" smtClean="0"/>
              <a:t>Townhalls</a:t>
            </a:r>
            <a:r>
              <a:rPr lang="en-US" baseline="0" dirty="0" smtClean="0"/>
              <a:t>  (THIS PAGE)</a:t>
            </a:r>
          </a:p>
          <a:p>
            <a:endParaRPr lang="en-US" baseline="0" dirty="0" smtClean="0"/>
          </a:p>
          <a:p>
            <a:pPr defTabSz="915772">
              <a:defRPr/>
            </a:pPr>
            <a:r>
              <a:rPr lang="en-US" baseline="0" dirty="0" smtClean="0"/>
              <a:t>Golf Courses (( NEXT PAGE ))</a:t>
            </a:r>
          </a:p>
          <a:p>
            <a:endParaRPr lang="en-US" baseline="0" dirty="0" smtClean="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7</a:t>
            </a:fld>
            <a:endParaRPr lang="en-US" dirty="0"/>
          </a:p>
        </p:txBody>
      </p:sp>
    </p:spTree>
    <p:extLst>
      <p:ext uri="{BB962C8B-B14F-4D97-AF65-F5344CB8AC3E}">
        <p14:creationId xmlns:p14="http://schemas.microsoft.com/office/powerpoint/2010/main" val="242921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8</a:t>
            </a:fld>
            <a:endParaRPr lang="en-US" dirty="0"/>
          </a:p>
        </p:txBody>
      </p:sp>
    </p:spTree>
    <p:extLst>
      <p:ext uri="{BB962C8B-B14F-4D97-AF65-F5344CB8AC3E}">
        <p14:creationId xmlns:p14="http://schemas.microsoft.com/office/powerpoint/2010/main" val="1847765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smtClean="0"/>
              <a:t>It is the last page of Appendix A - Supplemental Guide Signs.</a:t>
            </a:r>
          </a:p>
          <a:p>
            <a:endParaRPr lang="en-US" baseline="0" dirty="0" smtClean="0"/>
          </a:p>
          <a:p>
            <a:endParaRPr lang="en-US" dirty="0" smtClean="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9</a:t>
            </a:fld>
            <a:endParaRPr lang="en-US" dirty="0"/>
          </a:p>
        </p:txBody>
      </p:sp>
    </p:spTree>
    <p:extLst>
      <p:ext uri="{BB962C8B-B14F-4D97-AF65-F5344CB8AC3E}">
        <p14:creationId xmlns:p14="http://schemas.microsoft.com/office/powerpoint/2010/main" val="232176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a:p>
            <a:r>
              <a:rPr lang="en-US" dirty="0" smtClean="0"/>
              <a:t>Freeways have more restrictions</a:t>
            </a:r>
            <a:r>
              <a:rPr lang="en-US" baseline="0" dirty="0" smtClean="0"/>
              <a:t> on signing than conventional highways.  </a:t>
            </a:r>
          </a:p>
          <a:p>
            <a:endParaRPr lang="en-US" baseline="0" dirty="0" smtClean="0"/>
          </a:p>
          <a:p>
            <a:endParaRPr lang="en-US" baseline="0" dirty="0" smtClean="0"/>
          </a:p>
          <a:p>
            <a:r>
              <a:rPr lang="en-US" baseline="0" dirty="0" smtClean="0"/>
              <a:t>On Freeways, you will see Logo Signs, General Motorist Service signs and signs for Major Traffic Generators.  </a:t>
            </a:r>
          </a:p>
          <a:p>
            <a:endParaRPr lang="en-US" baseline="0" dirty="0" smtClean="0"/>
          </a:p>
          <a:p>
            <a:pPr defTabSz="915772">
              <a:defRPr/>
            </a:pPr>
            <a:r>
              <a:rPr lang="en-US" i="1" u="sng" dirty="0" smtClean="0"/>
              <a:t>Minor</a:t>
            </a:r>
            <a:r>
              <a:rPr lang="en-US" i="1" u="sng" baseline="0" dirty="0" smtClean="0"/>
              <a:t> Traffic Generators   </a:t>
            </a:r>
            <a:r>
              <a:rPr lang="en-US" baseline="0" dirty="0" smtClean="0"/>
              <a:t>are allowed signing on conventional highways and expressways and typically not Freeways unless they qualify as a Logo Attraction.  </a:t>
            </a:r>
          </a:p>
          <a:p>
            <a:endParaRPr lang="en-US" baseline="0" dirty="0" smtClean="0"/>
          </a:p>
          <a:p>
            <a:pPr defTabSz="915772">
              <a:defRPr/>
            </a:pPr>
            <a:r>
              <a:rPr lang="en-US" baseline="0" dirty="0" smtClean="0"/>
              <a:t>FHWA allows Logo Attraction signing on Interstates and Freeways.  </a:t>
            </a:r>
          </a:p>
          <a:p>
            <a:pPr defTabSz="915772">
              <a:defRPr/>
            </a:pPr>
            <a:r>
              <a:rPr lang="en-US" baseline="0" dirty="0" smtClean="0"/>
              <a:t>	Attractions need to fall into the following categories:  recreation, historic, cultural or amusement.  	</a:t>
            </a:r>
          </a:p>
          <a:p>
            <a:pPr defTabSz="915772">
              <a:defRPr/>
            </a:pPr>
            <a:r>
              <a:rPr lang="en-US" baseline="0" dirty="0" smtClean="0"/>
              <a:t>	States are tasked with further defining each category.</a:t>
            </a:r>
          </a:p>
          <a:p>
            <a:pPr defTabSz="915772">
              <a:defRPr/>
            </a:pPr>
            <a:r>
              <a:rPr lang="en-US" baseline="0" dirty="0" smtClean="0"/>
              <a:t> </a:t>
            </a:r>
          </a:p>
          <a:p>
            <a:pPr defTabSz="915772">
              <a:defRPr/>
            </a:pPr>
            <a:r>
              <a:rPr lang="en-US" baseline="0" dirty="0" smtClean="0"/>
              <a:t>Logo Attractions are still quite new to MN.  A few years ago, Minnesota DOT initiated an update to the state law to allow expansion of the program to include Attractions on freeways state wide.</a:t>
            </a:r>
          </a:p>
          <a:p>
            <a:pPr defTabSz="915772">
              <a:defRPr/>
            </a:pPr>
            <a:endParaRPr lang="en-US" baseline="0"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10</a:t>
            </a:fld>
            <a:endParaRPr lang="en-US" dirty="0"/>
          </a:p>
        </p:txBody>
      </p:sp>
    </p:spTree>
    <p:extLst>
      <p:ext uri="{BB962C8B-B14F-4D97-AF65-F5344CB8AC3E}">
        <p14:creationId xmlns:p14="http://schemas.microsoft.com/office/powerpoint/2010/main" val="3005546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Almost all signs are “requester pays” therefore</a:t>
            </a:r>
            <a:r>
              <a:rPr lang="en-US" baseline="0" dirty="0" smtClean="0"/>
              <a:t> the name of the tech memo which can be found in your manual.</a:t>
            </a:r>
          </a:p>
          <a:p>
            <a:endParaRPr lang="en-US" baseline="0" dirty="0" smtClean="0"/>
          </a:p>
          <a:p>
            <a:r>
              <a:rPr lang="en-US" baseline="0" dirty="0" smtClean="0"/>
              <a:t>A couple </a:t>
            </a:r>
            <a:r>
              <a:rPr lang="en-US" i="1" u="sng" baseline="0" dirty="0" smtClean="0"/>
              <a:t>examples</a:t>
            </a:r>
            <a:r>
              <a:rPr lang="en-US" baseline="0" dirty="0" smtClean="0"/>
              <a:t> are </a:t>
            </a:r>
            <a:r>
              <a:rPr lang="en-US" i="1" u="sng" baseline="0" dirty="0" smtClean="0"/>
              <a:t>next that show how large the signs can be and how that impacts cost</a:t>
            </a:r>
            <a:r>
              <a:rPr lang="en-US" baseline="0" dirty="0" smtClean="0"/>
              <a:t>.  </a:t>
            </a:r>
          </a:p>
          <a:p>
            <a:endParaRPr lang="en-US" dirty="0" smtClean="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11</a:t>
            </a:fld>
            <a:endParaRPr lang="en-US" dirty="0"/>
          </a:p>
        </p:txBody>
      </p:sp>
    </p:spTree>
    <p:extLst>
      <p:ext uri="{BB962C8B-B14F-4D97-AF65-F5344CB8AC3E}">
        <p14:creationId xmlns:p14="http://schemas.microsoft.com/office/powerpoint/2010/main" val="754075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en-US" dirty="0" smtClean="0"/>
              <a:t>There</a:t>
            </a:r>
            <a:r>
              <a:rPr lang="en-US" baseline="0" dirty="0" smtClean="0"/>
              <a:t> are man</a:t>
            </a:r>
            <a:r>
              <a:rPr lang="en-US" dirty="0" smtClean="0"/>
              <a:t>y standard designs.</a:t>
            </a:r>
            <a:r>
              <a:rPr lang="en-US" baseline="0" dirty="0" smtClean="0"/>
              <a:t>  Historic District is one example.   Typically all uppercase legend because it’s a generic name.  Creates a sign that is smaller in size and therefore, less in price.    </a:t>
            </a:r>
          </a:p>
          <a:p>
            <a:endParaRPr lang="en-US" baseline="0" dirty="0" smtClean="0"/>
          </a:p>
          <a:p>
            <a:r>
              <a:rPr lang="en-US" b="1" i="1" u="sng" dirty="0" smtClean="0"/>
              <a:t>Size</a:t>
            </a:r>
            <a:r>
              <a:rPr lang="en-US" dirty="0" smtClean="0"/>
              <a:t> of the sign is based on the legend and font size.  </a:t>
            </a:r>
          </a:p>
          <a:p>
            <a:endParaRPr lang="en-US" dirty="0" smtClean="0"/>
          </a:p>
          <a:p>
            <a:r>
              <a:rPr lang="en-US" baseline="0" smtClean="0"/>
              <a:t>Smaller </a:t>
            </a:r>
            <a:r>
              <a:rPr lang="en-US" baseline="0" dirty="0" smtClean="0"/>
              <a:t>fonts are allowed on 2 lane highways where on expressways where there is a greater distance needed to read the sign, the font size needs to be larger.  </a:t>
            </a:r>
          </a:p>
          <a:p>
            <a:r>
              <a:rPr lang="en-US" baseline="0" dirty="0" smtClean="0"/>
              <a:t>	Approximately 1” height of text is equal to 30ft of legibility distance</a:t>
            </a:r>
          </a:p>
          <a:p>
            <a:endParaRPr lang="en-US" baseline="0" dirty="0" smtClean="0"/>
          </a:p>
          <a:p>
            <a:pPr defTabSz="915772">
              <a:defRPr/>
            </a:pPr>
            <a:r>
              <a:rPr lang="en-US" baseline="0" dirty="0" smtClean="0"/>
              <a:t>We use a 4” text on the smaller sizes and 6” text on the larger signs that are STANDARD.  </a:t>
            </a:r>
          </a:p>
          <a:p>
            <a:endParaRPr lang="en-US" baseline="0" dirty="0" smtClean="0"/>
          </a:p>
          <a:p>
            <a:r>
              <a:rPr lang="en-US" baseline="0" dirty="0" smtClean="0"/>
              <a:t>(7.5 </a:t>
            </a:r>
            <a:r>
              <a:rPr lang="en-US" baseline="0" dirty="0" err="1" smtClean="0"/>
              <a:t>sq</a:t>
            </a:r>
            <a:r>
              <a:rPr lang="en-US" baseline="0" dirty="0" smtClean="0"/>
              <a:t> </a:t>
            </a:r>
            <a:r>
              <a:rPr lang="en-US" baseline="0" dirty="0" err="1" smtClean="0"/>
              <a:t>ft</a:t>
            </a:r>
            <a:r>
              <a:rPr lang="en-US" baseline="0" dirty="0" smtClean="0"/>
              <a:t> versus 18 </a:t>
            </a:r>
            <a:r>
              <a:rPr lang="en-US" baseline="0" dirty="0" err="1" smtClean="0"/>
              <a:t>sq</a:t>
            </a:r>
            <a:r>
              <a:rPr lang="en-US" baseline="0" dirty="0" smtClean="0"/>
              <a:t> </a:t>
            </a:r>
            <a:r>
              <a:rPr lang="en-US" baseline="0" dirty="0" err="1" smtClean="0"/>
              <a:t>ft</a:t>
            </a:r>
            <a:r>
              <a:rPr lang="en-US" baseline="0" dirty="0" smtClean="0"/>
              <a:t>)</a:t>
            </a:r>
          </a:p>
          <a:p>
            <a:endParaRPr lang="en-US" baseline="0" dirty="0" smtClean="0"/>
          </a:p>
          <a:p>
            <a:r>
              <a:rPr lang="en-US" b="1" i="1" u="sng" baseline="0" dirty="0" smtClean="0"/>
              <a:t>COST</a:t>
            </a:r>
            <a:r>
              <a:rPr lang="en-US" baseline="0" dirty="0" smtClean="0"/>
              <a:t> is for the life of the sign.  Cost goes up the larger the sign.  The larger the sign panel, the larger the sign structure is required to hold the sign up.  </a:t>
            </a:r>
          </a:p>
          <a:p>
            <a:endParaRPr lang="en-US" baseline="0" dirty="0" smtClean="0"/>
          </a:p>
          <a:p>
            <a:r>
              <a:rPr lang="en-US" baseline="0" dirty="0" smtClean="0"/>
              <a:t>It includes </a:t>
            </a:r>
            <a:r>
              <a:rPr lang="en-US" i="1" u="sng" baseline="0" dirty="0" smtClean="0"/>
              <a:t>materials</a:t>
            </a:r>
            <a:r>
              <a:rPr lang="en-US" baseline="0" dirty="0" smtClean="0"/>
              <a:t> (including the sign structure), labor and equipment.</a:t>
            </a:r>
          </a:p>
          <a:p>
            <a:endParaRPr lang="en-US" baseline="0" dirty="0" smtClean="0"/>
          </a:p>
          <a:p>
            <a:r>
              <a:rPr lang="en-US" baseline="0" dirty="0" smtClean="0"/>
              <a:t> When it needs </a:t>
            </a:r>
            <a:r>
              <a:rPr lang="en-US" i="1" u="sng" baseline="0" dirty="0" smtClean="0"/>
              <a:t>replacing</a:t>
            </a:r>
            <a:r>
              <a:rPr lang="en-US" baseline="0" dirty="0" smtClean="0"/>
              <a:t>, the requester is charged: knockdown or about 15 years service life </a:t>
            </a:r>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12</a:t>
            </a:fld>
            <a:endParaRPr lang="en-US" dirty="0"/>
          </a:p>
        </p:txBody>
      </p:sp>
    </p:spTree>
    <p:extLst>
      <p:ext uri="{BB962C8B-B14F-4D97-AF65-F5344CB8AC3E}">
        <p14:creationId xmlns:p14="http://schemas.microsoft.com/office/powerpoint/2010/main" val="3298087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Special Design Guide Signs – </a:t>
            </a:r>
          </a:p>
          <a:p>
            <a:r>
              <a:rPr lang="en-US" dirty="0" smtClean="0"/>
              <a:t>Upper lower</a:t>
            </a:r>
            <a:r>
              <a:rPr lang="en-US" baseline="0" dirty="0" smtClean="0"/>
              <a:t> case with the proper name on the sign.  </a:t>
            </a:r>
          </a:p>
          <a:p>
            <a:endParaRPr lang="en-US" baseline="0" dirty="0" smtClean="0"/>
          </a:p>
          <a:p>
            <a:r>
              <a:rPr lang="en-US" baseline="0" dirty="0" smtClean="0"/>
              <a:t>These signs are larger and significantly cost more.  Designed specially by signing staff at </a:t>
            </a:r>
            <a:r>
              <a:rPr lang="en-US" baseline="0" dirty="0" err="1" smtClean="0"/>
              <a:t>MnDOT</a:t>
            </a:r>
            <a:r>
              <a:rPr lang="en-US" baseline="0" dirty="0" smtClean="0"/>
              <a:t>.</a:t>
            </a:r>
            <a:endParaRPr lang="en-US" dirty="0" smtClean="0"/>
          </a:p>
          <a:p>
            <a:endParaRPr lang="en-US" dirty="0" smtClean="0"/>
          </a:p>
          <a:p>
            <a:r>
              <a:rPr lang="en-US" dirty="0" smtClean="0"/>
              <a:t>Costs</a:t>
            </a:r>
            <a:r>
              <a:rPr lang="en-US" baseline="0" dirty="0" smtClean="0"/>
              <a:t> vary.  An example is next.</a:t>
            </a:r>
          </a:p>
          <a:p>
            <a:r>
              <a:rPr lang="en-US" baseline="0" dirty="0" smtClean="0"/>
              <a:t> </a:t>
            </a:r>
            <a:endParaRPr lang="en-US"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13</a:t>
            </a:fld>
            <a:endParaRPr lang="en-US" dirty="0"/>
          </a:p>
        </p:txBody>
      </p:sp>
    </p:spTree>
    <p:extLst>
      <p:ext uri="{BB962C8B-B14F-4D97-AF65-F5344CB8AC3E}">
        <p14:creationId xmlns:p14="http://schemas.microsoft.com/office/powerpoint/2010/main" val="1222340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MnDOT</a:t>
            </a:r>
            <a:r>
              <a:rPr lang="en-US" dirty="0" smtClean="0"/>
              <a:t> Crews</a:t>
            </a:r>
            <a:r>
              <a:rPr lang="en-US" baseline="0" dirty="0" smtClean="0"/>
              <a:t> installing a special design sign for the Carver Historic District.  </a:t>
            </a:r>
          </a:p>
          <a:p>
            <a:endParaRPr lang="en-US" baseline="0" dirty="0" smtClean="0"/>
          </a:p>
          <a:p>
            <a:r>
              <a:rPr lang="en-US" baseline="0" dirty="0" smtClean="0"/>
              <a:t>This </a:t>
            </a:r>
            <a:r>
              <a:rPr lang="en-US" b="1" i="1" u="sng" baseline="0" dirty="0" smtClean="0"/>
              <a:t>exit ramp sign </a:t>
            </a:r>
            <a:r>
              <a:rPr lang="en-US" baseline="0" dirty="0" smtClean="0"/>
              <a:t>they are installing is 120 x 48 = 10 feet wide by 4 </a:t>
            </a:r>
            <a:r>
              <a:rPr lang="en-US" baseline="0" dirty="0" err="1" smtClean="0"/>
              <a:t>ft</a:t>
            </a:r>
            <a:r>
              <a:rPr lang="en-US" baseline="0" dirty="0" smtClean="0"/>
              <a:t> high   =  40 </a:t>
            </a:r>
            <a:r>
              <a:rPr lang="en-US" baseline="0" dirty="0" err="1" smtClean="0"/>
              <a:t>sq</a:t>
            </a:r>
            <a:r>
              <a:rPr lang="en-US" baseline="0" dirty="0" smtClean="0"/>
              <a:t> </a:t>
            </a:r>
            <a:r>
              <a:rPr lang="en-US" baseline="0" dirty="0" err="1" smtClean="0"/>
              <a:t>ft</a:t>
            </a:r>
            <a:r>
              <a:rPr lang="en-US" baseline="0" dirty="0" smtClean="0"/>
              <a:t> sign. </a:t>
            </a:r>
          </a:p>
          <a:p>
            <a:endParaRPr lang="en-US" baseline="0" dirty="0" smtClean="0"/>
          </a:p>
          <a:p>
            <a:r>
              <a:rPr lang="en-US" baseline="0" dirty="0" smtClean="0"/>
              <a:t>The ramp sign alone costs $1,561.  </a:t>
            </a:r>
          </a:p>
          <a:p>
            <a:endParaRPr lang="en-US" baseline="0" dirty="0" smtClean="0"/>
          </a:p>
          <a:p>
            <a:r>
              <a:rPr lang="en-US" baseline="0" dirty="0" smtClean="0"/>
              <a:t>The sign on the </a:t>
            </a:r>
            <a:r>
              <a:rPr lang="en-US" b="1" i="1" u="sng" baseline="0" dirty="0" smtClean="0"/>
              <a:t>mainline</a:t>
            </a:r>
            <a:r>
              <a:rPr lang="en-US" i="1" u="sng" baseline="0" dirty="0" smtClean="0"/>
              <a:t>  </a:t>
            </a:r>
            <a:r>
              <a:rPr lang="en-US" baseline="0" dirty="0" smtClean="0"/>
              <a:t> is even larger at 162 x 60 = 13.5 feet wide by 5 feet high  = 67.5 </a:t>
            </a:r>
            <a:r>
              <a:rPr lang="en-US" baseline="0" dirty="0" err="1" smtClean="0"/>
              <a:t>sq</a:t>
            </a:r>
            <a:r>
              <a:rPr lang="en-US" baseline="0" dirty="0" smtClean="0"/>
              <a:t> </a:t>
            </a:r>
            <a:r>
              <a:rPr lang="en-US" baseline="0" dirty="0" err="1" smtClean="0"/>
              <a:t>ft</a:t>
            </a:r>
            <a:r>
              <a:rPr lang="en-US" baseline="0" dirty="0" smtClean="0"/>
              <a:t> sign</a:t>
            </a:r>
          </a:p>
          <a:p>
            <a:endParaRPr lang="en-US" baseline="0" dirty="0" smtClean="0"/>
          </a:p>
          <a:p>
            <a:r>
              <a:rPr lang="en-US" baseline="0" dirty="0" smtClean="0"/>
              <a:t>  The Cost for the mainline sign is $2,287.75</a:t>
            </a:r>
          </a:p>
          <a:p>
            <a:endParaRPr lang="en-US" baseline="0" dirty="0" smtClean="0"/>
          </a:p>
          <a:p>
            <a:r>
              <a:rPr lang="en-US" baseline="0" dirty="0" smtClean="0"/>
              <a:t>The City of Carver needed </a:t>
            </a:r>
            <a:r>
              <a:rPr lang="en-US" b="1" i="1" u="sng" baseline="0" dirty="0" smtClean="0"/>
              <a:t>4 signs total</a:t>
            </a:r>
            <a:r>
              <a:rPr lang="en-US" baseline="0" dirty="0" smtClean="0"/>
              <a:t>.  One in each direction on the mainline and one on each exit ramp.  The total cost for all 4 signs was </a:t>
            </a:r>
            <a:r>
              <a:rPr lang="en-US" sz="1800" b="1" dirty="0"/>
              <a:t>$7,697.50</a:t>
            </a:r>
            <a:r>
              <a:rPr lang="en-US" baseline="0" dirty="0" smtClean="0"/>
              <a:t>.  </a:t>
            </a:r>
          </a:p>
          <a:p>
            <a:endParaRPr lang="en-US" baseline="0" dirty="0" smtClean="0"/>
          </a:p>
          <a:p>
            <a:r>
              <a:rPr lang="en-US" baseline="0" dirty="0" smtClean="0"/>
              <a:t>In addition they needed signs for </a:t>
            </a:r>
            <a:r>
              <a:rPr lang="en-US" i="1" u="sng" baseline="0" dirty="0" smtClean="0"/>
              <a:t>trailblazing and identifying the boundaries for the Historic District</a:t>
            </a:r>
            <a:r>
              <a:rPr lang="en-US" baseline="0" dirty="0" smtClean="0"/>
              <a:t>.</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14</a:t>
            </a:fld>
            <a:endParaRPr lang="en-US" dirty="0"/>
          </a:p>
        </p:txBody>
      </p:sp>
    </p:spTree>
    <p:extLst>
      <p:ext uri="{BB962C8B-B14F-4D97-AF65-F5344CB8AC3E}">
        <p14:creationId xmlns:p14="http://schemas.microsoft.com/office/powerpoint/2010/main" val="3537683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Metropolitan</a:t>
            </a:r>
            <a:r>
              <a:rPr lang="en-US" baseline="0" dirty="0" smtClean="0"/>
              <a:t> State University </a:t>
            </a:r>
          </a:p>
          <a:p>
            <a:r>
              <a:rPr lang="en-US" baseline="0" dirty="0" smtClean="0"/>
              <a:t>Size: 150 x 84  = 87.5 </a:t>
            </a:r>
            <a:r>
              <a:rPr lang="en-US" baseline="0" dirty="0" err="1" smtClean="0"/>
              <a:t>sq</a:t>
            </a:r>
            <a:r>
              <a:rPr lang="en-US" baseline="0" dirty="0" smtClean="0"/>
              <a:t> </a:t>
            </a:r>
            <a:r>
              <a:rPr lang="en-US" baseline="0" dirty="0" err="1" smtClean="0"/>
              <a:t>ft</a:t>
            </a:r>
            <a:endParaRPr lang="en-US" baseline="0" dirty="0" smtClean="0"/>
          </a:p>
          <a:p>
            <a:endParaRPr lang="en-US" baseline="0" dirty="0" smtClean="0"/>
          </a:p>
          <a:p>
            <a:endParaRPr lang="en-US" baseline="0" dirty="0" smtClean="0"/>
          </a:p>
          <a:p>
            <a:r>
              <a:rPr lang="en-US" baseline="0" dirty="0" smtClean="0"/>
              <a:t>Cost of the overhead panel sign overlay (no extruded panels, or structure materials) </a:t>
            </a:r>
            <a:r>
              <a:rPr lang="en-US" b="1" i="1" u="sng" baseline="0" dirty="0" smtClean="0"/>
              <a:t>is $3,677, </a:t>
            </a:r>
            <a:r>
              <a:rPr lang="en-US" b="0" i="0" u="none" baseline="0" dirty="0" smtClean="0"/>
              <a:t>based on contract prices.</a:t>
            </a:r>
          </a:p>
          <a:p>
            <a:endParaRPr lang="en-US" b="1" i="1" u="sng" baseline="0" dirty="0" smtClean="0"/>
          </a:p>
          <a:p>
            <a:r>
              <a:rPr lang="en-US" b="1" i="1" u="sng" baseline="0" dirty="0" smtClean="0"/>
              <a:t>This did not include Traffic Control.</a:t>
            </a:r>
            <a:endParaRPr lang="en-US" b="1" i="1" u="sng"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15</a:t>
            </a:fld>
            <a:endParaRPr lang="en-US" dirty="0"/>
          </a:p>
        </p:txBody>
      </p:sp>
    </p:spTree>
    <p:extLst>
      <p:ext uri="{BB962C8B-B14F-4D97-AF65-F5344CB8AC3E}">
        <p14:creationId xmlns:p14="http://schemas.microsoft.com/office/powerpoint/2010/main" val="461481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err="1" smtClean="0"/>
              <a:t>MnDOT</a:t>
            </a:r>
            <a:r>
              <a:rPr lang="en-US" baseline="0" dirty="0" smtClean="0"/>
              <a:t> contracts out the Logo signing program.</a:t>
            </a:r>
          </a:p>
          <a:p>
            <a:endParaRPr lang="en-US" baseline="0" dirty="0" smtClean="0"/>
          </a:p>
          <a:p>
            <a:r>
              <a:rPr lang="en-US" baseline="0" dirty="0" smtClean="0"/>
              <a:t>Talk about website.  </a:t>
            </a:r>
          </a:p>
          <a:p>
            <a:endParaRPr lang="en-US" baseline="0" dirty="0" smtClean="0"/>
          </a:p>
          <a:p>
            <a:r>
              <a:rPr lang="en-US" baseline="0" dirty="0" smtClean="0"/>
              <a:t>Link on the website for </a:t>
            </a:r>
          </a:p>
          <a:p>
            <a:endParaRPr lang="en-US" sz="1600" b="1" dirty="0"/>
          </a:p>
          <a:p>
            <a:r>
              <a:rPr lang="en-US" sz="1600" b="1" dirty="0"/>
              <a:t>Criteria</a:t>
            </a:r>
            <a:r>
              <a:rPr lang="en-US" baseline="0" dirty="0" smtClean="0"/>
              <a:t> for Gas, Food, Lodging, Attractions, 24 </a:t>
            </a:r>
            <a:r>
              <a:rPr lang="en-US" baseline="0" dirty="0" err="1" smtClean="0"/>
              <a:t>Hr</a:t>
            </a:r>
            <a:r>
              <a:rPr lang="en-US" baseline="0" dirty="0" smtClean="0"/>
              <a:t> Pharm and Camping</a:t>
            </a:r>
          </a:p>
          <a:p>
            <a:endParaRPr lang="en-US" baseline="0" dirty="0" smtClean="0"/>
          </a:p>
          <a:p>
            <a:r>
              <a:rPr lang="en-US" baseline="0" dirty="0" smtClean="0"/>
              <a:t>FAQ</a:t>
            </a:r>
          </a:p>
          <a:p>
            <a:r>
              <a:rPr lang="en-US" baseline="0" dirty="0" smtClean="0"/>
              <a:t>http://www.minnesota.interstatelogos.com/state/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16</a:t>
            </a:fld>
            <a:endParaRPr lang="en-US" dirty="0"/>
          </a:p>
        </p:txBody>
      </p:sp>
    </p:spTree>
    <p:extLst>
      <p:ext uri="{BB962C8B-B14F-4D97-AF65-F5344CB8AC3E}">
        <p14:creationId xmlns:p14="http://schemas.microsoft.com/office/powerpoint/2010/main" val="3758421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17</a:t>
            </a:fld>
            <a:endParaRPr lang="en-US" dirty="0"/>
          </a:p>
        </p:txBody>
      </p:sp>
    </p:spTree>
    <p:extLst>
      <p:ext uri="{BB962C8B-B14F-4D97-AF65-F5344CB8AC3E}">
        <p14:creationId xmlns:p14="http://schemas.microsoft.com/office/powerpoint/2010/main" val="1872227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18</a:t>
            </a:fld>
            <a:endParaRPr lang="en-US" dirty="0"/>
          </a:p>
        </p:txBody>
      </p:sp>
    </p:spTree>
    <p:extLst>
      <p:ext uri="{BB962C8B-B14F-4D97-AF65-F5344CB8AC3E}">
        <p14:creationId xmlns:p14="http://schemas.microsoft.com/office/powerpoint/2010/main" val="2749086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19</a:t>
            </a:fld>
            <a:endParaRPr lang="en-US" dirty="0"/>
          </a:p>
        </p:txBody>
      </p:sp>
    </p:spTree>
    <p:extLst>
      <p:ext uri="{BB962C8B-B14F-4D97-AF65-F5344CB8AC3E}">
        <p14:creationId xmlns:p14="http://schemas.microsoft.com/office/powerpoint/2010/main" val="3410779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20</a:t>
            </a:fld>
            <a:endParaRPr lang="en-US" dirty="0"/>
          </a:p>
        </p:txBody>
      </p:sp>
    </p:spTree>
    <p:extLst>
      <p:ext uri="{BB962C8B-B14F-4D97-AF65-F5344CB8AC3E}">
        <p14:creationId xmlns:p14="http://schemas.microsoft.com/office/powerpoint/2010/main" val="3040707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143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43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9831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4983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8400"/>
            <a:ext cx="2895600" cy="457200"/>
          </a:xfrm>
          <a:prstGeom prst="rect">
            <a:avLst/>
          </a:prstGeom>
        </p:spPr>
        <p:txBody>
          <a:bodyPr/>
          <a:lstStyle>
            <a:lvl1pPr eaLnBrk="0" fontAlgn="auto" hangingPunct="0">
              <a:spcBef>
                <a:spcPts val="0"/>
              </a:spcBef>
              <a:spcAft>
                <a:spcPts val="0"/>
              </a:spcAft>
              <a:defRPr>
                <a:latin typeface="Arial" charset="0"/>
                <a:ea typeface="ＭＳ Ｐゴシック" pitchFamily="-44" charset="-128"/>
                <a:cs typeface="+mn-cs"/>
              </a:defRPr>
            </a:lvl1pPr>
          </a:lstStyle>
          <a:p>
            <a:pPr>
              <a:defRPr/>
            </a:pPr>
            <a:endParaRPr lang="en-US"/>
          </a:p>
        </p:txBody>
      </p:sp>
      <p:sp>
        <p:nvSpPr>
          <p:cNvPr id="6" name="Slide Number Placeholder 5"/>
          <p:cNvSpPr>
            <a:spLocks noGrp="1"/>
          </p:cNvSpPr>
          <p:nvPr>
            <p:ph type="sldNum" sz="quarter" idx="11"/>
          </p:nvPr>
        </p:nvSpPr>
        <p:spPr>
          <a:xfrm>
            <a:off x="6553200" y="6248400"/>
            <a:ext cx="2133600" cy="457200"/>
          </a:xfrm>
          <a:prstGeom prst="rect">
            <a:avLst/>
          </a:prstGeom>
        </p:spPr>
        <p:txBody>
          <a:bodyPr/>
          <a:lstStyle>
            <a:lvl1pPr eaLnBrk="0" fontAlgn="auto" hangingPunct="0">
              <a:spcBef>
                <a:spcPts val="0"/>
              </a:spcBef>
              <a:spcAft>
                <a:spcPts val="0"/>
              </a:spcAft>
              <a:defRPr>
                <a:latin typeface="Arial" charset="0"/>
                <a:ea typeface="ＭＳ Ｐゴシック" pitchFamily="-44" charset="-128"/>
                <a:cs typeface="+mn-cs"/>
              </a:defRPr>
            </a:lvl1pPr>
          </a:lstStyle>
          <a:p>
            <a:pPr>
              <a:defRPr/>
            </a:pPr>
            <a:fld id="{DDD74937-55EA-4899-B7EB-D1A9AB6733A1}" type="slidenum">
              <a:rPr lang="en-US"/>
              <a:pPr>
                <a:defRPr/>
              </a:pPr>
              <a:t>‹#›</a:t>
            </a:fld>
            <a:endParaRPr lang="en-US" dirty="0"/>
          </a:p>
        </p:txBody>
      </p:sp>
      <p:sp>
        <p:nvSpPr>
          <p:cNvPr id="7" name="Date Placeholder 6"/>
          <p:cNvSpPr>
            <a:spLocks noGrp="1"/>
          </p:cNvSpPr>
          <p:nvPr>
            <p:ph type="dt" sz="half" idx="12"/>
          </p:nvPr>
        </p:nvSpPr>
        <p:spPr>
          <a:xfrm>
            <a:off x="457200" y="6245225"/>
            <a:ext cx="2133600" cy="476250"/>
          </a:xfrm>
          <a:prstGeom prst="rect">
            <a:avLst/>
          </a:prstGeom>
        </p:spPr>
        <p:txBody>
          <a:bodyPr/>
          <a:lstStyle>
            <a:lvl1pPr eaLnBrk="0" fontAlgn="auto" hangingPunct="0">
              <a:spcBef>
                <a:spcPts val="0"/>
              </a:spcBef>
              <a:spcAft>
                <a:spcPts val="0"/>
              </a:spcAft>
              <a:defRPr>
                <a:latin typeface="Arial" charset="0"/>
                <a:ea typeface="ＭＳ Ｐゴシック" pitchFamily="-44" charset="-128"/>
                <a:cs typeface="+mn-cs"/>
              </a:defRPr>
            </a:lvl1pPr>
          </a:lstStyle>
          <a:p>
            <a:pPr>
              <a:defRPr/>
            </a:pPr>
            <a:fld id="{81B5F3A1-F63F-4C04-AA68-D478EA02A885}" type="datetimeFigureOut">
              <a:rPr lang="en-US"/>
              <a:pPr>
                <a:defRPr/>
              </a:pPr>
              <a:t>9/19/2017</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54E6E"/>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11430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7" name="Picture 12" descr="pp banner new top"/>
          <p:cNvPicPr>
            <a:picLocks noChangeAspect="1" noChangeArrowheads="1"/>
          </p:cNvPicPr>
          <p:nvPr/>
        </p:nvPicPr>
        <p:blipFill>
          <a:blip r:embed="rId14" cstate="print"/>
          <a:srcRect/>
          <a:stretch>
            <a:fillRect/>
          </a:stretch>
        </p:blipFill>
        <p:spPr bwMode="auto">
          <a:xfrm>
            <a:off x="0" y="0"/>
            <a:ext cx="9137650" cy="782638"/>
          </a:xfrm>
          <a:prstGeom prst="rect">
            <a:avLst/>
          </a:prstGeom>
          <a:noFill/>
          <a:ln w="9525">
            <a:noFill/>
            <a:miter lim="800000"/>
            <a:headEnd/>
            <a:tailEnd/>
          </a:ln>
        </p:spPr>
      </p:pic>
      <p:pic>
        <p:nvPicPr>
          <p:cNvPr id="1028" name="Picture 13" descr="O YDOP bot"/>
          <p:cNvPicPr>
            <a:picLocks noChangeAspect="1" noChangeArrowheads="1"/>
          </p:cNvPicPr>
          <p:nvPr/>
        </p:nvPicPr>
        <p:blipFill>
          <a:blip r:embed="rId15" cstate="print"/>
          <a:srcRect/>
          <a:stretch>
            <a:fillRect/>
          </a:stretch>
        </p:blipFill>
        <p:spPr bwMode="auto">
          <a:xfrm>
            <a:off x="6350" y="6273800"/>
            <a:ext cx="9137650" cy="584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Lucida Sans Unicode" pitchFamily="34" charset="0"/>
          <a:ea typeface="ＭＳ Ｐゴシック" pitchFamily="66" charset="-128"/>
          <a:cs typeface="ＭＳ Ｐゴシック"/>
        </a:defRPr>
      </a:lvl2pPr>
      <a:lvl3pPr algn="ctr" rtl="0" eaLnBrk="0" fontAlgn="base" hangingPunct="0">
        <a:spcBef>
          <a:spcPct val="0"/>
        </a:spcBef>
        <a:spcAft>
          <a:spcPct val="0"/>
        </a:spcAft>
        <a:defRPr sz="4400">
          <a:solidFill>
            <a:schemeClr val="tx2"/>
          </a:solidFill>
          <a:latin typeface="Lucida Sans Unicode" pitchFamily="34" charset="0"/>
          <a:ea typeface="ＭＳ Ｐゴシック" pitchFamily="66" charset="-128"/>
          <a:cs typeface="ＭＳ Ｐゴシック"/>
        </a:defRPr>
      </a:lvl3pPr>
      <a:lvl4pPr algn="ctr" rtl="0" eaLnBrk="0" fontAlgn="base" hangingPunct="0">
        <a:spcBef>
          <a:spcPct val="0"/>
        </a:spcBef>
        <a:spcAft>
          <a:spcPct val="0"/>
        </a:spcAft>
        <a:defRPr sz="4400">
          <a:solidFill>
            <a:schemeClr val="tx2"/>
          </a:solidFill>
          <a:latin typeface="Lucida Sans Unicode" pitchFamily="34" charset="0"/>
          <a:ea typeface="ＭＳ Ｐゴシック" pitchFamily="66" charset="-128"/>
          <a:cs typeface="ＭＳ Ｐゴシック"/>
        </a:defRPr>
      </a:lvl4pPr>
      <a:lvl5pPr algn="ctr" rtl="0" eaLnBrk="0" fontAlgn="base" hangingPunct="0">
        <a:spcBef>
          <a:spcPct val="0"/>
        </a:spcBef>
        <a:spcAft>
          <a:spcPct val="0"/>
        </a:spcAft>
        <a:defRPr sz="4400">
          <a:solidFill>
            <a:schemeClr val="tx2"/>
          </a:solidFill>
          <a:latin typeface="Lucida Sans Unicode" pitchFamily="34" charset="0"/>
          <a:ea typeface="ＭＳ Ｐゴシック" pitchFamily="66" charset="-128"/>
          <a:cs typeface="ＭＳ Ｐゴシック"/>
        </a:defRPr>
      </a:lvl5pPr>
      <a:lvl6pPr marL="457200" algn="ctr" rtl="0" eaLnBrk="1" fontAlgn="base" hangingPunct="1">
        <a:spcBef>
          <a:spcPct val="0"/>
        </a:spcBef>
        <a:spcAft>
          <a:spcPct val="0"/>
        </a:spcAft>
        <a:defRPr sz="4400">
          <a:solidFill>
            <a:schemeClr val="tx2"/>
          </a:solidFill>
          <a:latin typeface="Arial" charset="0"/>
          <a:ea typeface="ＭＳ Ｐゴシック" pitchFamily="66"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66"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66"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66" charset="-128"/>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b="1">
          <a:solidFill>
            <a:schemeClr val="bg1"/>
          </a:solidFill>
          <a:latin typeface="+mn-lt"/>
          <a:ea typeface="ＭＳ Ｐゴシック"/>
          <a:cs typeface="ＭＳ Ｐゴシック"/>
        </a:defRPr>
      </a:lvl2pPr>
      <a:lvl3pPr marL="1143000" indent="-228600" algn="l" rtl="0" eaLnBrk="0" fontAlgn="base" hangingPunct="0">
        <a:spcBef>
          <a:spcPct val="20000"/>
        </a:spcBef>
        <a:spcAft>
          <a:spcPct val="0"/>
        </a:spcAft>
        <a:buChar char="•"/>
        <a:defRPr sz="2400" b="1">
          <a:solidFill>
            <a:schemeClr val="bg1"/>
          </a:solidFill>
          <a:latin typeface="+mn-lt"/>
          <a:ea typeface="ＭＳ Ｐゴシック"/>
          <a:cs typeface="ＭＳ Ｐゴシック"/>
        </a:defRPr>
      </a:lvl3pPr>
      <a:lvl4pPr marL="16002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4pPr>
      <a:lvl5pPr marL="20574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5pPr>
      <a:lvl6pPr marL="2514600" indent="-228600" algn="l" rtl="0" eaLnBrk="1" fontAlgn="base" hangingPunct="1">
        <a:spcBef>
          <a:spcPct val="20000"/>
        </a:spcBef>
        <a:spcAft>
          <a:spcPct val="0"/>
        </a:spcAft>
        <a:buChar char="»"/>
        <a:defRPr sz="2000" b="1">
          <a:solidFill>
            <a:schemeClr val="bg1"/>
          </a:solidFill>
          <a:latin typeface="+mn-lt"/>
          <a:ea typeface="+mn-ea"/>
        </a:defRPr>
      </a:lvl6pPr>
      <a:lvl7pPr marL="2971800" indent="-228600" algn="l" rtl="0" eaLnBrk="1" fontAlgn="base" hangingPunct="1">
        <a:spcBef>
          <a:spcPct val="20000"/>
        </a:spcBef>
        <a:spcAft>
          <a:spcPct val="0"/>
        </a:spcAft>
        <a:buChar char="»"/>
        <a:defRPr sz="2000" b="1">
          <a:solidFill>
            <a:schemeClr val="bg1"/>
          </a:solidFill>
          <a:latin typeface="+mn-lt"/>
          <a:ea typeface="+mn-ea"/>
        </a:defRPr>
      </a:lvl7pPr>
      <a:lvl8pPr marL="3429000" indent="-228600" algn="l" rtl="0" eaLnBrk="1" fontAlgn="base" hangingPunct="1">
        <a:spcBef>
          <a:spcPct val="20000"/>
        </a:spcBef>
        <a:spcAft>
          <a:spcPct val="0"/>
        </a:spcAft>
        <a:buChar char="»"/>
        <a:defRPr sz="2000" b="1">
          <a:solidFill>
            <a:schemeClr val="bg1"/>
          </a:solidFill>
          <a:latin typeface="+mn-lt"/>
          <a:ea typeface="+mn-ea"/>
        </a:defRPr>
      </a:lvl8pPr>
      <a:lvl9pPr marL="3886200" indent="-228600" algn="l" rtl="0" eaLnBrk="1" fontAlgn="base" hangingPunct="1">
        <a:spcBef>
          <a:spcPct val="20000"/>
        </a:spcBef>
        <a:spcAft>
          <a:spcPct val="0"/>
        </a:spcAft>
        <a:buChar char="»"/>
        <a:defRPr sz="2000" b="1">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dotapp7.dot.state.mn.us/edms/download?docId=114243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7.tiff"/></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www.minnesota.interstatelogos.com/stat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dot.state.mn.us/logosigns/" TargetMode="Externa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dot.state.mn.us/trafficeng/contact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2"/>
          <p:cNvSpPr>
            <a:spLocks noGrp="1"/>
          </p:cNvSpPr>
          <p:nvPr>
            <p:ph type="subTitle" idx="1"/>
          </p:nvPr>
        </p:nvSpPr>
        <p:spPr>
          <a:xfrm>
            <a:off x="1371600" y="4876800"/>
            <a:ext cx="6400800" cy="1447800"/>
          </a:xfrm>
        </p:spPr>
        <p:txBody>
          <a:bodyPr/>
          <a:lstStyle/>
          <a:p>
            <a:pPr eaLnBrk="1" hangingPunct="1"/>
            <a:r>
              <a:rPr lang="en-US" sz="2400" dirty="0" smtClean="0">
                <a:solidFill>
                  <a:srgbClr val="FFC000"/>
                </a:solidFill>
              </a:rPr>
              <a:t>Heather Lott, PE</a:t>
            </a:r>
          </a:p>
          <a:p>
            <a:pPr eaLnBrk="1" hangingPunct="1"/>
            <a:r>
              <a:rPr lang="en-US" sz="2400" dirty="0" smtClean="0">
                <a:solidFill>
                  <a:srgbClr val="FFC000"/>
                </a:solidFill>
              </a:rPr>
              <a:t>State Signing Engineer</a:t>
            </a:r>
          </a:p>
          <a:p>
            <a:pPr eaLnBrk="1" hangingPunct="1"/>
            <a:r>
              <a:rPr lang="en-US" sz="2400" dirty="0" smtClean="0">
                <a:solidFill>
                  <a:srgbClr val="FFC000"/>
                </a:solidFill>
              </a:rPr>
              <a:t>Minnesota Department of Transportation</a:t>
            </a:r>
          </a:p>
        </p:txBody>
      </p:sp>
      <p:sp>
        <p:nvSpPr>
          <p:cNvPr id="3077" name="Title 1"/>
          <p:cNvSpPr>
            <a:spLocks noGrp="1"/>
          </p:cNvSpPr>
          <p:nvPr>
            <p:ph type="ctrTitle"/>
          </p:nvPr>
        </p:nvSpPr>
        <p:spPr bwMode="auto">
          <a:xfrm>
            <a:off x="685800" y="1752600"/>
            <a:ext cx="7772400" cy="147002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solidFill>
                  <a:srgbClr val="FFC000"/>
                </a:solidFill>
              </a:rPr>
              <a:t/>
            </a:r>
            <a:br>
              <a:rPr lang="en-US" b="1" dirty="0" smtClean="0">
                <a:solidFill>
                  <a:srgbClr val="FFC000"/>
                </a:solidFill>
              </a:rPr>
            </a:br>
            <a:r>
              <a:rPr lang="en-US" b="1" dirty="0" smtClean="0">
                <a:solidFill>
                  <a:srgbClr val="FFC000"/>
                </a:solidFill>
              </a:rPr>
              <a:t>Supplemental Signs &amp; Costs</a:t>
            </a:r>
          </a:p>
        </p:txBody>
      </p:sp>
      <p:pic>
        <p:nvPicPr>
          <p:cNvPr id="3080" name="Picture 7" descr="yourdestination.gif"/>
          <p:cNvPicPr>
            <a:picLocks noChangeAspect="1"/>
          </p:cNvPicPr>
          <p:nvPr/>
        </p:nvPicPr>
        <p:blipFill>
          <a:blip r:embed="rId3" cstate="print"/>
          <a:srcRect/>
          <a:stretch>
            <a:fillRect/>
          </a:stretch>
        </p:blipFill>
        <p:spPr bwMode="auto">
          <a:xfrm>
            <a:off x="4191000" y="228600"/>
            <a:ext cx="5715000" cy="46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FFC000"/>
                </a:solidFill>
              </a:rPr>
              <a:t>Sign Clutter</a:t>
            </a:r>
          </a:p>
        </p:txBody>
      </p:sp>
      <p:pic>
        <p:nvPicPr>
          <p:cNvPr id="7" name="Picture 4" descr="busystreet"/>
          <p:cNvPicPr>
            <a:picLocks noGrp="1" noChangeAspect="1" noChangeArrowheads="1"/>
          </p:cNvPicPr>
          <p:nvPr>
            <p:ph idx="1"/>
          </p:nvPr>
        </p:nvPicPr>
        <p:blipFill>
          <a:blip r:embed="rId3" cstate="print"/>
          <a:srcRect/>
          <a:stretch>
            <a:fillRect/>
          </a:stretch>
        </p:blipFill>
        <p:spPr>
          <a:xfrm>
            <a:off x="1379838" y="1524000"/>
            <a:ext cx="6384324" cy="4572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457200" y="838200"/>
            <a:ext cx="8229600" cy="838200"/>
          </a:xfrm>
          <a:noFill/>
          <a:ln>
            <a:miter lim="800000"/>
            <a:headEnd/>
            <a:tailEnd/>
          </a:ln>
        </p:spPr>
        <p:txBody>
          <a:bodyPr vert="horz" wrap="square" lIns="91440" tIns="45720" rIns="91440" bIns="45720" numCol="1" anchor="t" anchorCtr="0" compatLnSpc="1">
            <a:prstTxWarp prst="textNoShape">
              <a:avLst/>
            </a:prstTxWarp>
          </a:bodyPr>
          <a:lstStyle/>
          <a:p>
            <a:pPr algn="l"/>
            <a:r>
              <a:rPr lang="en-US" smtClean="0">
                <a:solidFill>
                  <a:srgbClr val="FFC000"/>
                </a:solidFill>
              </a:rPr>
              <a:t>Supplemental</a:t>
            </a:r>
          </a:p>
        </p:txBody>
      </p:sp>
      <p:pic>
        <p:nvPicPr>
          <p:cNvPr id="19459" name="Picture 4"/>
          <p:cNvPicPr>
            <a:picLocks noChangeAspect="1" noChangeArrowheads="1"/>
          </p:cNvPicPr>
          <p:nvPr/>
        </p:nvPicPr>
        <p:blipFill>
          <a:blip r:embed="rId3" cstate="print"/>
          <a:srcRect b="1215"/>
          <a:stretch>
            <a:fillRect/>
          </a:stretch>
        </p:blipFill>
        <p:spPr bwMode="auto">
          <a:xfrm>
            <a:off x="341313" y="1655763"/>
            <a:ext cx="4776787" cy="2636837"/>
          </a:xfrm>
          <a:prstGeom prst="rect">
            <a:avLst/>
          </a:prstGeom>
          <a:ln>
            <a:noFill/>
          </a:ln>
          <a:effectLst>
            <a:softEdge rad="112500"/>
          </a:effectLst>
        </p:spPr>
      </p:pic>
      <p:pic>
        <p:nvPicPr>
          <p:cNvPr id="19460" name="Picture 5"/>
          <p:cNvPicPr>
            <a:picLocks noChangeAspect="1" noChangeArrowheads="1"/>
          </p:cNvPicPr>
          <p:nvPr/>
        </p:nvPicPr>
        <p:blipFill>
          <a:blip r:embed="rId4" cstate="print"/>
          <a:srcRect/>
          <a:stretch>
            <a:fillRect/>
          </a:stretch>
        </p:blipFill>
        <p:spPr bwMode="auto">
          <a:xfrm>
            <a:off x="5262563" y="2012950"/>
            <a:ext cx="2667000" cy="1455738"/>
          </a:xfrm>
          <a:prstGeom prst="rect">
            <a:avLst/>
          </a:prstGeom>
          <a:ln>
            <a:noFill/>
          </a:ln>
          <a:effectLst>
            <a:softEdge rad="112500"/>
          </a:effectLst>
        </p:spPr>
      </p:pic>
      <p:pic>
        <p:nvPicPr>
          <p:cNvPr id="19461" name="Picture 6"/>
          <p:cNvPicPr>
            <a:picLocks noChangeAspect="1" noChangeArrowheads="1"/>
          </p:cNvPicPr>
          <p:nvPr/>
        </p:nvPicPr>
        <p:blipFill>
          <a:blip r:embed="rId5" cstate="print"/>
          <a:srcRect/>
          <a:stretch>
            <a:fillRect/>
          </a:stretch>
        </p:blipFill>
        <p:spPr bwMode="auto">
          <a:xfrm>
            <a:off x="5237163" y="868363"/>
            <a:ext cx="3733800" cy="1004887"/>
          </a:xfrm>
          <a:prstGeom prst="rect">
            <a:avLst/>
          </a:prstGeom>
          <a:ln>
            <a:noFill/>
          </a:ln>
          <a:effectLst>
            <a:softEdge rad="112500"/>
          </a:effectLst>
        </p:spPr>
      </p:pic>
      <p:pic>
        <p:nvPicPr>
          <p:cNvPr id="19462" name="Picture 7"/>
          <p:cNvPicPr>
            <a:picLocks noChangeAspect="1" noChangeArrowheads="1"/>
          </p:cNvPicPr>
          <p:nvPr/>
        </p:nvPicPr>
        <p:blipFill>
          <a:blip r:embed="rId6" cstate="print"/>
          <a:srcRect/>
          <a:stretch>
            <a:fillRect/>
          </a:stretch>
        </p:blipFill>
        <p:spPr bwMode="auto">
          <a:xfrm>
            <a:off x="5280025" y="3614738"/>
            <a:ext cx="3429000" cy="2559050"/>
          </a:xfrm>
          <a:prstGeom prst="rect">
            <a:avLst/>
          </a:prstGeom>
          <a:ln>
            <a:noFill/>
          </a:ln>
          <a:effectLst>
            <a:softEdge rad="112500"/>
          </a:effectLst>
        </p:spPr>
      </p:pic>
      <p:pic>
        <p:nvPicPr>
          <p:cNvPr id="19463" name="Picture 8"/>
          <p:cNvPicPr>
            <a:picLocks noChangeAspect="1" noChangeArrowheads="1"/>
          </p:cNvPicPr>
          <p:nvPr/>
        </p:nvPicPr>
        <p:blipFill>
          <a:blip r:embed="rId7" cstate="print"/>
          <a:srcRect/>
          <a:stretch>
            <a:fillRect/>
          </a:stretch>
        </p:blipFill>
        <p:spPr bwMode="auto">
          <a:xfrm>
            <a:off x="117475" y="4440238"/>
            <a:ext cx="4979988" cy="13192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762000"/>
            <a:ext cx="8229600" cy="745299"/>
          </a:xfrm>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C000"/>
                </a:solidFill>
              </a:rPr>
              <a:t>Supplemental Guide Signing Programs</a:t>
            </a:r>
          </a:p>
        </p:txBody>
      </p:sp>
      <p:sp>
        <p:nvSpPr>
          <p:cNvPr id="22531" name="Content Placeholder 2"/>
          <p:cNvSpPr>
            <a:spLocks noGrp="1"/>
          </p:cNvSpPr>
          <p:nvPr>
            <p:ph idx="1"/>
          </p:nvPr>
        </p:nvSpPr>
        <p:spPr>
          <a:xfrm>
            <a:off x="381000" y="1524000"/>
            <a:ext cx="5029200" cy="4343400"/>
          </a:xfrm>
        </p:spPr>
        <p:txBody>
          <a:bodyPr/>
          <a:lstStyle/>
          <a:p>
            <a:r>
              <a:rPr lang="en-US" sz="2000" dirty="0" smtClean="0"/>
              <a:t>Requester pays:</a:t>
            </a:r>
          </a:p>
          <a:p>
            <a:pPr lvl="1"/>
            <a:r>
              <a:rPr lang="en-US" sz="1600" dirty="0" smtClean="0"/>
              <a:t>Airports</a:t>
            </a:r>
          </a:p>
          <a:p>
            <a:pPr lvl="1"/>
            <a:r>
              <a:rPr lang="en-US" sz="1600" dirty="0" smtClean="0"/>
              <a:t>Casino</a:t>
            </a:r>
          </a:p>
          <a:p>
            <a:pPr lvl="1"/>
            <a:r>
              <a:rPr lang="en-US" sz="1600" dirty="0" smtClean="0"/>
              <a:t>Educational Institutions (post-secondary)</a:t>
            </a:r>
          </a:p>
          <a:p>
            <a:pPr lvl="1"/>
            <a:r>
              <a:rPr lang="en-US" sz="1600" dirty="0" smtClean="0"/>
              <a:t>LOGO Sign Franchise Program</a:t>
            </a:r>
          </a:p>
          <a:p>
            <a:pPr lvl="1"/>
            <a:r>
              <a:rPr lang="en-US" sz="1600" dirty="0" smtClean="0"/>
              <a:t>Major Traffic Generators</a:t>
            </a:r>
          </a:p>
          <a:p>
            <a:pPr lvl="1"/>
            <a:r>
              <a:rPr lang="en-US" sz="1600" dirty="0" smtClean="0"/>
              <a:t>Minor Traffic Generators</a:t>
            </a:r>
          </a:p>
          <a:p>
            <a:pPr lvl="1"/>
            <a:r>
              <a:rPr lang="en-US" sz="1600" dirty="0" smtClean="0"/>
              <a:t>National Monuments</a:t>
            </a:r>
          </a:p>
          <a:p>
            <a:pPr lvl="1"/>
            <a:r>
              <a:rPr lang="en-US" sz="1600" dirty="0" smtClean="0"/>
              <a:t>National Parks</a:t>
            </a:r>
          </a:p>
          <a:p>
            <a:pPr lvl="1"/>
            <a:r>
              <a:rPr lang="en-US" sz="1600" dirty="0" smtClean="0"/>
              <a:t>Regional Shopping Centers</a:t>
            </a:r>
          </a:p>
          <a:p>
            <a:pPr lvl="1"/>
            <a:r>
              <a:rPr lang="en-US" sz="1600" dirty="0"/>
              <a:t>Specific Services</a:t>
            </a:r>
          </a:p>
          <a:p>
            <a:pPr lvl="1"/>
            <a:r>
              <a:rPr lang="en-US" sz="1600" dirty="0"/>
              <a:t>State Parks</a:t>
            </a:r>
          </a:p>
          <a:p>
            <a:pPr lvl="1"/>
            <a:r>
              <a:rPr lang="en-US" sz="1600" dirty="0"/>
              <a:t>Tourist Information</a:t>
            </a:r>
          </a:p>
          <a:p>
            <a:pPr lvl="1"/>
            <a:r>
              <a:rPr lang="en-US" sz="1600" dirty="0"/>
              <a:t>Trail </a:t>
            </a:r>
            <a:r>
              <a:rPr lang="en-US" sz="1600" dirty="0" smtClean="0"/>
              <a:t>Access</a:t>
            </a:r>
            <a:endParaRPr lang="en-US" sz="1600" dirty="0"/>
          </a:p>
        </p:txBody>
      </p:sp>
      <p:sp>
        <p:nvSpPr>
          <p:cNvPr id="4" name="Content Placeholder 2"/>
          <p:cNvSpPr txBox="1">
            <a:spLocks/>
          </p:cNvSpPr>
          <p:nvPr/>
        </p:nvSpPr>
        <p:spPr bwMode="auto">
          <a:xfrm>
            <a:off x="5410200" y="1507299"/>
            <a:ext cx="32766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bg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b="1">
                <a:solidFill>
                  <a:schemeClr val="bg1"/>
                </a:solidFill>
                <a:latin typeface="+mn-lt"/>
                <a:ea typeface="ＭＳ Ｐゴシック"/>
                <a:cs typeface="ＭＳ Ｐゴシック"/>
              </a:defRPr>
            </a:lvl2pPr>
            <a:lvl3pPr marL="1143000" indent="-228600" algn="l" rtl="0" eaLnBrk="0" fontAlgn="base" hangingPunct="0">
              <a:spcBef>
                <a:spcPct val="20000"/>
              </a:spcBef>
              <a:spcAft>
                <a:spcPct val="0"/>
              </a:spcAft>
              <a:buChar char="•"/>
              <a:defRPr sz="2400" b="1">
                <a:solidFill>
                  <a:schemeClr val="bg1"/>
                </a:solidFill>
                <a:latin typeface="+mn-lt"/>
                <a:ea typeface="ＭＳ Ｐゴシック"/>
                <a:cs typeface="ＭＳ Ｐゴシック"/>
              </a:defRPr>
            </a:lvl3pPr>
            <a:lvl4pPr marL="16002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4pPr>
            <a:lvl5pPr marL="20574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5pPr>
            <a:lvl6pPr marL="2514600" indent="-228600" algn="l" rtl="0" eaLnBrk="1" fontAlgn="base" hangingPunct="1">
              <a:spcBef>
                <a:spcPct val="20000"/>
              </a:spcBef>
              <a:spcAft>
                <a:spcPct val="0"/>
              </a:spcAft>
              <a:buChar char="»"/>
              <a:defRPr sz="2000" b="1">
                <a:solidFill>
                  <a:schemeClr val="bg1"/>
                </a:solidFill>
                <a:latin typeface="+mn-lt"/>
                <a:ea typeface="+mn-ea"/>
              </a:defRPr>
            </a:lvl6pPr>
            <a:lvl7pPr marL="2971800" indent="-228600" algn="l" rtl="0" eaLnBrk="1" fontAlgn="base" hangingPunct="1">
              <a:spcBef>
                <a:spcPct val="20000"/>
              </a:spcBef>
              <a:spcAft>
                <a:spcPct val="0"/>
              </a:spcAft>
              <a:buChar char="»"/>
              <a:defRPr sz="2000" b="1">
                <a:solidFill>
                  <a:schemeClr val="bg1"/>
                </a:solidFill>
                <a:latin typeface="+mn-lt"/>
                <a:ea typeface="+mn-ea"/>
              </a:defRPr>
            </a:lvl7pPr>
            <a:lvl8pPr marL="3429000" indent="-228600" algn="l" rtl="0" eaLnBrk="1" fontAlgn="base" hangingPunct="1">
              <a:spcBef>
                <a:spcPct val="20000"/>
              </a:spcBef>
              <a:spcAft>
                <a:spcPct val="0"/>
              </a:spcAft>
              <a:buChar char="»"/>
              <a:defRPr sz="2000" b="1">
                <a:solidFill>
                  <a:schemeClr val="bg1"/>
                </a:solidFill>
                <a:latin typeface="+mn-lt"/>
                <a:ea typeface="+mn-ea"/>
              </a:defRPr>
            </a:lvl8pPr>
            <a:lvl9pPr marL="3886200" indent="-228600" algn="l" rtl="0" eaLnBrk="1" fontAlgn="base" hangingPunct="1">
              <a:spcBef>
                <a:spcPct val="20000"/>
              </a:spcBef>
              <a:spcAft>
                <a:spcPct val="0"/>
              </a:spcAft>
              <a:buChar char="»"/>
              <a:defRPr sz="2000" b="1">
                <a:solidFill>
                  <a:schemeClr val="bg1"/>
                </a:solidFill>
                <a:latin typeface="+mn-lt"/>
                <a:ea typeface="+mn-ea"/>
              </a:defRPr>
            </a:lvl9pPr>
          </a:lstStyle>
          <a:p>
            <a:r>
              <a:rPr lang="en-US" sz="2000" dirty="0" err="1" smtClean="0"/>
              <a:t>MnDOT</a:t>
            </a:r>
            <a:r>
              <a:rPr lang="en-US" sz="2000" dirty="0" smtClean="0"/>
              <a:t> pays:</a:t>
            </a:r>
          </a:p>
          <a:p>
            <a:pPr lvl="1"/>
            <a:r>
              <a:rPr lang="en-US" sz="1600" dirty="0" smtClean="0"/>
              <a:t>General </a:t>
            </a:r>
            <a:r>
              <a:rPr lang="en-US" sz="1600" dirty="0"/>
              <a:t>Motorist Service</a:t>
            </a:r>
          </a:p>
          <a:p>
            <a:pPr lvl="1"/>
            <a:r>
              <a:rPr lang="en-US" sz="1600" dirty="0"/>
              <a:t>Hospital</a:t>
            </a:r>
          </a:p>
          <a:p>
            <a:pPr marL="457200" lvl="1" indent="0">
              <a:buNone/>
            </a:pPr>
            <a:endParaRPr lang="en-US" sz="1600" dirty="0" smtClean="0"/>
          </a:p>
          <a:p>
            <a:pPr lvl="1"/>
            <a:endParaRPr lang="en-US" sz="1600" dirty="0"/>
          </a:p>
          <a:p>
            <a:pPr lvl="1"/>
            <a:endParaRPr lang="en-US" sz="1600" dirty="0" smtClean="0"/>
          </a:p>
          <a:p>
            <a:pPr lvl="1"/>
            <a:endParaRPr lang="en-US" sz="1600" dirty="0"/>
          </a:p>
          <a:p>
            <a:r>
              <a:rPr lang="en-US" sz="2000" dirty="0" smtClean="0">
                <a:solidFill>
                  <a:srgbClr val="FFC000"/>
                </a:solidFill>
              </a:rPr>
              <a:t>Fabrication &amp; Installation Costs</a:t>
            </a:r>
          </a:p>
          <a:p>
            <a:pPr lvl="1"/>
            <a:r>
              <a:rPr lang="en-US" sz="1600" dirty="0" smtClean="0">
                <a:solidFill>
                  <a:srgbClr val="FFC000"/>
                </a:solidFill>
              </a:rPr>
              <a:t>One fee paid for by requester  covers the life of the sign (~15 </a:t>
            </a:r>
            <a:r>
              <a:rPr lang="en-US" sz="1600" dirty="0" err="1" smtClean="0">
                <a:solidFill>
                  <a:srgbClr val="FFC000"/>
                </a:solidFill>
              </a:rPr>
              <a:t>yr</a:t>
            </a:r>
            <a:r>
              <a:rPr lang="en-US" sz="1600" dirty="0" smtClean="0">
                <a:solidFill>
                  <a:srgbClr val="FFC000"/>
                </a:solidFill>
              </a:rPr>
              <a:t>)</a:t>
            </a:r>
          </a:p>
          <a:p>
            <a:pPr lvl="1"/>
            <a:r>
              <a:rPr lang="en-US" sz="1600" dirty="0" smtClean="0">
                <a:solidFill>
                  <a:srgbClr val="FFC000"/>
                </a:solidFill>
              </a:rPr>
              <a:t>Logo signs have a monthly cost</a:t>
            </a:r>
          </a:p>
          <a:p>
            <a:endParaRPr lang="en-US" sz="1800" dirty="0" smtClean="0"/>
          </a:p>
        </p:txBody>
      </p:sp>
    </p:spTree>
    <p:extLst>
      <p:ext uri="{BB962C8B-B14F-4D97-AF65-F5344CB8AC3E}">
        <p14:creationId xmlns:p14="http://schemas.microsoft.com/office/powerpoint/2010/main" val="1754880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153400" cy="685800"/>
          </a:xfrm>
        </p:spPr>
        <p:txBody>
          <a:bodyPr/>
          <a:lstStyle/>
          <a:p>
            <a:r>
              <a:rPr lang="en-US" smtClean="0">
                <a:solidFill>
                  <a:srgbClr val="FFC000"/>
                </a:solidFill>
              </a:rPr>
              <a:t>Signing Manuals</a:t>
            </a:r>
            <a:endParaRPr lang="en-US" dirty="0"/>
          </a:p>
        </p:txBody>
      </p:sp>
      <p:sp>
        <p:nvSpPr>
          <p:cNvPr id="3" name="Content Placeholder 2"/>
          <p:cNvSpPr>
            <a:spLocks noGrp="1"/>
          </p:cNvSpPr>
          <p:nvPr>
            <p:ph idx="1"/>
          </p:nvPr>
        </p:nvSpPr>
        <p:spPr>
          <a:xfrm>
            <a:off x="685800" y="1524000"/>
            <a:ext cx="7848600" cy="4114800"/>
          </a:xfrm>
        </p:spPr>
        <p:txBody>
          <a:bodyPr/>
          <a:lstStyle/>
          <a:p>
            <a:r>
              <a:rPr lang="en-US" sz="2400" dirty="0" smtClean="0"/>
              <a:t>Minnesota Manual on Uniform Traffic Control Devices (MN MUTCD)</a:t>
            </a:r>
          </a:p>
          <a:p>
            <a:r>
              <a:rPr lang="en-US" sz="2400" dirty="0" smtClean="0"/>
              <a:t>AASHTO Guidelines for Selection of Supplemental Signs - Freeways</a:t>
            </a:r>
          </a:p>
          <a:p>
            <a:r>
              <a:rPr lang="en-US" sz="2400" dirty="0" smtClean="0"/>
              <a:t>Traffic Engineering Manual (TEM)</a:t>
            </a:r>
          </a:p>
          <a:p>
            <a:r>
              <a:rPr lang="en-US" sz="2400" dirty="0" smtClean="0"/>
              <a:t>MnDOT Standard Signs Manual</a:t>
            </a:r>
          </a:p>
          <a:p>
            <a:r>
              <a:rPr lang="en-US" sz="2400" dirty="0" smtClean="0"/>
              <a:t>MnDOT Standard Signs Summary</a:t>
            </a:r>
          </a:p>
          <a:p>
            <a:r>
              <a:rPr lang="en-US" sz="2400" dirty="0" smtClean="0"/>
              <a:t>Guide Design Manual</a:t>
            </a:r>
          </a:p>
          <a:p>
            <a:r>
              <a:rPr lang="en-US" sz="2400" dirty="0" smtClean="0"/>
              <a:t>At-Grade Signing Manual</a:t>
            </a:r>
          </a:p>
          <a:p>
            <a:r>
              <a:rPr lang="en-US" sz="2400" dirty="0" smtClean="0"/>
              <a:t>Freeway Signing Manual</a:t>
            </a:r>
          </a:p>
          <a:p>
            <a:endParaRPr lang="en-US" sz="28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3581400"/>
            <a:ext cx="2589651"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181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err="1" smtClean="0">
                <a:solidFill>
                  <a:srgbClr val="FFC000"/>
                </a:solidFill>
              </a:rPr>
              <a:t>MnDOT</a:t>
            </a:r>
            <a:r>
              <a:rPr lang="en-US" dirty="0" smtClean="0">
                <a:solidFill>
                  <a:srgbClr val="FFC000"/>
                </a:solidFill>
              </a:rPr>
              <a:t> General Criteria</a:t>
            </a:r>
          </a:p>
        </p:txBody>
      </p:sp>
      <p:sp>
        <p:nvSpPr>
          <p:cNvPr id="22531" name="Content Placeholder 2"/>
          <p:cNvSpPr>
            <a:spLocks noGrp="1"/>
          </p:cNvSpPr>
          <p:nvPr>
            <p:ph idx="1"/>
          </p:nvPr>
        </p:nvSpPr>
        <p:spPr>
          <a:xfrm>
            <a:off x="381000" y="1524000"/>
            <a:ext cx="8534400" cy="4343400"/>
          </a:xfrm>
        </p:spPr>
        <p:txBody>
          <a:bodyPr/>
          <a:lstStyle/>
          <a:p>
            <a:r>
              <a:rPr lang="en-US" dirty="0" smtClean="0"/>
              <a:t>Roadway type</a:t>
            </a:r>
          </a:p>
          <a:p>
            <a:r>
              <a:rPr lang="en-US" dirty="0" smtClean="0"/>
              <a:t>Urban versus rural</a:t>
            </a:r>
          </a:p>
          <a:p>
            <a:r>
              <a:rPr lang="en-US" dirty="0" smtClean="0"/>
              <a:t>Facility type</a:t>
            </a:r>
          </a:p>
          <a:p>
            <a:r>
              <a:rPr lang="en-US" dirty="0" smtClean="0"/>
              <a:t>Hours of operation</a:t>
            </a:r>
          </a:p>
          <a:p>
            <a:r>
              <a:rPr lang="en-US" dirty="0" smtClean="0"/>
              <a:t>Licensing</a:t>
            </a:r>
          </a:p>
          <a:p>
            <a:r>
              <a:rPr lang="en-US" dirty="0" smtClean="0"/>
              <a:t>Distance from intersection/interchange</a:t>
            </a:r>
          </a:p>
          <a:p>
            <a:r>
              <a:rPr lang="en-US" dirty="0" smtClean="0"/>
              <a:t>Visibility</a:t>
            </a:r>
          </a:p>
          <a:p>
            <a:r>
              <a:rPr lang="en-US" dirty="0" smtClean="0"/>
              <a:t>Trailblazing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rgbClr val="FFC000"/>
                </a:solidFill>
              </a:rPr>
              <a:t>Facility Specific Criteria</a:t>
            </a:r>
          </a:p>
        </p:txBody>
      </p:sp>
      <p:sp>
        <p:nvSpPr>
          <p:cNvPr id="22531" name="Content Placeholder 2"/>
          <p:cNvSpPr>
            <a:spLocks noGrp="1"/>
          </p:cNvSpPr>
          <p:nvPr>
            <p:ph idx="1"/>
          </p:nvPr>
        </p:nvSpPr>
        <p:spPr>
          <a:xfrm>
            <a:off x="381000" y="1524000"/>
            <a:ext cx="8534400" cy="4343400"/>
          </a:xfrm>
        </p:spPr>
        <p:txBody>
          <a:bodyPr/>
          <a:lstStyle/>
          <a:p>
            <a:pPr marL="0" indent="0">
              <a:buNone/>
            </a:pPr>
            <a:endParaRPr lang="en-US" u="sng" dirty="0" smtClean="0"/>
          </a:p>
          <a:p>
            <a:pPr marL="0" indent="0">
              <a:buNone/>
            </a:pPr>
            <a:r>
              <a:rPr lang="en-US" u="sng" dirty="0" smtClean="0"/>
              <a:t>Townships</a:t>
            </a:r>
            <a:endParaRPr lang="en-US" u="sng" dirty="0"/>
          </a:p>
          <a:p>
            <a:pPr>
              <a:buFont typeface="Arial" panose="020B0604020202020204" pitchFamily="34" charset="0"/>
              <a:buChar char="•"/>
            </a:pPr>
            <a:endParaRPr lang="en-US" sz="2000" dirty="0" smtClean="0"/>
          </a:p>
          <a:p>
            <a:pPr>
              <a:buFont typeface="Arial" panose="020B0604020202020204" pitchFamily="34" charset="0"/>
              <a:buChar char="•"/>
            </a:pPr>
            <a:r>
              <a:rPr lang="en-US" sz="2000" dirty="0" smtClean="0"/>
              <a:t>Shall </a:t>
            </a:r>
            <a:r>
              <a:rPr lang="en-US" sz="2000" dirty="0"/>
              <a:t>hold monthly meetings that are open to the public. Township halls are not </a:t>
            </a:r>
            <a:r>
              <a:rPr lang="en-US" sz="2000" dirty="0" smtClean="0"/>
              <a:t>required </a:t>
            </a:r>
            <a:r>
              <a:rPr lang="en-US" sz="2000" dirty="0"/>
              <a:t>to be open eight hours per day, five days per week.</a:t>
            </a:r>
          </a:p>
          <a:p>
            <a:pPr>
              <a:buFont typeface="Arial" panose="020B0604020202020204" pitchFamily="34" charset="0"/>
              <a:buChar char="•"/>
            </a:pPr>
            <a:r>
              <a:rPr lang="en-US" sz="2000" dirty="0" smtClean="0"/>
              <a:t>Shall </a:t>
            </a:r>
            <a:r>
              <a:rPr lang="en-US" sz="2000" dirty="0"/>
              <a:t>be primarily intended for use as a town hall.</a:t>
            </a:r>
          </a:p>
          <a:p>
            <a:pPr>
              <a:buFont typeface="Arial" panose="020B0604020202020204" pitchFamily="34" charset="0"/>
              <a:buChar char="•"/>
            </a:pPr>
            <a:r>
              <a:rPr lang="en-US" sz="2000" dirty="0" smtClean="0"/>
              <a:t>Should </a:t>
            </a:r>
            <a:r>
              <a:rPr lang="en-US" sz="2000" dirty="0"/>
              <a:t>provide adequate on-site parking or parking in the immediate area.</a:t>
            </a:r>
          </a:p>
          <a:p>
            <a:pPr>
              <a:buFont typeface="Arial" panose="020B0604020202020204" pitchFamily="34" charset="0"/>
              <a:buChar char="•"/>
            </a:pPr>
            <a:r>
              <a:rPr lang="en-US" sz="2000" dirty="0" smtClean="0"/>
              <a:t>Shall </a:t>
            </a:r>
            <a:r>
              <a:rPr lang="en-US" sz="2000" dirty="0"/>
              <a:t>post contact information that is visible from the exterior of the building.</a:t>
            </a:r>
          </a:p>
          <a:p>
            <a:endParaRPr lang="en-US" sz="1400" dirty="0"/>
          </a:p>
          <a:p>
            <a:endParaRPr lang="en-US" sz="9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447800"/>
            <a:ext cx="1345586" cy="1585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9082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rgbClr val="FFC000"/>
                </a:solidFill>
              </a:rPr>
              <a:t>Facility Specific Criteria</a:t>
            </a:r>
          </a:p>
        </p:txBody>
      </p:sp>
      <p:sp>
        <p:nvSpPr>
          <p:cNvPr id="22531" name="Content Placeholder 2"/>
          <p:cNvSpPr>
            <a:spLocks noGrp="1"/>
          </p:cNvSpPr>
          <p:nvPr>
            <p:ph idx="1"/>
          </p:nvPr>
        </p:nvSpPr>
        <p:spPr>
          <a:xfrm>
            <a:off x="381000" y="1524000"/>
            <a:ext cx="8534400" cy="4343400"/>
          </a:xfrm>
        </p:spPr>
        <p:txBody>
          <a:bodyPr/>
          <a:lstStyle/>
          <a:p>
            <a:pPr marL="0" indent="0">
              <a:buNone/>
            </a:pPr>
            <a:r>
              <a:rPr lang="en-US" u="sng" dirty="0" smtClean="0"/>
              <a:t>Golf Courses</a:t>
            </a:r>
            <a:endParaRPr lang="en-US" u="sng" dirty="0"/>
          </a:p>
          <a:p>
            <a:pPr>
              <a:buFont typeface="Arial" panose="020B0604020202020204" pitchFamily="34" charset="0"/>
              <a:buChar char="•"/>
            </a:pPr>
            <a:endParaRPr lang="en-US" sz="2000" dirty="0"/>
          </a:p>
          <a:p>
            <a:pPr>
              <a:buFont typeface="Arial" panose="020B0604020202020204" pitchFamily="34" charset="0"/>
              <a:buChar char="•"/>
            </a:pPr>
            <a:r>
              <a:rPr lang="en-US" sz="2000" dirty="0" smtClean="0"/>
              <a:t>Have </a:t>
            </a:r>
            <a:r>
              <a:rPr lang="en-US" sz="2000" dirty="0"/>
              <a:t>at least nine holes.	</a:t>
            </a:r>
          </a:p>
          <a:p>
            <a:pPr>
              <a:buFont typeface="Arial" panose="020B0604020202020204" pitchFamily="34" charset="0"/>
              <a:buChar char="•"/>
            </a:pPr>
            <a:r>
              <a:rPr lang="en-US" sz="2000" dirty="0" smtClean="0"/>
              <a:t>Be </a:t>
            </a:r>
            <a:r>
              <a:rPr lang="en-US" sz="2000" dirty="0"/>
              <a:t>open to the public.</a:t>
            </a:r>
          </a:p>
          <a:p>
            <a:endParaRPr lang="en-US" sz="900" dirty="0" smtClean="0"/>
          </a:p>
          <a:p>
            <a:endParaRPr lang="en-US" sz="900" dirty="0"/>
          </a:p>
          <a:p>
            <a:pPr marL="0" lvl="0" indent="0">
              <a:buNone/>
            </a:pPr>
            <a:r>
              <a:rPr lang="en-US" u="sng" dirty="0" smtClean="0">
                <a:solidFill>
                  <a:srgbClr val="FFFFFF"/>
                </a:solidFill>
              </a:rPr>
              <a:t>Disc Golf Courses</a:t>
            </a:r>
            <a:endParaRPr lang="en-US" sz="900" dirty="0"/>
          </a:p>
          <a:p>
            <a:pPr>
              <a:buFont typeface="Arial" panose="020B0604020202020204" pitchFamily="34" charset="0"/>
              <a:buChar char="•"/>
            </a:pPr>
            <a:r>
              <a:rPr lang="en-US" sz="2000" dirty="0" smtClean="0"/>
              <a:t>Be </a:t>
            </a:r>
            <a:r>
              <a:rPr lang="en-US" sz="2000" dirty="0"/>
              <a:t>its own entity located on its own property (not located on or in another facility that can be signed as a minor traffic generator).	</a:t>
            </a:r>
          </a:p>
          <a:p>
            <a:pPr>
              <a:buFont typeface="Arial" panose="020B0604020202020204" pitchFamily="34" charset="0"/>
              <a:buChar char="•"/>
            </a:pPr>
            <a:r>
              <a:rPr lang="en-US" sz="2000" dirty="0" smtClean="0"/>
              <a:t>Have </a:t>
            </a:r>
            <a:r>
              <a:rPr lang="en-US" sz="2000" dirty="0"/>
              <a:t>at least 18 holes.</a:t>
            </a:r>
          </a:p>
          <a:p>
            <a:pPr>
              <a:buFont typeface="Arial" panose="020B0604020202020204" pitchFamily="34" charset="0"/>
              <a:buChar char="•"/>
            </a:pPr>
            <a:r>
              <a:rPr lang="en-US" sz="2000" dirty="0" smtClean="0"/>
              <a:t>Be </a:t>
            </a:r>
            <a:r>
              <a:rPr lang="en-US" sz="2000" dirty="0"/>
              <a:t>a member of the Professional Disc Golf Association (PDGA).</a:t>
            </a:r>
          </a:p>
          <a:p>
            <a:pPr marL="0" indent="0">
              <a:buNone/>
            </a:pPr>
            <a:endParaRPr lang="en-US" sz="900" dirty="0" smtClean="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866900"/>
            <a:ext cx="18407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789320"/>
            <a:ext cx="1547812" cy="152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3870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rgbClr val="FFC000"/>
                </a:solidFill>
              </a:rPr>
              <a:t>Ineligible Facilities</a:t>
            </a:r>
          </a:p>
        </p:txBody>
      </p:sp>
      <p:sp>
        <p:nvSpPr>
          <p:cNvPr id="22531" name="Content Placeholder 2"/>
          <p:cNvSpPr>
            <a:spLocks noGrp="1"/>
          </p:cNvSpPr>
          <p:nvPr>
            <p:ph idx="1"/>
          </p:nvPr>
        </p:nvSpPr>
        <p:spPr>
          <a:xfrm>
            <a:off x="381000" y="1524000"/>
            <a:ext cx="8534400" cy="4343400"/>
          </a:xfrm>
        </p:spPr>
        <p:txBody>
          <a:bodyPr/>
          <a:lstStyle/>
          <a:p>
            <a:endParaRPr lang="en-US" sz="1400" dirty="0"/>
          </a:p>
          <a:p>
            <a:endParaRPr lang="en-US" sz="900" dirty="0" smtClean="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63" t="19765" r="53538" b="12734"/>
          <a:stretch/>
        </p:blipFill>
        <p:spPr bwMode="auto">
          <a:xfrm>
            <a:off x="838200" y="1354749"/>
            <a:ext cx="7543800" cy="4815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4264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9144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FFC000"/>
                </a:solidFill>
              </a:rPr>
              <a:t>Where are they allowed?</a:t>
            </a:r>
            <a:endParaRPr lang="en-US"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endParaRPr lang="en-US" dirty="0" smtClean="0"/>
          </a:p>
          <a:p>
            <a:pPr>
              <a:buFont typeface="Arial" pitchFamily="34" charset="0"/>
              <a:buChar char="•"/>
            </a:pPr>
            <a:r>
              <a:rPr lang="en-US" dirty="0" smtClean="0"/>
              <a:t>Conventional Single Lane Highways</a:t>
            </a:r>
          </a:p>
          <a:p>
            <a:pPr>
              <a:buFont typeface="Arial" pitchFamily="34" charset="0"/>
              <a:buChar char="•"/>
            </a:pPr>
            <a:r>
              <a:rPr lang="en-US" dirty="0" smtClean="0"/>
              <a:t>Conventional Multilane Highways</a:t>
            </a:r>
          </a:p>
          <a:p>
            <a:pPr>
              <a:buFont typeface="Arial" pitchFamily="34" charset="0"/>
              <a:buChar char="•"/>
            </a:pPr>
            <a:r>
              <a:rPr lang="en-US" dirty="0" smtClean="0"/>
              <a:t>Expressways</a:t>
            </a:r>
          </a:p>
          <a:p>
            <a:pPr>
              <a:buFont typeface="Arial" pitchFamily="34" charset="0"/>
              <a:buChar char="•"/>
            </a:pPr>
            <a:r>
              <a:rPr lang="en-US" dirty="0" smtClean="0"/>
              <a:t>Freeways &amp; Interstates</a:t>
            </a:r>
          </a:p>
          <a:p>
            <a:pPr>
              <a:buFont typeface="Arial" pitchFamily="34" charset="0"/>
              <a:buChar char="•"/>
            </a:pPr>
            <a:endParaRPr lang="en-US" dirty="0"/>
          </a:p>
          <a:p>
            <a:pPr marL="0" indent="0" algn="ctr">
              <a:buNone/>
            </a:pPr>
            <a:r>
              <a:rPr lang="en-US" dirty="0" smtClean="0">
                <a:solidFill>
                  <a:srgbClr val="00B050"/>
                </a:solidFill>
              </a:rPr>
              <a:t>Not all programs are allowed on every class of roadway</a:t>
            </a:r>
          </a:p>
        </p:txBody>
      </p:sp>
    </p:spTree>
    <p:extLst>
      <p:ext uri="{BB962C8B-B14F-4D97-AF65-F5344CB8AC3E}">
        <p14:creationId xmlns:p14="http://schemas.microsoft.com/office/powerpoint/2010/main" val="2028324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1066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rgbClr val="FFC000"/>
                </a:solidFill>
              </a:rPr>
              <a:t>What do they cost?</a:t>
            </a:r>
          </a:p>
        </p:txBody>
      </p:sp>
      <p:sp>
        <p:nvSpPr>
          <p:cNvPr id="22531" name="Content Placeholder 2"/>
          <p:cNvSpPr>
            <a:spLocks noGrp="1"/>
          </p:cNvSpPr>
          <p:nvPr>
            <p:ph idx="1"/>
          </p:nvPr>
        </p:nvSpPr>
        <p:spPr>
          <a:xfrm>
            <a:off x="228600" y="2514600"/>
            <a:ext cx="8534400" cy="3124200"/>
          </a:xfrm>
        </p:spPr>
        <p:txBody>
          <a:bodyPr/>
          <a:lstStyle/>
          <a:p>
            <a:r>
              <a:rPr lang="en-US" dirty="0" smtClean="0"/>
              <a:t>Requester - Pay Signing Costs Tech Memo No. 12-02-T-01</a:t>
            </a:r>
          </a:p>
          <a:p>
            <a:r>
              <a:rPr lang="en-US" dirty="0">
                <a:hlinkClick r:id="rId3"/>
              </a:rPr>
              <a:t>http://</a:t>
            </a:r>
            <a:r>
              <a:rPr lang="en-US" dirty="0" smtClean="0">
                <a:hlinkClick r:id="rId3"/>
              </a:rPr>
              <a:t>dotapp7.dot.state.mn.us/edms/download?docId=1142431</a:t>
            </a:r>
            <a:endParaRPr lang="en-US" dirty="0" smtClean="0"/>
          </a:p>
          <a:p>
            <a:r>
              <a:rPr lang="en-US" dirty="0" smtClean="0"/>
              <a:t>Includes labor, equipment </a:t>
            </a:r>
            <a:r>
              <a:rPr lang="en-US" dirty="0"/>
              <a:t>&amp;</a:t>
            </a:r>
            <a:r>
              <a:rPr lang="en-US" dirty="0" smtClean="0"/>
              <a:t> materials</a:t>
            </a:r>
          </a:p>
          <a:p>
            <a:r>
              <a:rPr lang="en-US" dirty="0" smtClean="0"/>
              <a:t>Standard Designs </a:t>
            </a:r>
            <a:r>
              <a:rPr lang="en-US" dirty="0" err="1" smtClean="0"/>
              <a:t>vs</a:t>
            </a:r>
            <a:r>
              <a:rPr lang="en-US" dirty="0" smtClean="0"/>
              <a:t> special designs</a:t>
            </a:r>
          </a:p>
        </p:txBody>
      </p:sp>
    </p:spTree>
    <p:extLst>
      <p:ext uri="{BB962C8B-B14F-4D97-AF65-F5344CB8AC3E}">
        <p14:creationId xmlns:p14="http://schemas.microsoft.com/office/powerpoint/2010/main" val="306805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solidFill>
                  <a:srgbClr val="FFC000"/>
                </a:solidFill>
              </a:rPr>
              <a:t>Standard Designs</a:t>
            </a:r>
            <a:endParaRPr lang="en-US" sz="4000" dirty="0">
              <a:solidFill>
                <a:srgbClr val="FFC000"/>
              </a:solidFill>
            </a:endParaRPr>
          </a:p>
        </p:txBody>
      </p:sp>
      <p:sp>
        <p:nvSpPr>
          <p:cNvPr id="11267" name="Content Placeholder 4"/>
          <p:cNvSpPr>
            <a:spLocks noGrp="1"/>
          </p:cNvSpPr>
          <p:nvPr>
            <p:ph idx="1"/>
          </p:nvPr>
        </p:nvSpPr>
        <p:spPr>
          <a:xfrm>
            <a:off x="304800" y="1600200"/>
            <a:ext cx="8610600" cy="4495800"/>
          </a:xfrm>
        </p:spPr>
        <p:txBody>
          <a:bodyPr/>
          <a:lstStyle/>
          <a:p>
            <a:pPr>
              <a:buFont typeface="Arial" pitchFamily="34" charset="0"/>
              <a:buChar char="•"/>
            </a:pPr>
            <a:endParaRPr lang="en-US" dirty="0" smtClean="0"/>
          </a:p>
          <a:p>
            <a:pPr>
              <a:buFont typeface="Arial" pitchFamily="34" charset="0"/>
              <a:buChar char="•"/>
            </a:pPr>
            <a:r>
              <a:rPr lang="en-US" dirty="0" smtClean="0"/>
              <a:t>2 Lane Highways – 36” x 30” (7.5 </a:t>
            </a:r>
            <a:r>
              <a:rPr lang="en-US" dirty="0" err="1" smtClean="0"/>
              <a:t>sq</a:t>
            </a:r>
            <a:r>
              <a:rPr lang="en-US" dirty="0" smtClean="0"/>
              <a:t> </a:t>
            </a:r>
            <a:r>
              <a:rPr lang="en-US" dirty="0" err="1" smtClean="0"/>
              <a:t>ft</a:t>
            </a:r>
            <a:r>
              <a:rPr lang="en-US" dirty="0" smtClean="0"/>
              <a:t>)</a:t>
            </a:r>
          </a:p>
          <a:p>
            <a:pPr>
              <a:buFont typeface="Arial" pitchFamily="34" charset="0"/>
              <a:buChar char="•"/>
            </a:pPr>
            <a:r>
              <a:rPr lang="en-US" dirty="0" smtClean="0"/>
              <a:t>Expressways – 54” x 48” (18 </a:t>
            </a:r>
            <a:r>
              <a:rPr lang="en-US" dirty="0" err="1" smtClean="0"/>
              <a:t>sq</a:t>
            </a:r>
            <a:r>
              <a:rPr lang="en-US" dirty="0" smtClean="0"/>
              <a:t> </a:t>
            </a:r>
            <a:r>
              <a:rPr lang="en-US" dirty="0" err="1" smtClean="0"/>
              <a:t>ft</a:t>
            </a:r>
            <a:r>
              <a:rPr lang="en-US" dirty="0" smtClean="0"/>
              <a:t>)</a:t>
            </a:r>
          </a:p>
          <a:p>
            <a:pPr>
              <a:buFont typeface="Arial" pitchFamily="34" charset="0"/>
              <a:buChar char="•"/>
            </a:pPr>
            <a:endParaRPr lang="en-US" dirty="0"/>
          </a:p>
          <a:p>
            <a:pPr>
              <a:buFont typeface="Arial" pitchFamily="34" charset="0"/>
              <a:buChar char="•"/>
            </a:pPr>
            <a:endParaRPr lang="en-US" dirty="0" smtClean="0"/>
          </a:p>
          <a:p>
            <a:pPr marL="0" indent="0">
              <a:buNone/>
            </a:pPr>
            <a:endParaRPr lang="en-US" dirty="0"/>
          </a:p>
          <a:p>
            <a:pPr>
              <a:buFont typeface="Arial" pitchFamily="34" charset="0"/>
              <a:buChar char="•"/>
            </a:pPr>
            <a:r>
              <a:rPr lang="en-US" dirty="0" smtClean="0"/>
              <a:t>Cost is approx. = $825 - $1100 </a:t>
            </a:r>
          </a:p>
          <a:p>
            <a:pPr marL="0" indent="0">
              <a:buNone/>
            </a:pPr>
            <a:endParaRPr lang="en-US" dirty="0"/>
          </a:p>
          <a:p>
            <a:pPr>
              <a:buFont typeface="Arial" pitchFamily="34" charset="0"/>
              <a:buChar char="•"/>
            </a:pPr>
            <a:endParaRPr lang="en-US" dirty="0" smtClean="0"/>
          </a:p>
          <a:p>
            <a:pPr>
              <a:buFont typeface="Arial" pitchFamily="34" charset="0"/>
              <a:buChar char="•"/>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581400"/>
            <a:ext cx="1676400" cy="133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7003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solidFill>
                  <a:srgbClr val="FFC000"/>
                </a:solidFill>
              </a:rPr>
              <a:t>Special Designs</a:t>
            </a:r>
            <a:br>
              <a:rPr lang="en-US" sz="4000" dirty="0" smtClean="0">
                <a:solidFill>
                  <a:srgbClr val="FFC000"/>
                </a:solidFill>
              </a:rPr>
            </a:br>
            <a:endParaRPr lang="en-US" sz="4000"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r>
              <a:rPr lang="en-US" dirty="0" smtClean="0"/>
              <a:t>Vary in size depending on class of highway</a:t>
            </a:r>
            <a:endParaRPr lang="en-US" dirty="0"/>
          </a:p>
          <a:p>
            <a:pPr>
              <a:buFont typeface="Arial" pitchFamily="34" charset="0"/>
              <a:buChar char="•"/>
            </a:pPr>
            <a:endParaRPr lang="en-US" sz="2800" dirty="0" smtClean="0"/>
          </a:p>
          <a:p>
            <a:pPr>
              <a:buFont typeface="Arial" pitchFamily="34" charset="0"/>
              <a:buChar char="•"/>
            </a:pPr>
            <a:endParaRPr lang="en-US" sz="2800" dirty="0"/>
          </a:p>
          <a:p>
            <a:pPr>
              <a:buFont typeface="Arial" pitchFamily="34" charset="0"/>
              <a:buChar char="•"/>
            </a:pPr>
            <a:endParaRPr lang="en-US" sz="2800" dirty="0" smtClean="0"/>
          </a:p>
          <a:p>
            <a:pPr>
              <a:buFont typeface="Arial" pitchFamily="34" charset="0"/>
              <a:buChar char="•"/>
            </a:pPr>
            <a:endParaRPr lang="en-US" sz="2800" dirty="0"/>
          </a:p>
          <a:p>
            <a:pPr>
              <a:buFont typeface="Arial" pitchFamily="34" charset="0"/>
              <a:buChar char="•"/>
            </a:pPr>
            <a:endParaRPr lang="en-US" sz="2800" dirty="0" smtClean="0"/>
          </a:p>
          <a:p>
            <a:pPr>
              <a:buFont typeface="Arial" pitchFamily="34" charset="0"/>
              <a:buChar char="•"/>
            </a:pPr>
            <a:endParaRPr lang="en-US" sz="2800" dirty="0"/>
          </a:p>
          <a:p>
            <a:pPr>
              <a:buFont typeface="Arial" pitchFamily="34" charset="0"/>
              <a:buChar char="•"/>
            </a:pPr>
            <a:r>
              <a:rPr lang="en-US" sz="2800" dirty="0" smtClean="0"/>
              <a:t>Cost is approx. = $1,000’s</a:t>
            </a:r>
            <a:endParaRPr lang="en-US" sz="2800" dirty="0"/>
          </a:p>
          <a:p>
            <a:pPr>
              <a:buFont typeface="Arial" pitchFamily="34" charset="0"/>
              <a:buChar char="•"/>
            </a:pPr>
            <a:endParaRPr lang="en-US" dirty="0" smtClean="0"/>
          </a:p>
          <a:p>
            <a:pPr>
              <a:buFont typeface="Arial" pitchFamily="34" charset="0"/>
              <a:buChar char="•"/>
            </a:pPr>
            <a:endParaRPr lang="en-US" dirty="0"/>
          </a:p>
        </p:txBody>
      </p:sp>
      <p:pic>
        <p:nvPicPr>
          <p:cNvPr id="6" name="Picture 3" descr="S:\OTSO\Signing\PETERSON\MayQuarterlyPresentation\RosedaleCenter.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6034" y="3657600"/>
            <a:ext cx="2944621" cy="1790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Documents and Settings\pete1eri\Desktop\MSP.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200400"/>
            <a:ext cx="3743214" cy="19034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Documents and Settings\pete1eri\Desktop\MysticLake.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0476" y="2362200"/>
            <a:ext cx="3995738" cy="1068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4324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ott1hea\Desktop\Historic district photos\212 Historic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1066800"/>
            <a:ext cx="6781800" cy="5086351"/>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600" y="1003376"/>
            <a:ext cx="3562360" cy="1320724"/>
          </a:xfrm>
          <a:prstGeom prst="rect">
            <a:avLst/>
          </a:prstGeom>
        </p:spPr>
      </p:pic>
    </p:spTree>
    <p:extLst>
      <p:ext uri="{BB962C8B-B14F-4D97-AF65-F5344CB8AC3E}">
        <p14:creationId xmlns:p14="http://schemas.microsoft.com/office/powerpoint/2010/main" val="2555746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6303316"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17" t="-8065" r="15025" b="38418"/>
          <a:stretch/>
        </p:blipFill>
        <p:spPr bwMode="auto">
          <a:xfrm>
            <a:off x="5257800" y="3883348"/>
            <a:ext cx="3581400" cy="229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909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solidFill>
                  <a:srgbClr val="FFC000"/>
                </a:solidFill>
              </a:rPr>
              <a:t>Logo Signs</a:t>
            </a:r>
            <a:endParaRPr lang="en-US" sz="4000"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marL="0" indent="0">
              <a:buNone/>
            </a:pPr>
            <a:endParaRPr lang="en-US" dirty="0"/>
          </a:p>
          <a:p>
            <a:pPr>
              <a:buFont typeface="Arial" pitchFamily="34" charset="0"/>
              <a:buChar char="•"/>
            </a:pPr>
            <a:endParaRPr lang="en-US" dirty="0" smtClean="0"/>
          </a:p>
          <a:p>
            <a:pPr>
              <a:buFont typeface="Arial" pitchFamily="34" charset="0"/>
              <a:buChar char="•"/>
            </a:pPr>
            <a:endParaRPr lang="en-US" dirty="0"/>
          </a:p>
        </p:txBody>
      </p:sp>
      <p:sp>
        <p:nvSpPr>
          <p:cNvPr id="3" name="TextBox 2"/>
          <p:cNvSpPr txBox="1"/>
          <p:nvPr/>
        </p:nvSpPr>
        <p:spPr>
          <a:xfrm>
            <a:off x="2216936" y="5997671"/>
            <a:ext cx="5070683" cy="369332"/>
          </a:xfrm>
          <a:prstGeom prst="rect">
            <a:avLst/>
          </a:prstGeom>
          <a:noFill/>
        </p:spPr>
        <p:txBody>
          <a:bodyPr wrap="none" rtlCol="0">
            <a:spAutoFit/>
          </a:bodyPr>
          <a:lstStyle/>
          <a:p>
            <a:r>
              <a:rPr lang="en-US" dirty="0">
                <a:solidFill>
                  <a:srgbClr val="FFC000"/>
                </a:solidFill>
                <a:hlinkClick r:id="rId3"/>
              </a:rPr>
              <a:t>http://www.minnesota.interstatelogos.com/state/</a:t>
            </a:r>
            <a:endParaRPr lang="en-US" dirty="0">
              <a:solidFill>
                <a:srgbClr val="FFC000"/>
              </a:solidFill>
            </a:endParaRPr>
          </a:p>
        </p:txBody>
      </p:sp>
      <p:pic>
        <p:nvPicPr>
          <p:cNvPr id="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811" r="2500"/>
          <a:stretch/>
        </p:blipFill>
        <p:spPr bwMode="auto">
          <a:xfrm>
            <a:off x="1600200" y="1371600"/>
            <a:ext cx="5969000" cy="4256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216936" y="5658750"/>
            <a:ext cx="3993466" cy="369332"/>
          </a:xfrm>
          <a:prstGeom prst="rect">
            <a:avLst/>
          </a:prstGeom>
          <a:noFill/>
        </p:spPr>
        <p:txBody>
          <a:bodyPr wrap="none" rtlCol="0">
            <a:spAutoFit/>
          </a:bodyPr>
          <a:lstStyle/>
          <a:p>
            <a:r>
              <a:rPr lang="en-US" dirty="0">
                <a:solidFill>
                  <a:srgbClr val="FFC000"/>
                </a:solidFill>
                <a:hlinkClick r:id="rId5"/>
              </a:rPr>
              <a:t>http://www.dot.state.mn.us/logosigns/</a:t>
            </a:r>
            <a:endParaRPr lang="en-US" dirty="0">
              <a:solidFill>
                <a:srgbClr val="FFC000"/>
              </a:solidFill>
            </a:endParaRPr>
          </a:p>
        </p:txBody>
      </p:sp>
    </p:spTree>
    <p:extLst>
      <p:ext uri="{BB962C8B-B14F-4D97-AF65-F5344CB8AC3E}">
        <p14:creationId xmlns:p14="http://schemas.microsoft.com/office/powerpoint/2010/main" val="13660912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9144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FFC000"/>
                </a:solidFill>
              </a:rPr>
              <a:t>Logo Sign Costs</a:t>
            </a:r>
            <a:endParaRPr lang="en-US"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smtClean="0"/>
          </a:p>
          <a:p>
            <a:pPr marL="0" indent="0">
              <a:buNone/>
            </a:pPr>
            <a:r>
              <a:rPr lang="en-US" dirty="0" smtClean="0"/>
              <a:t>      Mainline                   Ramp</a:t>
            </a:r>
          </a:p>
          <a:p>
            <a:pPr marL="0" indent="0">
              <a:buNone/>
            </a:pPr>
            <a:r>
              <a:rPr lang="en-US" dirty="0" smtClean="0"/>
              <a:t>Monthly cost per sign is $50/$10</a:t>
            </a:r>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marL="0" indent="0">
              <a:buNone/>
            </a:pPr>
            <a:endParaRPr lang="en-US" dirty="0"/>
          </a:p>
          <a:p>
            <a:pPr>
              <a:buFont typeface="Arial" pitchFamily="34" charset="0"/>
              <a:buChar char="•"/>
            </a:pPr>
            <a:endParaRPr lang="en-US" dirty="0" smtClean="0"/>
          </a:p>
          <a:p>
            <a:pPr>
              <a:buFont typeface="Arial" pitchFamily="34" charset="0"/>
              <a:buChar char="•"/>
            </a:pPr>
            <a:endParaRPr lang="en-US" dirty="0"/>
          </a:p>
        </p:txBody>
      </p:sp>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3192" t="28063" r="3828" b="27312"/>
          <a:stretch/>
        </p:blipFill>
        <p:spPr bwMode="auto">
          <a:xfrm>
            <a:off x="1268186" y="1600200"/>
            <a:ext cx="3124200" cy="341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743" t="35417" r="68541" b="39402"/>
          <a:stretch/>
        </p:blipFill>
        <p:spPr bwMode="auto">
          <a:xfrm>
            <a:off x="5029200" y="1600200"/>
            <a:ext cx="3048000" cy="3393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53947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9144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FFC000"/>
                </a:solidFill>
              </a:rPr>
              <a:t>What if we’re wrong?</a:t>
            </a:r>
            <a:endParaRPr lang="en-US"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endParaRPr lang="en-US" dirty="0" smtClean="0"/>
          </a:p>
          <a:p>
            <a:pPr>
              <a:buFont typeface="Arial" pitchFamily="34" charset="0"/>
              <a:buChar char="•"/>
            </a:pPr>
            <a:r>
              <a:rPr lang="en-US" dirty="0" smtClean="0"/>
              <a:t>External </a:t>
            </a:r>
            <a:r>
              <a:rPr lang="en-US" dirty="0"/>
              <a:t>Sign Variance Committee</a:t>
            </a:r>
          </a:p>
          <a:p>
            <a:pPr>
              <a:buFont typeface="Arial" pitchFamily="34" charset="0"/>
              <a:buChar char="•"/>
            </a:pPr>
            <a:r>
              <a:rPr lang="en-US" dirty="0"/>
              <a:t>Representatives from tourism, chamber of commerce, local government, city planning, AAA</a:t>
            </a:r>
          </a:p>
          <a:p>
            <a:pPr>
              <a:buFont typeface="Arial" pitchFamily="34" charset="0"/>
              <a:buChar char="•"/>
            </a:pPr>
            <a:r>
              <a:rPr lang="en-US" dirty="0"/>
              <a:t>Hear appeal and policy, advise </a:t>
            </a:r>
            <a:r>
              <a:rPr lang="en-US" dirty="0" err="1" smtClean="0"/>
              <a:t>MnDOT</a:t>
            </a:r>
            <a:r>
              <a:rPr lang="en-US" dirty="0" smtClean="0"/>
              <a:t> </a:t>
            </a:r>
            <a:r>
              <a:rPr lang="en-US" dirty="0"/>
              <a:t>Commissioner</a:t>
            </a:r>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smtClean="0"/>
          </a:p>
          <a:p>
            <a:pPr marL="0" indent="0">
              <a:buNone/>
            </a:pPr>
            <a:r>
              <a:rPr lang="en-US" dirty="0" smtClean="0"/>
              <a:t>     </a:t>
            </a:r>
          </a:p>
          <a:p>
            <a:pPr>
              <a:buFont typeface="Arial" pitchFamily="34" charset="0"/>
              <a:buChar char="•"/>
            </a:pPr>
            <a:endParaRPr lang="en-US" dirty="0"/>
          </a:p>
        </p:txBody>
      </p:sp>
    </p:spTree>
    <p:extLst>
      <p:ext uri="{BB962C8B-B14F-4D97-AF65-F5344CB8AC3E}">
        <p14:creationId xmlns:p14="http://schemas.microsoft.com/office/powerpoint/2010/main" val="2472834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457200" y="9144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solidFill>
                  <a:srgbClr val="FFC000"/>
                </a:solidFill>
              </a:rPr>
              <a:t>Who do I contact?</a:t>
            </a:r>
            <a:endParaRPr lang="en-US" dirty="0">
              <a:solidFill>
                <a:srgbClr val="FFC000"/>
              </a:solidFill>
            </a:endParaRPr>
          </a:p>
        </p:txBody>
      </p:sp>
      <p:sp>
        <p:nvSpPr>
          <p:cNvPr id="11267" name="Content Placeholder 4"/>
          <p:cNvSpPr>
            <a:spLocks noGrp="1"/>
          </p:cNvSpPr>
          <p:nvPr>
            <p:ph idx="1"/>
          </p:nvPr>
        </p:nvSpPr>
        <p:spPr>
          <a:xfrm>
            <a:off x="685800" y="1600200"/>
            <a:ext cx="7772400" cy="4495800"/>
          </a:xfrm>
        </p:spPr>
        <p:txBody>
          <a:bodyPr/>
          <a:lstStyle/>
          <a:p>
            <a:pPr>
              <a:buFont typeface="Arial" pitchFamily="34" charset="0"/>
              <a:buChar char="•"/>
            </a:pPr>
            <a:endParaRPr lang="en-US" dirty="0" smtClean="0"/>
          </a:p>
          <a:p>
            <a:pPr>
              <a:buFont typeface="Arial" pitchFamily="34" charset="0"/>
              <a:buChar char="•"/>
            </a:pPr>
            <a:r>
              <a:rPr lang="en-US" dirty="0" smtClean="0"/>
              <a:t>District Traffic Engineer</a:t>
            </a:r>
          </a:p>
          <a:p>
            <a:pPr>
              <a:buFont typeface="Arial" pitchFamily="34" charset="0"/>
              <a:buChar char="•"/>
            </a:pPr>
            <a:r>
              <a:rPr lang="en-US" dirty="0" smtClean="0"/>
              <a:t>For Contact List:</a:t>
            </a:r>
          </a:p>
          <a:p>
            <a:pPr marL="0" indent="0">
              <a:buNone/>
            </a:pPr>
            <a:r>
              <a:rPr lang="en-US" sz="2000" dirty="0">
                <a:hlinkClick r:id="rId3"/>
              </a:rPr>
              <a:t>http://</a:t>
            </a:r>
            <a:r>
              <a:rPr lang="en-US" sz="2000" dirty="0" smtClean="0">
                <a:hlinkClick r:id="rId3"/>
              </a:rPr>
              <a:t>www.dot.state.mn.us/trafficeng/contacts.html</a:t>
            </a:r>
            <a:endParaRPr lang="en-US" sz="2000" dirty="0" smtClean="0"/>
          </a:p>
          <a:p>
            <a:pPr marL="0" indent="0">
              <a:buNone/>
            </a:pPr>
            <a:endParaRPr lang="en-US" sz="2000" dirty="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a:p>
          <a:p>
            <a:pPr>
              <a:buFont typeface="Arial" pitchFamily="34" charset="0"/>
              <a:buChar char="•"/>
            </a:pPr>
            <a:endParaRPr lang="en-US" dirty="0" smtClean="0"/>
          </a:p>
          <a:p>
            <a:pPr>
              <a:buFont typeface="Arial" pitchFamily="34" charset="0"/>
              <a:buChar char="•"/>
            </a:pPr>
            <a:endParaRPr lang="en-US" dirty="0" smtClean="0"/>
          </a:p>
          <a:p>
            <a:pPr marL="0" indent="0">
              <a:buNone/>
            </a:pPr>
            <a:r>
              <a:rPr lang="en-US" dirty="0" smtClean="0"/>
              <a:t>     </a:t>
            </a:r>
          </a:p>
          <a:p>
            <a:pPr>
              <a:buFont typeface="Arial" pitchFamily="34" charset="0"/>
              <a:buChar char="•"/>
            </a:pPr>
            <a:endParaRPr lang="en-US" dirty="0"/>
          </a:p>
        </p:txBody>
      </p:sp>
    </p:spTree>
    <p:extLst>
      <p:ext uri="{BB962C8B-B14F-4D97-AF65-F5344CB8AC3E}">
        <p14:creationId xmlns:p14="http://schemas.microsoft.com/office/powerpoint/2010/main" val="3275881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bwMode="auto">
          <a:xfrm>
            <a:off x="685800" y="1066800"/>
            <a:ext cx="7772400" cy="1470025"/>
          </a:xfrm>
          <a:noFill/>
          <a:ln>
            <a:miter lim="800000"/>
            <a:headEnd/>
            <a:tailEnd/>
          </a:ln>
        </p:spPr>
        <p:txBody>
          <a:bodyPr vert="horz" wrap="square" lIns="91440" tIns="45720" rIns="91440" bIns="45720" numCol="1" anchor="t" anchorCtr="0" compatLnSpc="1">
            <a:prstTxWarp prst="textNoShape">
              <a:avLst/>
            </a:prstTxWarp>
          </a:bodyPr>
          <a:lstStyle/>
          <a:p>
            <a:r>
              <a:rPr lang="en-US" sz="4000" smtClean="0">
                <a:solidFill>
                  <a:schemeClr val="bg1"/>
                </a:solidFill>
              </a:rPr>
              <a:t>Contact Information:</a:t>
            </a:r>
          </a:p>
        </p:txBody>
      </p:sp>
      <p:sp>
        <p:nvSpPr>
          <p:cNvPr id="33795" name="Subtitle 2"/>
          <p:cNvSpPr>
            <a:spLocks noGrp="1"/>
          </p:cNvSpPr>
          <p:nvPr>
            <p:ph type="subTitle" idx="1"/>
          </p:nvPr>
        </p:nvSpPr>
        <p:spPr>
          <a:xfrm>
            <a:off x="990600" y="2133600"/>
            <a:ext cx="7239000" cy="3276600"/>
          </a:xfrm>
        </p:spPr>
        <p:txBody>
          <a:bodyPr/>
          <a:lstStyle/>
          <a:p>
            <a:r>
              <a:rPr lang="en-US" dirty="0" smtClean="0"/>
              <a:t>Heather Lott</a:t>
            </a:r>
          </a:p>
          <a:p>
            <a:r>
              <a:rPr lang="en-US" dirty="0" smtClean="0"/>
              <a:t>1500 West County Road B2</a:t>
            </a:r>
          </a:p>
          <a:p>
            <a:r>
              <a:rPr lang="en-US" dirty="0" smtClean="0"/>
              <a:t>Roseville, MN  55113</a:t>
            </a:r>
          </a:p>
          <a:p>
            <a:endParaRPr lang="en-US" dirty="0" smtClean="0"/>
          </a:p>
          <a:p>
            <a:r>
              <a:rPr lang="en-US" dirty="0" smtClean="0"/>
              <a:t>Heather.Lott@state.mn.us</a:t>
            </a:r>
          </a:p>
          <a:p>
            <a:r>
              <a:rPr lang="en-US" dirty="0" smtClean="0"/>
              <a:t>651-234-7371</a:t>
            </a:r>
          </a:p>
        </p:txBody>
      </p:sp>
      <p:pic>
        <p:nvPicPr>
          <p:cNvPr id="33796" name="Picture 7" descr="yourdestination.gif"/>
          <p:cNvPicPr>
            <a:picLocks noChangeAspect="1"/>
          </p:cNvPicPr>
          <p:nvPr/>
        </p:nvPicPr>
        <p:blipFill>
          <a:blip r:embed="rId3" cstate="print"/>
          <a:srcRect/>
          <a:stretch>
            <a:fillRect/>
          </a:stretch>
        </p:blipFill>
        <p:spPr bwMode="auto">
          <a:xfrm>
            <a:off x="4160838" y="274638"/>
            <a:ext cx="5715000" cy="466725"/>
          </a:xfrm>
          <a:prstGeom prst="rect">
            <a:avLst/>
          </a:prstGeom>
          <a:noFill/>
          <a:ln w="9525">
            <a:noFill/>
            <a:miter lim="800000"/>
            <a:headEnd/>
            <a:tailEnd/>
          </a:ln>
        </p:spPr>
      </p:pic>
    </p:spTree>
    <p:extLst>
      <p:ext uri="{BB962C8B-B14F-4D97-AF65-F5344CB8AC3E}">
        <p14:creationId xmlns:p14="http://schemas.microsoft.com/office/powerpoint/2010/main" val="3577398374"/>
      </p:ext>
    </p:extLst>
  </p:cSld>
  <p:clrMapOvr>
    <a:masterClrMapping/>
  </p:clrMapOvr>
  <p:timing>
    <p:tnLst>
      <p:par>
        <p:cTn id="1" dur="indefinite" restart="never" nodeType="tmRoot"/>
      </p:par>
    </p:tnLst>
  </p:timing>
</p:sld>
</file>

<file path=ppt/theme/theme1.xml><?xml version="1.0" encoding="utf-8"?>
<a:theme xmlns:a="http://schemas.openxmlformats.org/drawingml/2006/main" name="MnDOTthem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MnDOTtheme</Template>
  <TotalTime>2246</TotalTime>
  <Words>1741</Words>
  <Application>Microsoft Office PowerPoint</Application>
  <PresentationFormat>On-screen Show (4:3)</PresentationFormat>
  <Paragraphs>308</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ＭＳ Ｐゴシック</vt:lpstr>
      <vt:lpstr>Arial</vt:lpstr>
      <vt:lpstr>Calibri</vt:lpstr>
      <vt:lpstr>Lucida Sans Unicode</vt:lpstr>
      <vt:lpstr>MnDOTtheme</vt:lpstr>
      <vt:lpstr> Supplemental Signs &amp; Costs</vt:lpstr>
      <vt:lpstr>Sign Clutter</vt:lpstr>
      <vt:lpstr>Supplemental</vt:lpstr>
      <vt:lpstr>Supplemental Guide Signing Programs</vt:lpstr>
      <vt:lpstr>Signing Manuals</vt:lpstr>
      <vt:lpstr>MnDOT General Criteria</vt:lpstr>
      <vt:lpstr>Facility Specific Criteria</vt:lpstr>
      <vt:lpstr>Facility Specific Criteria</vt:lpstr>
      <vt:lpstr>Ineligible Facilities</vt:lpstr>
      <vt:lpstr>Where are they allowed?</vt:lpstr>
      <vt:lpstr>What do they cost?</vt:lpstr>
      <vt:lpstr>Standard Designs</vt:lpstr>
      <vt:lpstr>Special Designs </vt:lpstr>
      <vt:lpstr>PowerPoint Presentation</vt:lpstr>
      <vt:lpstr>PowerPoint Presentation</vt:lpstr>
      <vt:lpstr>Logo Signs</vt:lpstr>
      <vt:lpstr>Logo Sign Costs</vt:lpstr>
      <vt:lpstr>What if we’re wrong?</vt:lpstr>
      <vt:lpstr>Who do I contact?</vt:lpstr>
      <vt:lpstr>Contact Information:</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Highway Signing 101</dc:title>
  <dc:creator>Isac1Cas</dc:creator>
  <cp:lastModifiedBy>Kelly Franco</cp:lastModifiedBy>
  <cp:revision>223</cp:revision>
  <cp:lastPrinted>2015-12-14T15:36:21Z</cp:lastPrinted>
  <dcterms:created xsi:type="dcterms:W3CDTF">2010-11-10T19:38:11Z</dcterms:created>
  <dcterms:modified xsi:type="dcterms:W3CDTF">2017-09-19T15:16:21Z</dcterms:modified>
</cp:coreProperties>
</file>