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notesSlides/notesSlide12.xml" ContentType="application/vnd.openxmlformats-officedocument.presentationml.notesSlide+xml"/>
  <Override PartName="/ppt/tags/tag31.xml" ContentType="application/vnd.openxmlformats-officedocument.presentationml.tags+xml"/>
  <Override PartName="/ppt/notesSlides/notesSlide13.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4.xml" ContentType="application/vnd.openxmlformats-officedocument.presentationml.notesSlide+xml"/>
  <Override PartName="/ppt/tags/tag43.xml" ContentType="application/vnd.openxmlformats-officedocument.presentationml.tags+xml"/>
  <Override PartName="/ppt/notesSlides/notesSlide15.xml" ContentType="application/vnd.openxmlformats-officedocument.presentationml.notesSlide+xml"/>
  <Override PartName="/ppt/tags/tag44.xml" ContentType="application/vnd.openxmlformats-officedocument.presentationml.tags+xml"/>
  <Override PartName="/ppt/notesSlides/notesSlide16.xml" ContentType="application/vnd.openxmlformats-officedocument.presentationml.notesSlide+xml"/>
  <Override PartName="/ppt/tags/tag45.xml" ContentType="application/vnd.openxmlformats-officedocument.presentationml.tags+xml"/>
  <Override PartName="/ppt/notesSlides/notesSlide17.xml" ContentType="application/vnd.openxmlformats-officedocument.presentationml.notesSlide+xml"/>
  <Override PartName="/ppt/tags/tag46.xml" ContentType="application/vnd.openxmlformats-officedocument.presentationml.tags+xml"/>
  <Override PartName="/ppt/notesSlides/notesSlide18.xml" ContentType="application/vnd.openxmlformats-officedocument.presentationml.notesSlide+xml"/>
  <Override PartName="/ppt/tags/tag47.xml" ContentType="application/vnd.openxmlformats-officedocument.presentationml.tags+xml"/>
  <Override PartName="/ppt/notesSlides/notesSlide19.xml" ContentType="application/vnd.openxmlformats-officedocument.presentationml.notesSlide+xml"/>
  <Override PartName="/ppt/tags/tag48.xml" ContentType="application/vnd.openxmlformats-officedocument.presentationml.tags+xml"/>
  <Override PartName="/ppt/notesSlides/notesSlide20.xml" ContentType="application/vnd.openxmlformats-officedocument.presentationml.notesSlide+xml"/>
  <Override PartName="/ppt/tags/tag49.xml" ContentType="application/vnd.openxmlformats-officedocument.presentationml.tags+xml"/>
  <Override PartName="/ppt/notesSlides/notesSlide21.xml" ContentType="application/vnd.openxmlformats-officedocument.presentationml.notesSlide+xml"/>
  <Override PartName="/ppt/tags/tag50.xml" ContentType="application/vnd.openxmlformats-officedocument.presentationml.tags+xml"/>
  <Override PartName="/ppt/notesSlides/notesSlide22.xml" ContentType="application/vnd.openxmlformats-officedocument.presentationml.notesSlide+xml"/>
  <Override PartName="/ppt/tags/tag51.xml" ContentType="application/vnd.openxmlformats-officedocument.presentationml.tags+xml"/>
  <Override PartName="/ppt/notesSlides/notesSlide23.xml" ContentType="application/vnd.openxmlformats-officedocument.presentationml.notesSlide+xml"/>
  <Override PartName="/ppt/tags/tag52.xml" ContentType="application/vnd.openxmlformats-officedocument.presentationml.tags+xml"/>
  <Override PartName="/ppt/notesSlides/notesSlide24.xml" ContentType="application/vnd.openxmlformats-officedocument.presentationml.notesSlide+xml"/>
  <Override PartName="/ppt/tags/tag53.xml" ContentType="application/vnd.openxmlformats-officedocument.presentationml.tags+xml"/>
  <Override PartName="/ppt/notesSlides/notesSlide25.xml" ContentType="application/vnd.openxmlformats-officedocument.presentationml.notesSlide+xml"/>
  <Override PartName="/ppt/tags/tag54.xml" ContentType="application/vnd.openxmlformats-officedocument.presentationml.tags+xml"/>
  <Override PartName="/ppt/notesSlides/notesSlide26.xml" ContentType="application/vnd.openxmlformats-officedocument.presentationml.notesSlide+xml"/>
  <Override PartName="/ppt/tags/tag55.xml" ContentType="application/vnd.openxmlformats-officedocument.presentationml.tags+xml"/>
  <Override PartName="/ppt/notesSlides/notesSlide27.xml" ContentType="application/vnd.openxmlformats-officedocument.presentationml.notesSlide+xml"/>
  <Override PartName="/ppt/tags/tag56.xml" ContentType="application/vnd.openxmlformats-officedocument.presentationml.tags+xml"/>
  <Override PartName="/ppt/notesSlides/notesSlide28.xml" ContentType="application/vnd.openxmlformats-officedocument.presentationml.notesSlide+xml"/>
  <Override PartName="/ppt/tags/tag57.xml" ContentType="application/vnd.openxmlformats-officedocument.presentationml.tags+xml"/>
  <Override PartName="/ppt/notesSlides/notesSlide29.xml" ContentType="application/vnd.openxmlformats-officedocument.presentationml.notesSlide+xml"/>
  <Override PartName="/ppt/tags/tag58.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57"/>
  </p:notesMasterIdLst>
  <p:handoutMasterIdLst>
    <p:handoutMasterId r:id="rId58"/>
  </p:handoutMasterIdLst>
  <p:sldIdLst>
    <p:sldId id="256" r:id="rId2"/>
    <p:sldId id="272" r:id="rId3"/>
    <p:sldId id="344" r:id="rId4"/>
    <p:sldId id="345" r:id="rId5"/>
    <p:sldId id="351" r:id="rId6"/>
    <p:sldId id="346" r:id="rId7"/>
    <p:sldId id="347" r:id="rId8"/>
    <p:sldId id="348" r:id="rId9"/>
    <p:sldId id="349" r:id="rId10"/>
    <p:sldId id="350" r:id="rId11"/>
    <p:sldId id="352" r:id="rId12"/>
    <p:sldId id="353" r:id="rId13"/>
    <p:sldId id="354" r:id="rId14"/>
    <p:sldId id="355" r:id="rId15"/>
    <p:sldId id="356" r:id="rId16"/>
    <p:sldId id="358" r:id="rId17"/>
    <p:sldId id="359" r:id="rId18"/>
    <p:sldId id="360" r:id="rId19"/>
    <p:sldId id="361" r:id="rId20"/>
    <p:sldId id="362" r:id="rId21"/>
    <p:sldId id="363" r:id="rId22"/>
    <p:sldId id="364" r:id="rId23"/>
    <p:sldId id="365" r:id="rId24"/>
    <p:sldId id="366" r:id="rId25"/>
    <p:sldId id="367" r:id="rId26"/>
    <p:sldId id="357" r:id="rId27"/>
    <p:sldId id="368" r:id="rId28"/>
    <p:sldId id="369" r:id="rId29"/>
    <p:sldId id="370" r:id="rId30"/>
    <p:sldId id="371" r:id="rId31"/>
    <p:sldId id="372" r:id="rId32"/>
    <p:sldId id="373" r:id="rId33"/>
    <p:sldId id="374" r:id="rId34"/>
    <p:sldId id="375" r:id="rId35"/>
    <p:sldId id="376" r:id="rId36"/>
    <p:sldId id="377" r:id="rId37"/>
    <p:sldId id="378" r:id="rId38"/>
    <p:sldId id="379" r:id="rId39"/>
    <p:sldId id="341" r:id="rId40"/>
    <p:sldId id="332" r:id="rId41"/>
    <p:sldId id="314" r:id="rId42"/>
    <p:sldId id="275" r:id="rId43"/>
    <p:sldId id="333" r:id="rId44"/>
    <p:sldId id="340" r:id="rId45"/>
    <p:sldId id="342" r:id="rId46"/>
    <p:sldId id="320" r:id="rId47"/>
    <p:sldId id="338" r:id="rId48"/>
    <p:sldId id="321" r:id="rId49"/>
    <p:sldId id="334" r:id="rId50"/>
    <p:sldId id="331" r:id="rId51"/>
    <p:sldId id="337" r:id="rId52"/>
    <p:sldId id="322" r:id="rId53"/>
    <p:sldId id="335" r:id="rId54"/>
    <p:sldId id="339" r:id="rId55"/>
    <p:sldId id="343" r:id="rId56"/>
  </p:sldIdLst>
  <p:sldSz cx="9144000" cy="6858000" type="screen4x3"/>
  <p:notesSz cx="6881813" cy="9296400"/>
  <p:custDataLst>
    <p:tags r:id="rId59"/>
  </p:custDataLst>
  <p:defaultTextStyle>
    <a:defPPr>
      <a:defRPr lang="en-US"/>
    </a:defPPr>
    <a:lvl1pPr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1pPr>
    <a:lvl2pPr marL="4572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2pPr>
    <a:lvl3pPr marL="9144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3pPr>
    <a:lvl4pPr marL="13716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4pPr>
    <a:lvl5pPr marL="18288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5pPr>
    <a:lvl6pPr marL="2286000" algn="l" defTabSz="914400" rtl="0" eaLnBrk="1" latinLnBrk="0" hangingPunct="1">
      <a:defRPr kumimoji="1" sz="2400" b="1" kern="1200">
        <a:solidFill>
          <a:schemeClr val="tx1"/>
        </a:solidFill>
        <a:latin typeface="Arial" charset="0"/>
        <a:ea typeface="+mn-ea"/>
        <a:cs typeface="+mn-cs"/>
      </a:defRPr>
    </a:lvl6pPr>
    <a:lvl7pPr marL="2743200" algn="l" defTabSz="914400" rtl="0" eaLnBrk="1" latinLnBrk="0" hangingPunct="1">
      <a:defRPr kumimoji="1" sz="2400" b="1" kern="1200">
        <a:solidFill>
          <a:schemeClr val="tx1"/>
        </a:solidFill>
        <a:latin typeface="Arial" charset="0"/>
        <a:ea typeface="+mn-ea"/>
        <a:cs typeface="+mn-cs"/>
      </a:defRPr>
    </a:lvl7pPr>
    <a:lvl8pPr marL="3200400" algn="l" defTabSz="914400" rtl="0" eaLnBrk="1" latinLnBrk="0" hangingPunct="1">
      <a:defRPr kumimoji="1" sz="2400" b="1" kern="1200">
        <a:solidFill>
          <a:schemeClr val="tx1"/>
        </a:solidFill>
        <a:latin typeface="Arial" charset="0"/>
        <a:ea typeface="+mn-ea"/>
        <a:cs typeface="+mn-cs"/>
      </a:defRPr>
    </a:lvl8pPr>
    <a:lvl9pPr marL="3657600" algn="l" defTabSz="914400" rtl="0" eaLnBrk="1" latinLnBrk="0" hangingPunct="1">
      <a:defRPr kumimoji="1" sz="24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FF33"/>
    <a:srgbClr val="0033CC"/>
    <a:srgbClr val="FFCC99"/>
    <a:srgbClr val="FFFFCC"/>
    <a:srgbClr val="FF9933"/>
    <a:srgbClr val="FD5215"/>
    <a:srgbClr val="FFFFFF"/>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1" autoAdjust="0"/>
    <p:restoredTop sz="80585" autoAdjust="0"/>
  </p:normalViewPr>
  <p:slideViewPr>
    <p:cSldViewPr snapToGrid="0">
      <p:cViewPr varScale="1">
        <p:scale>
          <a:sx n="56" d="100"/>
          <a:sy n="56" d="100"/>
        </p:scale>
        <p:origin x="16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788" y="-96"/>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1" y="0"/>
            <a:ext cx="299209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202" tIns="45601" rIns="91202" bIns="45601" numCol="1" anchor="t" anchorCtr="0" compatLnSpc="1">
            <a:prstTxWarp prst="textNoShape">
              <a:avLst/>
            </a:prstTxWarp>
          </a:bodyPr>
          <a:lstStyle>
            <a:lvl1pPr algn="l">
              <a:spcAft>
                <a:spcPct val="0"/>
              </a:spcAft>
              <a:buFontTx/>
              <a:buChar char="•"/>
              <a:defRPr sz="1100" b="0"/>
            </a:lvl1pPr>
          </a:lstStyle>
          <a:p>
            <a:pPr>
              <a:defRPr/>
            </a:pPr>
            <a:endParaRPr lang="en-US"/>
          </a:p>
        </p:txBody>
      </p:sp>
      <p:sp>
        <p:nvSpPr>
          <p:cNvPr id="159747" name="Rectangle 3"/>
          <p:cNvSpPr>
            <a:spLocks noGrp="1" noChangeArrowheads="1"/>
          </p:cNvSpPr>
          <p:nvPr>
            <p:ph type="dt" sz="quarter" idx="1"/>
          </p:nvPr>
        </p:nvSpPr>
        <p:spPr bwMode="auto">
          <a:xfrm>
            <a:off x="3889721" y="0"/>
            <a:ext cx="299209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202" tIns="45601" rIns="91202" bIns="45601" numCol="1" anchor="t" anchorCtr="0" compatLnSpc="1">
            <a:prstTxWarp prst="textNoShape">
              <a:avLst/>
            </a:prstTxWarp>
          </a:bodyPr>
          <a:lstStyle>
            <a:lvl1pPr algn="r">
              <a:spcAft>
                <a:spcPct val="0"/>
              </a:spcAft>
              <a:buFontTx/>
              <a:buChar char="•"/>
              <a:defRPr sz="1100" b="0"/>
            </a:lvl1pPr>
          </a:lstStyle>
          <a:p>
            <a:pPr>
              <a:defRPr/>
            </a:pPr>
            <a:endParaRPr lang="en-US"/>
          </a:p>
        </p:txBody>
      </p:sp>
      <p:sp>
        <p:nvSpPr>
          <p:cNvPr id="159748" name="Rectangle 4"/>
          <p:cNvSpPr>
            <a:spLocks noGrp="1" noChangeArrowheads="1"/>
          </p:cNvSpPr>
          <p:nvPr>
            <p:ph type="ftr" sz="quarter" idx="2"/>
          </p:nvPr>
        </p:nvSpPr>
        <p:spPr bwMode="auto">
          <a:xfrm>
            <a:off x="1" y="8839200"/>
            <a:ext cx="299209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202" tIns="45601" rIns="91202" bIns="45601" numCol="1" anchor="b" anchorCtr="0" compatLnSpc="1">
            <a:prstTxWarp prst="textNoShape">
              <a:avLst/>
            </a:prstTxWarp>
          </a:bodyPr>
          <a:lstStyle>
            <a:lvl1pPr algn="l">
              <a:spcAft>
                <a:spcPct val="0"/>
              </a:spcAft>
              <a:buFontTx/>
              <a:buChar char="•"/>
              <a:defRPr sz="1100" b="0"/>
            </a:lvl1pPr>
          </a:lstStyle>
          <a:p>
            <a:pPr>
              <a:defRPr/>
            </a:pPr>
            <a:endParaRPr lang="en-US"/>
          </a:p>
        </p:txBody>
      </p:sp>
      <p:sp>
        <p:nvSpPr>
          <p:cNvPr id="159749" name="Rectangle 5"/>
          <p:cNvSpPr>
            <a:spLocks noGrp="1" noChangeArrowheads="1"/>
          </p:cNvSpPr>
          <p:nvPr>
            <p:ph type="sldNum" sz="quarter" idx="3"/>
          </p:nvPr>
        </p:nvSpPr>
        <p:spPr bwMode="auto">
          <a:xfrm>
            <a:off x="3889721" y="8839200"/>
            <a:ext cx="299209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202" tIns="45601" rIns="91202" bIns="45601" numCol="1" anchor="b" anchorCtr="0" compatLnSpc="1">
            <a:prstTxWarp prst="textNoShape">
              <a:avLst/>
            </a:prstTxWarp>
          </a:bodyPr>
          <a:lstStyle>
            <a:lvl1pPr algn="r">
              <a:spcAft>
                <a:spcPct val="0"/>
              </a:spcAft>
              <a:buFontTx/>
              <a:buChar char="•"/>
              <a:defRPr sz="1100" b="0"/>
            </a:lvl1pPr>
          </a:lstStyle>
          <a:p>
            <a:pPr>
              <a:defRPr/>
            </a:pPr>
            <a:fld id="{CA216C4E-6D7B-4B54-9FCB-C35467F6587C}" type="slidenum">
              <a:rPr lang="en-US"/>
              <a:pPr>
                <a:defRPr/>
              </a:pPr>
              <a:t>‹#›</a:t>
            </a:fld>
            <a:endParaRPr lang="en-US"/>
          </a:p>
        </p:txBody>
      </p:sp>
    </p:spTree>
    <p:extLst>
      <p:ext uri="{BB962C8B-B14F-4D97-AF65-F5344CB8AC3E}">
        <p14:creationId xmlns:p14="http://schemas.microsoft.com/office/powerpoint/2010/main" val="3842857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82743"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228" tIns="0" rIns="19228" bIns="0" numCol="1" anchor="t" anchorCtr="0" compatLnSpc="1">
            <a:prstTxWarp prst="textNoShape">
              <a:avLst/>
            </a:prstTxWarp>
          </a:bodyPr>
          <a:lstStyle>
            <a:lvl1pPr algn="l" defTabSz="923026">
              <a:spcBef>
                <a:spcPct val="0"/>
              </a:spcBef>
              <a:spcAft>
                <a:spcPct val="0"/>
              </a:spcAft>
              <a:buClrTx/>
              <a:buFontTx/>
              <a:buNone/>
              <a:defRPr sz="1000" b="0" i="1"/>
            </a:lvl1pPr>
          </a:lstStyle>
          <a:p>
            <a:pPr>
              <a:defRPr/>
            </a:pPr>
            <a:r>
              <a:rPr lang="en-US"/>
              <a:t>*</a:t>
            </a:r>
            <a:endParaRPr lang="en-US" sz="1100" i="0">
              <a:latin typeface="Times New Roman" pitchFamily="18" charset="0"/>
            </a:endParaRPr>
          </a:p>
        </p:txBody>
      </p:sp>
      <p:sp>
        <p:nvSpPr>
          <p:cNvPr id="2051" name="Rectangle 3"/>
          <p:cNvSpPr>
            <a:spLocks noGrp="1" noChangeArrowheads="1"/>
          </p:cNvSpPr>
          <p:nvPr>
            <p:ph type="dt" idx="1"/>
          </p:nvPr>
        </p:nvSpPr>
        <p:spPr bwMode="auto">
          <a:xfrm>
            <a:off x="3899072" y="0"/>
            <a:ext cx="2982743"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228" tIns="0" rIns="19228" bIns="0" numCol="1" anchor="t" anchorCtr="0" compatLnSpc="1">
            <a:prstTxWarp prst="textNoShape">
              <a:avLst/>
            </a:prstTxWarp>
          </a:bodyPr>
          <a:lstStyle>
            <a:lvl1pPr algn="r" defTabSz="923026">
              <a:spcBef>
                <a:spcPct val="0"/>
              </a:spcBef>
              <a:spcAft>
                <a:spcPct val="0"/>
              </a:spcAft>
              <a:buClrTx/>
              <a:buFontTx/>
              <a:buNone/>
              <a:defRPr sz="1000" b="0" i="1"/>
            </a:lvl1pPr>
          </a:lstStyle>
          <a:p>
            <a:pPr>
              <a:defRPr/>
            </a:pPr>
            <a:r>
              <a:rPr lang="en-US"/>
              <a:t>07/16/96</a:t>
            </a:r>
            <a:endParaRPr lang="en-US" sz="1100" i="0">
              <a:latin typeface="Times New Roman" pitchFamily="18" charset="0"/>
            </a:endParaRPr>
          </a:p>
        </p:txBody>
      </p:sp>
      <p:sp>
        <p:nvSpPr>
          <p:cNvPr id="22532" name="Rectangle 4"/>
          <p:cNvSpPr>
            <a:spLocks noGrp="1" noRot="1" noChangeAspect="1" noChangeArrowheads="1"/>
          </p:cNvSpPr>
          <p:nvPr>
            <p:ph type="sldImg" idx="2"/>
          </p:nvPr>
        </p:nvSpPr>
        <p:spPr bwMode="auto">
          <a:xfrm>
            <a:off x="1117600" y="696913"/>
            <a:ext cx="4648200" cy="3486150"/>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53" name="Rectangle 5"/>
          <p:cNvSpPr>
            <a:spLocks noGrp="1" noChangeArrowheads="1"/>
          </p:cNvSpPr>
          <p:nvPr>
            <p:ph type="body" sz="quarter" idx="3"/>
          </p:nvPr>
        </p:nvSpPr>
        <p:spPr bwMode="auto">
          <a:xfrm>
            <a:off x="917889" y="4416427"/>
            <a:ext cx="5046039"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935" tIns="46468" rIns="92935" bIns="4646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831265"/>
            <a:ext cx="2982743"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228" tIns="0" rIns="19228" bIns="0" numCol="1" anchor="b" anchorCtr="0" compatLnSpc="1">
            <a:prstTxWarp prst="textNoShape">
              <a:avLst/>
            </a:prstTxWarp>
          </a:bodyPr>
          <a:lstStyle>
            <a:lvl1pPr algn="l" defTabSz="923026">
              <a:spcBef>
                <a:spcPct val="0"/>
              </a:spcBef>
              <a:spcAft>
                <a:spcPct val="0"/>
              </a:spcAft>
              <a:buClrTx/>
              <a:buFontTx/>
              <a:buNone/>
              <a:defRPr sz="1000" b="0" i="1"/>
            </a:lvl1pPr>
          </a:lstStyle>
          <a:p>
            <a:pPr>
              <a:defRPr/>
            </a:pPr>
            <a:r>
              <a:rPr lang="en-US"/>
              <a:t>*</a:t>
            </a:r>
            <a:endParaRPr lang="en-US" sz="1100" i="0">
              <a:latin typeface="Times New Roman" pitchFamily="18" charset="0"/>
            </a:endParaRPr>
          </a:p>
        </p:txBody>
      </p:sp>
      <p:sp>
        <p:nvSpPr>
          <p:cNvPr id="2055" name="Rectangle 7"/>
          <p:cNvSpPr>
            <a:spLocks noGrp="1" noChangeArrowheads="1"/>
          </p:cNvSpPr>
          <p:nvPr>
            <p:ph type="sldNum" sz="quarter" idx="5"/>
          </p:nvPr>
        </p:nvSpPr>
        <p:spPr bwMode="auto">
          <a:xfrm>
            <a:off x="3899072" y="8831265"/>
            <a:ext cx="2982743"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228" tIns="0" rIns="19228" bIns="0" numCol="1" anchor="b" anchorCtr="0" compatLnSpc="1">
            <a:prstTxWarp prst="textNoShape">
              <a:avLst/>
            </a:prstTxWarp>
          </a:bodyPr>
          <a:lstStyle>
            <a:lvl1pPr algn="r" defTabSz="923026">
              <a:spcBef>
                <a:spcPct val="0"/>
              </a:spcBef>
              <a:spcAft>
                <a:spcPct val="0"/>
              </a:spcAft>
              <a:buClrTx/>
              <a:buFontTx/>
              <a:buNone/>
              <a:defRPr sz="1000" b="0" i="1"/>
            </a:lvl1pPr>
          </a:lstStyle>
          <a:p>
            <a:pPr>
              <a:defRPr/>
            </a:pPr>
            <a:r>
              <a:rPr lang="en-US"/>
              <a:t>##</a:t>
            </a:r>
            <a:endParaRPr lang="en-US" sz="1100" i="0">
              <a:latin typeface="Times New Roman" pitchFamily="18" charset="0"/>
            </a:endParaRPr>
          </a:p>
        </p:txBody>
      </p:sp>
    </p:spTree>
    <p:extLst>
      <p:ext uri="{BB962C8B-B14F-4D97-AF65-F5344CB8AC3E}">
        <p14:creationId xmlns:p14="http://schemas.microsoft.com/office/powerpoint/2010/main" val="4044216946"/>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t>*</a:t>
            </a:r>
            <a:endParaRPr lang="en-US" sz="1100" i="0">
              <a:latin typeface="Times New Roman" pitchFamily="18" charset="0"/>
            </a:endParaRPr>
          </a:p>
        </p:txBody>
      </p:sp>
      <p:sp>
        <p:nvSpPr>
          <p:cNvPr id="5" name="Date Placeholder 4"/>
          <p:cNvSpPr>
            <a:spLocks noGrp="1"/>
          </p:cNvSpPr>
          <p:nvPr>
            <p:ph type="dt" idx="11"/>
          </p:nvPr>
        </p:nvSpPr>
        <p:spPr/>
        <p:txBody>
          <a:bodyPr/>
          <a:lstStyle/>
          <a:p>
            <a:pPr>
              <a:defRPr/>
            </a:pPr>
            <a:r>
              <a:rPr lang="en-US"/>
              <a:t>07/16/96</a:t>
            </a:r>
            <a:endParaRPr lang="en-US" sz="1100" i="0">
              <a:latin typeface="Times New Roman" pitchFamily="18" charset="0"/>
            </a:endParaRPr>
          </a:p>
        </p:txBody>
      </p:sp>
      <p:sp>
        <p:nvSpPr>
          <p:cNvPr id="6" name="Footer Placeholder 5"/>
          <p:cNvSpPr>
            <a:spLocks noGrp="1"/>
          </p:cNvSpPr>
          <p:nvPr>
            <p:ph type="ftr" sz="quarter" idx="12"/>
          </p:nvPr>
        </p:nvSpPr>
        <p:spPr/>
        <p:txBody>
          <a:bodyPr/>
          <a:lstStyle/>
          <a:p>
            <a:pPr>
              <a:defRPr/>
            </a:pPr>
            <a:r>
              <a:rPr lang="en-US"/>
              <a:t>*</a:t>
            </a:r>
            <a:endParaRPr lang="en-US" sz="1100" i="0">
              <a:latin typeface="Times New Roman" pitchFamily="18" charset="0"/>
            </a:endParaRPr>
          </a:p>
        </p:txBody>
      </p:sp>
      <p:sp>
        <p:nvSpPr>
          <p:cNvPr id="7" name="Slide Number Placeholder 6"/>
          <p:cNvSpPr>
            <a:spLocks noGrp="1"/>
          </p:cNvSpPr>
          <p:nvPr>
            <p:ph type="sldNum" sz="quarter" idx="13"/>
          </p:nvPr>
        </p:nvSpPr>
        <p:spPr/>
        <p:txBody>
          <a:bodyPr/>
          <a:lstStyle/>
          <a:p>
            <a:pPr>
              <a:defRPr/>
            </a:pPr>
            <a:r>
              <a:rPr lang="en-US"/>
              <a:t>##</a:t>
            </a:r>
            <a:endParaRPr lang="en-US" sz="1100" i="0">
              <a:latin typeface="Times New Roman" pitchFamily="18" charset="0"/>
            </a:endParaRPr>
          </a:p>
        </p:txBody>
      </p:sp>
    </p:spTree>
    <p:extLst>
      <p:ext uri="{BB962C8B-B14F-4D97-AF65-F5344CB8AC3E}">
        <p14:creationId xmlns:p14="http://schemas.microsoft.com/office/powerpoint/2010/main" val="3241448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2</a:t>
            </a:fld>
            <a:endParaRPr lang="en-US" dirty="0"/>
          </a:p>
        </p:txBody>
      </p:sp>
    </p:spTree>
    <p:extLst>
      <p:ext uri="{BB962C8B-B14F-4D97-AF65-F5344CB8AC3E}">
        <p14:creationId xmlns:p14="http://schemas.microsoft.com/office/powerpoint/2010/main" val="3608142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3</a:t>
            </a:fld>
            <a:endParaRPr lang="en-US" dirty="0"/>
          </a:p>
        </p:txBody>
      </p:sp>
    </p:spTree>
    <p:extLst>
      <p:ext uri="{BB962C8B-B14F-4D97-AF65-F5344CB8AC3E}">
        <p14:creationId xmlns:p14="http://schemas.microsoft.com/office/powerpoint/2010/main" val="3649974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4</a:t>
            </a:fld>
            <a:endParaRPr lang="en-US" dirty="0"/>
          </a:p>
        </p:txBody>
      </p:sp>
    </p:spTree>
    <p:extLst>
      <p:ext uri="{BB962C8B-B14F-4D97-AF65-F5344CB8AC3E}">
        <p14:creationId xmlns:p14="http://schemas.microsoft.com/office/powerpoint/2010/main" val="1175706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5</a:t>
            </a:fld>
            <a:endParaRPr lang="en-US" dirty="0"/>
          </a:p>
        </p:txBody>
      </p:sp>
    </p:spTree>
    <p:extLst>
      <p:ext uri="{BB962C8B-B14F-4D97-AF65-F5344CB8AC3E}">
        <p14:creationId xmlns:p14="http://schemas.microsoft.com/office/powerpoint/2010/main" val="3849202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6</a:t>
            </a:fld>
            <a:endParaRPr lang="en-US" dirty="0"/>
          </a:p>
        </p:txBody>
      </p:sp>
    </p:spTree>
    <p:extLst>
      <p:ext uri="{BB962C8B-B14F-4D97-AF65-F5344CB8AC3E}">
        <p14:creationId xmlns:p14="http://schemas.microsoft.com/office/powerpoint/2010/main" val="2569112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7</a:t>
            </a:fld>
            <a:endParaRPr lang="en-US" dirty="0"/>
          </a:p>
        </p:txBody>
      </p:sp>
    </p:spTree>
    <p:extLst>
      <p:ext uri="{BB962C8B-B14F-4D97-AF65-F5344CB8AC3E}">
        <p14:creationId xmlns:p14="http://schemas.microsoft.com/office/powerpoint/2010/main" val="2986568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8</a:t>
            </a:fld>
            <a:endParaRPr lang="en-US" dirty="0"/>
          </a:p>
        </p:txBody>
      </p:sp>
    </p:spTree>
    <p:extLst>
      <p:ext uri="{BB962C8B-B14F-4D97-AF65-F5344CB8AC3E}">
        <p14:creationId xmlns:p14="http://schemas.microsoft.com/office/powerpoint/2010/main" val="3954164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9</a:t>
            </a:fld>
            <a:endParaRPr lang="en-US" dirty="0"/>
          </a:p>
        </p:txBody>
      </p:sp>
    </p:spTree>
    <p:extLst>
      <p:ext uri="{BB962C8B-B14F-4D97-AF65-F5344CB8AC3E}">
        <p14:creationId xmlns:p14="http://schemas.microsoft.com/office/powerpoint/2010/main" val="4251917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i="1" dirty="0"/>
          </a:p>
        </p:txBody>
      </p:sp>
      <p:sp>
        <p:nvSpPr>
          <p:cNvPr id="4" name="Slide Number Placeholder 3"/>
          <p:cNvSpPr>
            <a:spLocks noGrp="1"/>
          </p:cNvSpPr>
          <p:nvPr>
            <p:ph type="sldNum" sz="quarter" idx="5"/>
          </p:nvPr>
        </p:nvSpPr>
        <p:spPr/>
        <p:txBody>
          <a:bodyPr/>
          <a:lstStyle/>
          <a:p>
            <a:pPr>
              <a:defRPr/>
            </a:pPr>
            <a:fld id="{F18BA572-EB4D-4DEC-93F6-49582A9834AC}" type="slidenum">
              <a:rPr lang="en-US" smtClean="0"/>
              <a:pPr>
                <a:defRPr/>
              </a:pPr>
              <a:t>10</a:t>
            </a:fld>
            <a:endParaRPr lang="en-US" dirty="0"/>
          </a:p>
        </p:txBody>
      </p:sp>
    </p:spTree>
    <p:extLst>
      <p:ext uri="{BB962C8B-B14F-4D97-AF65-F5344CB8AC3E}">
        <p14:creationId xmlns:p14="http://schemas.microsoft.com/office/powerpoint/2010/main" val="3660231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image is linked to Appendix A on my computer. We will go through a few examples of these. </a:t>
            </a:r>
          </a:p>
        </p:txBody>
      </p:sp>
      <p:sp>
        <p:nvSpPr>
          <p:cNvPr id="4" name="Header Placeholder 3"/>
          <p:cNvSpPr>
            <a:spLocks noGrp="1"/>
          </p:cNvSpPr>
          <p:nvPr>
            <p:ph type="hdr" sz="quarter"/>
          </p:nvPr>
        </p:nvSpPr>
        <p:spPr/>
        <p:txBody>
          <a:bodyPr/>
          <a:lstStyle/>
          <a:p>
            <a:pPr>
              <a:defRPr/>
            </a:pPr>
            <a:r>
              <a:rPr lang="en-US"/>
              <a:t>*</a:t>
            </a:r>
            <a:endParaRPr lang="en-US" sz="1100" i="0">
              <a:latin typeface="Times New Roman" pitchFamily="18" charset="0"/>
            </a:endParaRPr>
          </a:p>
        </p:txBody>
      </p:sp>
      <p:sp>
        <p:nvSpPr>
          <p:cNvPr id="5" name="Date Placeholder 4"/>
          <p:cNvSpPr>
            <a:spLocks noGrp="1"/>
          </p:cNvSpPr>
          <p:nvPr>
            <p:ph type="dt" idx="1"/>
          </p:nvPr>
        </p:nvSpPr>
        <p:spPr/>
        <p:txBody>
          <a:bodyPr/>
          <a:lstStyle/>
          <a:p>
            <a:pPr>
              <a:defRPr/>
            </a:pPr>
            <a:r>
              <a:rPr lang="en-US"/>
              <a:t>07/16/96</a:t>
            </a:r>
            <a:endParaRPr lang="en-US" sz="1100" i="0">
              <a:latin typeface="Times New Roman" pitchFamily="18" charset="0"/>
            </a:endParaRPr>
          </a:p>
        </p:txBody>
      </p:sp>
      <p:sp>
        <p:nvSpPr>
          <p:cNvPr id="6" name="Footer Placeholder 5"/>
          <p:cNvSpPr>
            <a:spLocks noGrp="1"/>
          </p:cNvSpPr>
          <p:nvPr>
            <p:ph type="ftr" sz="quarter" idx="4"/>
          </p:nvPr>
        </p:nvSpPr>
        <p:spPr/>
        <p:txBody>
          <a:bodyPr/>
          <a:lstStyle/>
          <a:p>
            <a:pPr>
              <a:defRPr/>
            </a:pPr>
            <a:r>
              <a:rPr lang="en-US"/>
              <a:t>*</a:t>
            </a:r>
            <a:endParaRPr lang="en-US" sz="1100" i="0">
              <a:latin typeface="Times New Roman" pitchFamily="18" charset="0"/>
            </a:endParaRPr>
          </a:p>
        </p:txBody>
      </p:sp>
      <p:sp>
        <p:nvSpPr>
          <p:cNvPr id="7" name="Slide Number Placeholder 6"/>
          <p:cNvSpPr>
            <a:spLocks noGrp="1"/>
          </p:cNvSpPr>
          <p:nvPr>
            <p:ph type="sldNum" sz="quarter" idx="5"/>
          </p:nvPr>
        </p:nvSpPr>
        <p:spPr/>
        <p:txBody>
          <a:bodyPr/>
          <a:lstStyle/>
          <a:p>
            <a:pPr>
              <a:defRPr/>
            </a:pPr>
            <a:r>
              <a:rPr lang="en-US"/>
              <a:t>##</a:t>
            </a:r>
            <a:endParaRPr lang="en-US" sz="1100" i="0">
              <a:latin typeface="Times New Roman" pitchFamily="18" charset="0"/>
            </a:endParaRPr>
          </a:p>
        </p:txBody>
      </p:sp>
    </p:spTree>
    <p:extLst>
      <p:ext uri="{BB962C8B-B14F-4D97-AF65-F5344CB8AC3E}">
        <p14:creationId xmlns:p14="http://schemas.microsoft.com/office/powerpoint/2010/main" val="1431340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again go to the appendix and provide an example or two. </a:t>
            </a:r>
          </a:p>
        </p:txBody>
      </p:sp>
      <p:sp>
        <p:nvSpPr>
          <p:cNvPr id="4" name="Header Placeholder 3"/>
          <p:cNvSpPr>
            <a:spLocks noGrp="1"/>
          </p:cNvSpPr>
          <p:nvPr>
            <p:ph type="hdr" sz="quarter"/>
          </p:nvPr>
        </p:nvSpPr>
        <p:spPr/>
        <p:txBody>
          <a:bodyPr/>
          <a:lstStyle/>
          <a:p>
            <a:pPr>
              <a:defRPr/>
            </a:pPr>
            <a:r>
              <a:rPr lang="en-US"/>
              <a:t>*</a:t>
            </a:r>
            <a:endParaRPr lang="en-US" sz="1100" i="0">
              <a:latin typeface="Times New Roman" pitchFamily="18" charset="0"/>
            </a:endParaRPr>
          </a:p>
        </p:txBody>
      </p:sp>
      <p:sp>
        <p:nvSpPr>
          <p:cNvPr id="5" name="Date Placeholder 4"/>
          <p:cNvSpPr>
            <a:spLocks noGrp="1"/>
          </p:cNvSpPr>
          <p:nvPr>
            <p:ph type="dt" idx="1"/>
          </p:nvPr>
        </p:nvSpPr>
        <p:spPr/>
        <p:txBody>
          <a:bodyPr/>
          <a:lstStyle/>
          <a:p>
            <a:pPr>
              <a:defRPr/>
            </a:pPr>
            <a:r>
              <a:rPr lang="en-US"/>
              <a:t>07/16/96</a:t>
            </a:r>
            <a:endParaRPr lang="en-US" sz="1100" i="0">
              <a:latin typeface="Times New Roman" pitchFamily="18" charset="0"/>
            </a:endParaRPr>
          </a:p>
        </p:txBody>
      </p:sp>
      <p:sp>
        <p:nvSpPr>
          <p:cNvPr id="6" name="Footer Placeholder 5"/>
          <p:cNvSpPr>
            <a:spLocks noGrp="1"/>
          </p:cNvSpPr>
          <p:nvPr>
            <p:ph type="ftr" sz="quarter" idx="4"/>
          </p:nvPr>
        </p:nvSpPr>
        <p:spPr/>
        <p:txBody>
          <a:bodyPr/>
          <a:lstStyle/>
          <a:p>
            <a:pPr>
              <a:defRPr/>
            </a:pPr>
            <a:r>
              <a:rPr lang="en-US"/>
              <a:t>*</a:t>
            </a:r>
            <a:endParaRPr lang="en-US" sz="1100" i="0">
              <a:latin typeface="Times New Roman" pitchFamily="18" charset="0"/>
            </a:endParaRPr>
          </a:p>
        </p:txBody>
      </p:sp>
      <p:sp>
        <p:nvSpPr>
          <p:cNvPr id="7" name="Slide Number Placeholder 6"/>
          <p:cNvSpPr>
            <a:spLocks noGrp="1"/>
          </p:cNvSpPr>
          <p:nvPr>
            <p:ph type="sldNum" sz="quarter" idx="5"/>
          </p:nvPr>
        </p:nvSpPr>
        <p:spPr/>
        <p:txBody>
          <a:bodyPr/>
          <a:lstStyle/>
          <a:p>
            <a:pPr>
              <a:defRPr/>
            </a:pPr>
            <a:r>
              <a:rPr lang="en-US"/>
              <a:t>##</a:t>
            </a:r>
            <a:endParaRPr lang="en-US" sz="1100" i="0">
              <a:latin typeface="Times New Roman" pitchFamily="18" charset="0"/>
            </a:endParaRPr>
          </a:p>
        </p:txBody>
      </p:sp>
    </p:spTree>
    <p:extLst>
      <p:ext uri="{BB962C8B-B14F-4D97-AF65-F5344CB8AC3E}">
        <p14:creationId xmlns:p14="http://schemas.microsoft.com/office/powerpoint/2010/main" val="1012154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again go to the appendix and provide an example or two. </a:t>
            </a:r>
          </a:p>
        </p:txBody>
      </p:sp>
      <p:sp>
        <p:nvSpPr>
          <p:cNvPr id="4" name="Header Placeholder 3"/>
          <p:cNvSpPr>
            <a:spLocks noGrp="1"/>
          </p:cNvSpPr>
          <p:nvPr>
            <p:ph type="hdr" sz="quarter"/>
          </p:nvPr>
        </p:nvSpPr>
        <p:spPr/>
        <p:txBody>
          <a:bodyPr/>
          <a:lstStyle/>
          <a:p>
            <a:pPr>
              <a:defRPr/>
            </a:pPr>
            <a:r>
              <a:rPr lang="en-US"/>
              <a:t>*</a:t>
            </a:r>
            <a:endParaRPr lang="en-US" sz="1100" i="0">
              <a:latin typeface="Times New Roman" pitchFamily="18" charset="0"/>
            </a:endParaRPr>
          </a:p>
        </p:txBody>
      </p:sp>
      <p:sp>
        <p:nvSpPr>
          <p:cNvPr id="5" name="Date Placeholder 4"/>
          <p:cNvSpPr>
            <a:spLocks noGrp="1"/>
          </p:cNvSpPr>
          <p:nvPr>
            <p:ph type="dt" idx="1"/>
          </p:nvPr>
        </p:nvSpPr>
        <p:spPr/>
        <p:txBody>
          <a:bodyPr/>
          <a:lstStyle/>
          <a:p>
            <a:pPr>
              <a:defRPr/>
            </a:pPr>
            <a:r>
              <a:rPr lang="en-US"/>
              <a:t>07/16/96</a:t>
            </a:r>
            <a:endParaRPr lang="en-US" sz="1100" i="0">
              <a:latin typeface="Times New Roman" pitchFamily="18" charset="0"/>
            </a:endParaRPr>
          </a:p>
        </p:txBody>
      </p:sp>
      <p:sp>
        <p:nvSpPr>
          <p:cNvPr id="6" name="Footer Placeholder 5"/>
          <p:cNvSpPr>
            <a:spLocks noGrp="1"/>
          </p:cNvSpPr>
          <p:nvPr>
            <p:ph type="ftr" sz="quarter" idx="4"/>
          </p:nvPr>
        </p:nvSpPr>
        <p:spPr/>
        <p:txBody>
          <a:bodyPr/>
          <a:lstStyle/>
          <a:p>
            <a:pPr>
              <a:defRPr/>
            </a:pPr>
            <a:r>
              <a:rPr lang="en-US"/>
              <a:t>*</a:t>
            </a:r>
            <a:endParaRPr lang="en-US" sz="1100" i="0">
              <a:latin typeface="Times New Roman" pitchFamily="18" charset="0"/>
            </a:endParaRPr>
          </a:p>
        </p:txBody>
      </p:sp>
      <p:sp>
        <p:nvSpPr>
          <p:cNvPr id="7" name="Slide Number Placeholder 6"/>
          <p:cNvSpPr>
            <a:spLocks noGrp="1"/>
          </p:cNvSpPr>
          <p:nvPr>
            <p:ph type="sldNum" sz="quarter" idx="5"/>
          </p:nvPr>
        </p:nvSpPr>
        <p:spPr/>
        <p:txBody>
          <a:bodyPr/>
          <a:lstStyle/>
          <a:p>
            <a:pPr>
              <a:defRPr/>
            </a:pPr>
            <a:r>
              <a:rPr lang="en-US"/>
              <a:t>##</a:t>
            </a:r>
            <a:endParaRPr lang="en-US" sz="1100" i="0">
              <a:latin typeface="Times New Roman" pitchFamily="18" charset="0"/>
            </a:endParaRPr>
          </a:p>
        </p:txBody>
      </p:sp>
    </p:spTree>
    <p:extLst>
      <p:ext uri="{BB962C8B-B14F-4D97-AF65-F5344CB8AC3E}">
        <p14:creationId xmlns:p14="http://schemas.microsoft.com/office/powerpoint/2010/main" val="3284579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t>*</a:t>
            </a:r>
            <a:endParaRPr lang="en-US" sz="1100" i="0">
              <a:latin typeface="Times New Roman" pitchFamily="18" charset="0"/>
            </a:endParaRPr>
          </a:p>
        </p:txBody>
      </p:sp>
      <p:sp>
        <p:nvSpPr>
          <p:cNvPr id="5" name="Date Placeholder 4"/>
          <p:cNvSpPr>
            <a:spLocks noGrp="1"/>
          </p:cNvSpPr>
          <p:nvPr>
            <p:ph type="dt" idx="11"/>
          </p:nvPr>
        </p:nvSpPr>
        <p:spPr/>
        <p:txBody>
          <a:bodyPr/>
          <a:lstStyle/>
          <a:p>
            <a:pPr>
              <a:defRPr/>
            </a:pPr>
            <a:r>
              <a:rPr lang="en-US"/>
              <a:t>07/16/96</a:t>
            </a:r>
            <a:endParaRPr lang="en-US" sz="1100" i="0">
              <a:latin typeface="Times New Roman" pitchFamily="18" charset="0"/>
            </a:endParaRPr>
          </a:p>
        </p:txBody>
      </p:sp>
      <p:sp>
        <p:nvSpPr>
          <p:cNvPr id="6" name="Footer Placeholder 5"/>
          <p:cNvSpPr>
            <a:spLocks noGrp="1"/>
          </p:cNvSpPr>
          <p:nvPr>
            <p:ph type="ftr" sz="quarter" idx="12"/>
          </p:nvPr>
        </p:nvSpPr>
        <p:spPr/>
        <p:txBody>
          <a:bodyPr/>
          <a:lstStyle/>
          <a:p>
            <a:pPr>
              <a:defRPr/>
            </a:pPr>
            <a:r>
              <a:rPr lang="en-US"/>
              <a:t>*</a:t>
            </a:r>
            <a:endParaRPr lang="en-US" sz="1100" i="0">
              <a:latin typeface="Times New Roman" pitchFamily="18" charset="0"/>
            </a:endParaRPr>
          </a:p>
        </p:txBody>
      </p:sp>
      <p:sp>
        <p:nvSpPr>
          <p:cNvPr id="7" name="Slide Number Placeholder 6"/>
          <p:cNvSpPr>
            <a:spLocks noGrp="1"/>
          </p:cNvSpPr>
          <p:nvPr>
            <p:ph type="sldNum" sz="quarter" idx="13"/>
          </p:nvPr>
        </p:nvSpPr>
        <p:spPr/>
        <p:txBody>
          <a:bodyPr/>
          <a:lstStyle/>
          <a:p>
            <a:pPr>
              <a:defRPr/>
            </a:pPr>
            <a:r>
              <a:rPr lang="en-US"/>
              <a:t>##</a:t>
            </a:r>
            <a:endParaRPr lang="en-US" sz="1100" i="0">
              <a:latin typeface="Times New Roman" pitchFamily="18" charset="0"/>
            </a:endParaRPr>
          </a:p>
        </p:txBody>
      </p:sp>
    </p:spTree>
    <p:extLst>
      <p:ext uri="{BB962C8B-B14F-4D97-AF65-F5344CB8AC3E}">
        <p14:creationId xmlns:p14="http://schemas.microsoft.com/office/powerpoint/2010/main" val="2262095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The MN MUTCD, </a:t>
            </a:r>
          </a:p>
          <a:p>
            <a:r>
              <a:rPr lang="en-US" dirty="0"/>
              <a:t>Minnesota statutes,</a:t>
            </a:r>
            <a:r>
              <a:rPr lang="en-US" baseline="0" dirty="0"/>
              <a:t> </a:t>
            </a:r>
          </a:p>
          <a:p>
            <a:r>
              <a:rPr lang="en-US" baseline="0" dirty="0"/>
              <a:t>&amp; MnDOT policy </a:t>
            </a:r>
          </a:p>
          <a:p>
            <a:endParaRPr lang="en-US" baseline="0" dirty="0"/>
          </a:p>
          <a:p>
            <a:endParaRPr lang="en-US" baseline="0" dirty="0"/>
          </a:p>
          <a:p>
            <a:r>
              <a:rPr lang="en-US" baseline="0" dirty="0"/>
              <a:t>allow supplemental guide signs to be installed on trunk highways for a </a:t>
            </a:r>
            <a:r>
              <a:rPr lang="en-US" i="1" u="sng" baseline="0" dirty="0"/>
              <a:t>variety of public and private facilities</a:t>
            </a:r>
            <a:r>
              <a:rPr lang="en-US" baseline="0" dirty="0"/>
              <a:t>.</a:t>
            </a:r>
          </a:p>
          <a:p>
            <a:endParaRPr lang="en-US" baseline="0" dirty="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40</a:t>
            </a:fld>
            <a:endParaRPr lang="en-US" dirty="0"/>
          </a:p>
        </p:txBody>
      </p:sp>
    </p:spTree>
    <p:extLst>
      <p:ext uri="{BB962C8B-B14F-4D97-AF65-F5344CB8AC3E}">
        <p14:creationId xmlns:p14="http://schemas.microsoft.com/office/powerpoint/2010/main" val="2616848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defTabSz="907088">
              <a:defRPr/>
            </a:pPr>
            <a:r>
              <a:rPr lang="en-US" dirty="0"/>
              <a:t>So because we have so many things to sign for…we do have to have guidelines to limit sign clutter and we have to </a:t>
            </a:r>
            <a:r>
              <a:rPr lang="en-US" i="1" u="sng" dirty="0"/>
              <a:t>abide by state and federal regulations</a:t>
            </a:r>
            <a:r>
              <a:rPr lang="en-US" dirty="0"/>
              <a:t>.  </a:t>
            </a:r>
          </a:p>
          <a:p>
            <a:pPr defTabSz="907088">
              <a:defRPr/>
            </a:pPr>
            <a:endParaRPr lang="en-US" dirty="0"/>
          </a:p>
          <a:p>
            <a:pPr defTabSz="907088">
              <a:defRPr/>
            </a:pPr>
            <a:r>
              <a:rPr lang="en-US" dirty="0"/>
              <a:t>The </a:t>
            </a:r>
            <a:r>
              <a:rPr lang="en-US" i="1" u="sng" dirty="0"/>
              <a:t>guidelines, standards and laws that </a:t>
            </a:r>
            <a:r>
              <a:rPr lang="en-US" i="1" u="sng" dirty="0" err="1"/>
              <a:t>MnDOT</a:t>
            </a:r>
            <a:r>
              <a:rPr lang="en-US" i="1" u="sng" dirty="0"/>
              <a:t> staff use </a:t>
            </a:r>
            <a:r>
              <a:rPr lang="en-US" dirty="0"/>
              <a:t>to evaluate sign requests come from </a:t>
            </a:r>
            <a:r>
              <a:rPr lang="en-US" i="1" u="sng" dirty="0"/>
              <a:t>a variety of manuals and laws</a:t>
            </a:r>
            <a:r>
              <a:rPr lang="en-US" dirty="0"/>
              <a:t>. </a:t>
            </a:r>
          </a:p>
          <a:p>
            <a:pPr defTabSz="907088">
              <a:defRPr/>
            </a:pPr>
            <a:endParaRPr lang="en-US" dirty="0"/>
          </a:p>
          <a:p>
            <a:pPr defTabSz="907088">
              <a:defRPr/>
            </a:pPr>
            <a:r>
              <a:rPr lang="en-US" dirty="0"/>
              <a:t>So this is our pecking order so to speak:</a:t>
            </a:r>
          </a:p>
          <a:p>
            <a:pPr defTabSz="907088">
              <a:defRPr/>
            </a:pPr>
            <a:endParaRPr lang="en-US" dirty="0"/>
          </a:p>
          <a:p>
            <a:pPr defTabSz="907088">
              <a:defRPr/>
            </a:pPr>
            <a:r>
              <a:rPr lang="en-US" dirty="0"/>
              <a:t>A. State Laws- there are many state laws that govern signs.  When we have a request which violates a state law, our hands are tied.  </a:t>
            </a:r>
          </a:p>
          <a:p>
            <a:pPr defTabSz="907088">
              <a:defRPr/>
            </a:pPr>
            <a:endParaRPr lang="en-US" dirty="0"/>
          </a:p>
          <a:p>
            <a:pPr defTabSz="907088">
              <a:defRPr/>
            </a:pPr>
            <a:r>
              <a:rPr lang="en-US" dirty="0"/>
              <a:t>B. The Federal Highway Administration publishes a Manual on Uniform Traffic Control Devices which each states needs to adopt and be substantially compliant with.  Minnesota adopts our own MUTCD (substantially compliant of course) which is approved by FHWA.  This manual tells us what types of signs we can use and how we need to design those signs.  </a:t>
            </a:r>
            <a:r>
              <a:rPr lang="en-US" i="1" u="sng" dirty="0"/>
              <a:t>Within many sections the manual states that each State develop a policy based on a set of suggested guidelines and includes the following: B2. AASHTO Guidelines</a:t>
            </a:r>
          </a:p>
          <a:p>
            <a:pPr defTabSz="907088">
              <a:defRPr/>
            </a:pPr>
            <a:endParaRPr lang="en-US" dirty="0"/>
          </a:p>
          <a:p>
            <a:pPr defTabSz="907088">
              <a:defRPr/>
            </a:pPr>
            <a:r>
              <a:rPr lang="en-US" dirty="0"/>
              <a:t>C. Then, the Traffic Engineering Manual houses the guidelines which supplement the MN MUTCD.  Much of the signing guidelines have already been developed but any new ones or changes are discussed and approved by a the state wide signing committee and recommended to the Traffic Engineering Organization Executive Committee for final approval.   </a:t>
            </a:r>
          </a:p>
          <a:p>
            <a:pPr defTabSz="907088">
              <a:defRPr/>
            </a:pPr>
            <a:endParaRPr lang="en-US" dirty="0"/>
          </a:p>
          <a:p>
            <a:pPr defTabSz="907088">
              <a:defRPr/>
            </a:pPr>
            <a:r>
              <a:rPr lang="en-US" dirty="0" err="1"/>
              <a:t>MnDOT</a:t>
            </a:r>
            <a:r>
              <a:rPr lang="en-US" dirty="0"/>
              <a:t> works with industry to develop the guidelines.  For example, the specific criteria MN uses for Historic Resources is developed by MnDOT and MHS together.  </a:t>
            </a:r>
          </a:p>
          <a:p>
            <a:pPr defTabSz="907088">
              <a:defRPr/>
            </a:pPr>
            <a:endParaRPr lang="en-US" dirty="0"/>
          </a:p>
          <a:p>
            <a:pPr defTabSz="907088">
              <a:defRPr/>
            </a:pPr>
            <a:endParaRPr lang="en-US" dirty="0"/>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41</a:t>
            </a:fld>
            <a:endParaRPr lang="en-US" dirty="0"/>
          </a:p>
        </p:txBody>
      </p:sp>
    </p:spTree>
    <p:extLst>
      <p:ext uri="{BB962C8B-B14F-4D97-AF65-F5344CB8AC3E}">
        <p14:creationId xmlns:p14="http://schemas.microsoft.com/office/powerpoint/2010/main" val="1735866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20000"/>
          </a:bodyPr>
          <a:lstStyle/>
          <a:p>
            <a:r>
              <a:rPr lang="en-US" dirty="0"/>
              <a:t>FHWA</a:t>
            </a:r>
            <a:r>
              <a:rPr lang="en-US" baseline="0" dirty="0"/>
              <a:t> tells states they need to further define specific criteria for their supplemental guide signs.  </a:t>
            </a:r>
            <a:r>
              <a:rPr lang="en-US" dirty="0"/>
              <a:t>Unfortunately,</a:t>
            </a:r>
            <a:r>
              <a:rPr lang="en-US" baseline="0" dirty="0"/>
              <a:t> there is not room for everyone to have a sign or our highways would be cluttered with signs.  </a:t>
            </a:r>
          </a:p>
          <a:p>
            <a:endParaRPr lang="en-US" baseline="0" dirty="0"/>
          </a:p>
          <a:p>
            <a:r>
              <a:rPr lang="en-US" baseline="0" dirty="0"/>
              <a:t>Qualifying criteria is first based on </a:t>
            </a:r>
            <a:r>
              <a:rPr lang="en-US" i="1" u="sng" baseline="0" dirty="0"/>
              <a:t>roadway type and whether it is in a rural or urban area</a:t>
            </a:r>
            <a:r>
              <a:rPr lang="en-US" baseline="0" dirty="0"/>
              <a:t>.  </a:t>
            </a:r>
          </a:p>
          <a:p>
            <a:endParaRPr lang="en-US" baseline="0" dirty="0"/>
          </a:p>
          <a:p>
            <a:r>
              <a:rPr lang="en-US" baseline="0" dirty="0"/>
              <a:t>Specific business criteria include:</a:t>
            </a:r>
          </a:p>
          <a:p>
            <a:endParaRPr lang="en-US" baseline="0" dirty="0"/>
          </a:p>
          <a:p>
            <a:r>
              <a:rPr lang="en-US" i="1" u="sng" baseline="0" dirty="0"/>
              <a:t>Facility type, Hours and days per week that they are open</a:t>
            </a:r>
            <a:r>
              <a:rPr lang="en-US" baseline="0" dirty="0"/>
              <a:t>……</a:t>
            </a:r>
          </a:p>
          <a:p>
            <a:r>
              <a:rPr lang="en-US" dirty="0"/>
              <a:t>How many hours?  How many days?  If</a:t>
            </a:r>
            <a:r>
              <a:rPr lang="en-US" baseline="0" dirty="0"/>
              <a:t> there is a sign for a facility, it should </a:t>
            </a:r>
            <a:r>
              <a:rPr lang="en-US" i="1" u="sng" baseline="0" dirty="0"/>
              <a:t>be open the amount of hours </a:t>
            </a:r>
            <a:r>
              <a:rPr lang="en-US" baseline="0" dirty="0"/>
              <a:t>that driver would expect. </a:t>
            </a:r>
          </a:p>
          <a:p>
            <a:endParaRPr lang="en-US" baseline="0" dirty="0"/>
          </a:p>
          <a:p>
            <a:r>
              <a:rPr lang="en-US" baseline="0" dirty="0"/>
              <a:t>Some </a:t>
            </a:r>
            <a:r>
              <a:rPr lang="en-US" i="1" u="sng" baseline="0" dirty="0"/>
              <a:t>laws and regulations require licensing</a:t>
            </a:r>
            <a:r>
              <a:rPr lang="en-US" baseline="0" dirty="0"/>
              <a:t>. </a:t>
            </a:r>
          </a:p>
          <a:p>
            <a:endParaRPr lang="en-US" baseline="0" dirty="0"/>
          </a:p>
          <a:p>
            <a:r>
              <a:rPr lang="en-US" i="1" u="sng" baseline="0" dirty="0"/>
              <a:t>Distance from the highway </a:t>
            </a:r>
            <a:r>
              <a:rPr lang="en-US" baseline="0" dirty="0"/>
              <a:t>(</a:t>
            </a:r>
            <a:r>
              <a:rPr lang="en-US" i="1" u="sng" baseline="0" dirty="0"/>
              <a:t>many drivers won’t drive even a couple miles out the way for gas</a:t>
            </a:r>
            <a:r>
              <a:rPr lang="en-US" baseline="0" dirty="0"/>
              <a:t>, but would for an attraction).  So </a:t>
            </a:r>
            <a:r>
              <a:rPr lang="en-US" i="1" u="sng" baseline="0" dirty="0"/>
              <a:t>distance varies for individual programs</a:t>
            </a:r>
            <a:r>
              <a:rPr lang="en-US" baseline="0" dirty="0"/>
              <a:t>.  We also limit it to the closest highway.  </a:t>
            </a:r>
          </a:p>
          <a:p>
            <a:endParaRPr lang="en-US" baseline="0" dirty="0"/>
          </a:p>
          <a:p>
            <a:r>
              <a:rPr lang="en-US" i="1" u="sng" baseline="0" dirty="0"/>
              <a:t>Visibility</a:t>
            </a:r>
            <a:r>
              <a:rPr lang="en-US" baseline="0" dirty="0"/>
              <a:t> – is a business visible or have off right of way advertising (billboard, </a:t>
            </a:r>
            <a:r>
              <a:rPr lang="en-US" baseline="0" dirty="0" err="1"/>
              <a:t>etc</a:t>
            </a:r>
            <a:r>
              <a:rPr lang="en-US" baseline="0" dirty="0"/>
              <a:t>).  </a:t>
            </a:r>
          </a:p>
          <a:p>
            <a:endParaRPr lang="en-US" baseline="0" dirty="0"/>
          </a:p>
          <a:p>
            <a:r>
              <a:rPr lang="en-US" i="1" u="sng" baseline="0" dirty="0"/>
              <a:t>Trailblazing</a:t>
            </a:r>
            <a:r>
              <a:rPr lang="en-US" baseline="0" dirty="0"/>
              <a:t> – also so very important.  </a:t>
            </a:r>
            <a:r>
              <a:rPr lang="en-US" i="1" u="sng" baseline="0" dirty="0"/>
              <a:t>These are the signs that are on local roads between the highway and the facility to safely get drivers to the destination through a combination of turns. </a:t>
            </a:r>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42</a:t>
            </a:fld>
            <a:endParaRPr lang="en-US" dirty="0"/>
          </a:p>
        </p:txBody>
      </p:sp>
    </p:spTree>
    <p:extLst>
      <p:ext uri="{BB962C8B-B14F-4D97-AF65-F5344CB8AC3E}">
        <p14:creationId xmlns:p14="http://schemas.microsoft.com/office/powerpoint/2010/main" val="366691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PULL OUT APPENDIX</a:t>
            </a:r>
            <a:r>
              <a:rPr lang="en-US" baseline="0" dirty="0"/>
              <a:t> A </a:t>
            </a:r>
          </a:p>
          <a:p>
            <a:endParaRPr lang="en-US" baseline="0" dirty="0"/>
          </a:p>
          <a:p>
            <a:r>
              <a:rPr lang="en-US" baseline="0" dirty="0"/>
              <a:t>Explain it…</a:t>
            </a:r>
          </a:p>
          <a:p>
            <a:r>
              <a:rPr lang="en-US" baseline="0" dirty="0"/>
              <a:t>General Criteria</a:t>
            </a:r>
          </a:p>
          <a:p>
            <a:r>
              <a:rPr lang="en-US" baseline="0" dirty="0"/>
              <a:t>Columns in the alphabetized list.  </a:t>
            </a:r>
            <a:endParaRPr lang="en-US" dirty="0"/>
          </a:p>
          <a:p>
            <a:endParaRPr lang="en-US" dirty="0"/>
          </a:p>
          <a:p>
            <a:r>
              <a:rPr lang="en-US" dirty="0"/>
              <a:t>We work with industry to develop criteria, in the case of Historic</a:t>
            </a:r>
            <a:r>
              <a:rPr lang="en-US" baseline="0" dirty="0"/>
              <a:t> Resources, we work with MHS.  </a:t>
            </a:r>
          </a:p>
          <a:p>
            <a:endParaRPr lang="en-US" baseline="0" dirty="0"/>
          </a:p>
          <a:p>
            <a:r>
              <a:rPr lang="en-US" baseline="0" dirty="0"/>
              <a:t>Give a couple examples:</a:t>
            </a:r>
          </a:p>
          <a:p>
            <a:endParaRPr lang="en-US" baseline="0" dirty="0"/>
          </a:p>
          <a:p>
            <a:r>
              <a:rPr lang="en-US" baseline="0" dirty="0" err="1"/>
              <a:t>Townhalls</a:t>
            </a:r>
            <a:r>
              <a:rPr lang="en-US" baseline="0" dirty="0"/>
              <a:t>  (THIS PAGE)</a:t>
            </a:r>
          </a:p>
          <a:p>
            <a:endParaRPr lang="en-US" baseline="0" dirty="0"/>
          </a:p>
          <a:p>
            <a:pPr defTabSz="907088">
              <a:defRPr/>
            </a:pPr>
            <a:r>
              <a:rPr lang="en-US" baseline="0" dirty="0"/>
              <a:t>Golf Courses (( NEXT PAGE ))</a:t>
            </a:r>
          </a:p>
          <a:p>
            <a:endParaRPr lang="en-US" baseline="0" dirty="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43</a:t>
            </a:fld>
            <a:endParaRPr lang="en-US" dirty="0"/>
          </a:p>
        </p:txBody>
      </p:sp>
    </p:spTree>
    <p:extLst>
      <p:ext uri="{BB962C8B-B14F-4D97-AF65-F5344CB8AC3E}">
        <p14:creationId xmlns:p14="http://schemas.microsoft.com/office/powerpoint/2010/main" val="3975400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44</a:t>
            </a:fld>
            <a:endParaRPr lang="en-US" dirty="0"/>
          </a:p>
        </p:txBody>
      </p:sp>
    </p:spTree>
    <p:extLst>
      <p:ext uri="{BB962C8B-B14F-4D97-AF65-F5344CB8AC3E}">
        <p14:creationId xmlns:p14="http://schemas.microsoft.com/office/powerpoint/2010/main" val="712472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a:t>It is the last page of Appendix A - Supplemental Guide Signs.</a:t>
            </a:r>
          </a:p>
          <a:p>
            <a:endParaRPr lang="en-US" baseline="0" dirty="0"/>
          </a:p>
          <a:p>
            <a:endParaRPr lang="en-US" dirty="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45</a:t>
            </a:fld>
            <a:endParaRPr lang="en-US" dirty="0"/>
          </a:p>
        </p:txBody>
      </p:sp>
    </p:spTree>
    <p:extLst>
      <p:ext uri="{BB962C8B-B14F-4D97-AF65-F5344CB8AC3E}">
        <p14:creationId xmlns:p14="http://schemas.microsoft.com/office/powerpoint/2010/main" val="787464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a:p>
            <a:r>
              <a:rPr lang="en-US" dirty="0"/>
              <a:t>Freeways have more restrictions</a:t>
            </a:r>
            <a:r>
              <a:rPr lang="en-US" baseline="0" dirty="0"/>
              <a:t> on signing than conventional highways.  </a:t>
            </a:r>
          </a:p>
          <a:p>
            <a:endParaRPr lang="en-US" baseline="0" dirty="0"/>
          </a:p>
          <a:p>
            <a:endParaRPr lang="en-US" baseline="0" dirty="0"/>
          </a:p>
          <a:p>
            <a:r>
              <a:rPr lang="en-US" baseline="0" dirty="0"/>
              <a:t>On Freeways, you will see Logo Signs, General Motorist Service signs and signs for Major Traffic Generators.  </a:t>
            </a:r>
          </a:p>
          <a:p>
            <a:endParaRPr lang="en-US" baseline="0" dirty="0"/>
          </a:p>
          <a:p>
            <a:pPr defTabSz="907088">
              <a:defRPr/>
            </a:pPr>
            <a:r>
              <a:rPr lang="en-US" i="1" u="sng" dirty="0"/>
              <a:t>Minor</a:t>
            </a:r>
            <a:r>
              <a:rPr lang="en-US" i="1" u="sng" baseline="0" dirty="0"/>
              <a:t> Traffic Generators   </a:t>
            </a:r>
            <a:r>
              <a:rPr lang="en-US" baseline="0" dirty="0"/>
              <a:t>are allowed signing on conventional highways and expressways and typically not Freeways unless they qualify as a Logo Attraction.  </a:t>
            </a:r>
          </a:p>
          <a:p>
            <a:endParaRPr lang="en-US" baseline="0" dirty="0"/>
          </a:p>
          <a:p>
            <a:pPr defTabSz="907088">
              <a:defRPr/>
            </a:pPr>
            <a:r>
              <a:rPr lang="en-US" baseline="0" dirty="0"/>
              <a:t>FHWA allows Logo Attraction signing on Interstates and Freeways.  </a:t>
            </a:r>
          </a:p>
          <a:p>
            <a:pPr defTabSz="907088">
              <a:defRPr/>
            </a:pPr>
            <a:r>
              <a:rPr lang="en-US" baseline="0" dirty="0"/>
              <a:t>	Attractions need to fall into the following categories:  recreation, historic, cultural or amusement.  	</a:t>
            </a:r>
          </a:p>
          <a:p>
            <a:pPr defTabSz="907088">
              <a:defRPr/>
            </a:pPr>
            <a:r>
              <a:rPr lang="en-US" baseline="0" dirty="0"/>
              <a:t>	States are tasked with further defining each category.</a:t>
            </a:r>
          </a:p>
          <a:p>
            <a:pPr defTabSz="907088">
              <a:defRPr/>
            </a:pPr>
            <a:r>
              <a:rPr lang="en-US" baseline="0" dirty="0"/>
              <a:t> </a:t>
            </a:r>
          </a:p>
          <a:p>
            <a:pPr defTabSz="907088">
              <a:defRPr/>
            </a:pPr>
            <a:r>
              <a:rPr lang="en-US" baseline="0" dirty="0"/>
              <a:t>Logo Attractions are still quite new to MN.  A few years ago, Minnesota DOT initiated an update to the state law to allow expansion of the program to include Attractions on freeways state wide.</a:t>
            </a:r>
          </a:p>
          <a:p>
            <a:pPr defTabSz="907088">
              <a:defRPr/>
            </a:pPr>
            <a:endParaRPr lang="en-US" baseline="0" dirty="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46</a:t>
            </a:fld>
            <a:endParaRPr lang="en-US" dirty="0"/>
          </a:p>
        </p:txBody>
      </p:sp>
    </p:spTree>
    <p:extLst>
      <p:ext uri="{BB962C8B-B14F-4D97-AF65-F5344CB8AC3E}">
        <p14:creationId xmlns:p14="http://schemas.microsoft.com/office/powerpoint/2010/main" val="3802659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Almost all signs are “requester pays” therefore</a:t>
            </a:r>
            <a:r>
              <a:rPr lang="en-US" baseline="0" dirty="0"/>
              <a:t> the name of the tech memo which can be found in your manual.</a:t>
            </a:r>
          </a:p>
          <a:p>
            <a:endParaRPr lang="en-US" baseline="0" dirty="0"/>
          </a:p>
          <a:p>
            <a:r>
              <a:rPr lang="en-US" baseline="0" dirty="0"/>
              <a:t>A couple </a:t>
            </a:r>
            <a:r>
              <a:rPr lang="en-US" i="1" u="sng" baseline="0" dirty="0"/>
              <a:t>examples</a:t>
            </a:r>
            <a:r>
              <a:rPr lang="en-US" baseline="0" dirty="0"/>
              <a:t> are </a:t>
            </a:r>
            <a:r>
              <a:rPr lang="en-US" i="1" u="sng" baseline="0" dirty="0"/>
              <a:t>next that show how large the signs can be and how that impacts cost</a:t>
            </a:r>
            <a:r>
              <a:rPr lang="en-US" baseline="0" dirty="0"/>
              <a:t>.  </a:t>
            </a:r>
          </a:p>
          <a:p>
            <a:endParaRPr lang="en-US" dirty="0"/>
          </a:p>
        </p:txBody>
      </p:sp>
      <p:sp>
        <p:nvSpPr>
          <p:cNvPr id="4" name="Slide Number Placeholder 3"/>
          <p:cNvSpPr>
            <a:spLocks noGrp="1"/>
          </p:cNvSpPr>
          <p:nvPr>
            <p:ph type="sldNum" sz="quarter" idx="5"/>
          </p:nvPr>
        </p:nvSpPr>
        <p:spPr/>
        <p:txBody>
          <a:bodyPr/>
          <a:lstStyle/>
          <a:p>
            <a:pPr>
              <a:defRPr/>
            </a:pPr>
            <a:fld id="{091B9AA9-1AF4-474B-8EFC-A2D85C804DD8}" type="slidenum">
              <a:rPr lang="en-US" smtClean="0"/>
              <a:pPr>
                <a:defRPr/>
              </a:pPr>
              <a:t>47</a:t>
            </a:fld>
            <a:endParaRPr lang="en-US" dirty="0"/>
          </a:p>
        </p:txBody>
      </p:sp>
    </p:spTree>
    <p:extLst>
      <p:ext uri="{BB962C8B-B14F-4D97-AF65-F5344CB8AC3E}">
        <p14:creationId xmlns:p14="http://schemas.microsoft.com/office/powerpoint/2010/main" val="947980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r>
              <a:rPr lang="en-US" dirty="0"/>
              <a:t>There</a:t>
            </a:r>
            <a:r>
              <a:rPr lang="en-US" baseline="0" dirty="0"/>
              <a:t> are man</a:t>
            </a:r>
            <a:r>
              <a:rPr lang="en-US" dirty="0"/>
              <a:t>y standard designs.</a:t>
            </a:r>
            <a:r>
              <a:rPr lang="en-US" baseline="0" dirty="0"/>
              <a:t>  Historic District is one example.   Typically all uppercase legend because it’s a generic name.  Creates a sign that is smaller in size and therefore, less in price.    </a:t>
            </a:r>
          </a:p>
          <a:p>
            <a:endParaRPr lang="en-US" baseline="0" dirty="0"/>
          </a:p>
          <a:p>
            <a:r>
              <a:rPr lang="en-US" b="1" i="1" u="sng" dirty="0"/>
              <a:t>Size</a:t>
            </a:r>
            <a:r>
              <a:rPr lang="en-US" dirty="0"/>
              <a:t> of the sign is based on the legend and font size.  </a:t>
            </a:r>
          </a:p>
          <a:p>
            <a:endParaRPr lang="en-US" dirty="0"/>
          </a:p>
          <a:p>
            <a:r>
              <a:rPr lang="en-US" baseline="0"/>
              <a:t>Smaller </a:t>
            </a:r>
            <a:r>
              <a:rPr lang="en-US" baseline="0" dirty="0"/>
              <a:t>fonts are allowed on 2 lane highways where on expressways where there is a greater distance needed to read the sign, the font size needs to be larger.  </a:t>
            </a:r>
          </a:p>
          <a:p>
            <a:r>
              <a:rPr lang="en-US" baseline="0" dirty="0"/>
              <a:t>	Approximately 1” height of text is equal to 30ft of legibility distance</a:t>
            </a:r>
          </a:p>
          <a:p>
            <a:endParaRPr lang="en-US" baseline="0" dirty="0"/>
          </a:p>
          <a:p>
            <a:pPr defTabSz="907088">
              <a:defRPr/>
            </a:pPr>
            <a:r>
              <a:rPr lang="en-US" baseline="0" dirty="0"/>
              <a:t>We use a 4” text on the smaller sizes and 6” text on the larger signs that are STANDARD.  </a:t>
            </a:r>
          </a:p>
          <a:p>
            <a:endParaRPr lang="en-US" baseline="0" dirty="0"/>
          </a:p>
          <a:p>
            <a:r>
              <a:rPr lang="en-US" baseline="0" dirty="0"/>
              <a:t>(7.5 </a:t>
            </a:r>
            <a:r>
              <a:rPr lang="en-US" baseline="0" dirty="0" err="1"/>
              <a:t>sq</a:t>
            </a:r>
            <a:r>
              <a:rPr lang="en-US" baseline="0" dirty="0"/>
              <a:t> </a:t>
            </a:r>
            <a:r>
              <a:rPr lang="en-US" baseline="0" dirty="0" err="1"/>
              <a:t>ft</a:t>
            </a:r>
            <a:r>
              <a:rPr lang="en-US" baseline="0" dirty="0"/>
              <a:t> versus 18 </a:t>
            </a:r>
            <a:r>
              <a:rPr lang="en-US" baseline="0" dirty="0" err="1"/>
              <a:t>sq</a:t>
            </a:r>
            <a:r>
              <a:rPr lang="en-US" baseline="0" dirty="0"/>
              <a:t> </a:t>
            </a:r>
            <a:r>
              <a:rPr lang="en-US" baseline="0" dirty="0" err="1"/>
              <a:t>ft</a:t>
            </a:r>
            <a:r>
              <a:rPr lang="en-US" baseline="0" dirty="0"/>
              <a:t>)</a:t>
            </a:r>
          </a:p>
          <a:p>
            <a:endParaRPr lang="en-US" baseline="0" dirty="0"/>
          </a:p>
          <a:p>
            <a:r>
              <a:rPr lang="en-US" b="1" i="1" u="sng" baseline="0" dirty="0"/>
              <a:t>COST</a:t>
            </a:r>
            <a:r>
              <a:rPr lang="en-US" baseline="0" dirty="0"/>
              <a:t> is for the life of the sign.  Cost goes up the larger the sign.  The larger the sign panel, the larger the sign structure is required to hold the sign up.  </a:t>
            </a:r>
          </a:p>
          <a:p>
            <a:endParaRPr lang="en-US" baseline="0" dirty="0"/>
          </a:p>
          <a:p>
            <a:r>
              <a:rPr lang="en-US" baseline="0" dirty="0"/>
              <a:t>It includes </a:t>
            </a:r>
            <a:r>
              <a:rPr lang="en-US" i="1" u="sng" baseline="0" dirty="0"/>
              <a:t>materials</a:t>
            </a:r>
            <a:r>
              <a:rPr lang="en-US" baseline="0" dirty="0"/>
              <a:t> (including the sign structure), labor and equipment.</a:t>
            </a:r>
          </a:p>
          <a:p>
            <a:endParaRPr lang="en-US" baseline="0" dirty="0"/>
          </a:p>
          <a:p>
            <a:r>
              <a:rPr lang="en-US" baseline="0" dirty="0"/>
              <a:t> When it needs </a:t>
            </a:r>
            <a:r>
              <a:rPr lang="en-US" i="1" u="sng" baseline="0" dirty="0"/>
              <a:t>replacing</a:t>
            </a:r>
            <a:r>
              <a:rPr lang="en-US" baseline="0" dirty="0"/>
              <a:t>, the requester is charged: knockdown or about 15 years service life </a:t>
            </a:r>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48</a:t>
            </a:fld>
            <a:endParaRPr lang="en-US" dirty="0"/>
          </a:p>
        </p:txBody>
      </p:sp>
    </p:spTree>
    <p:extLst>
      <p:ext uri="{BB962C8B-B14F-4D97-AF65-F5344CB8AC3E}">
        <p14:creationId xmlns:p14="http://schemas.microsoft.com/office/powerpoint/2010/main" val="1237228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Special Design Guide Signs – </a:t>
            </a:r>
          </a:p>
          <a:p>
            <a:r>
              <a:rPr lang="en-US" dirty="0"/>
              <a:t>Upper lower</a:t>
            </a:r>
            <a:r>
              <a:rPr lang="en-US" baseline="0" dirty="0"/>
              <a:t> case with the proper name on the sign.  </a:t>
            </a:r>
          </a:p>
          <a:p>
            <a:endParaRPr lang="en-US" baseline="0" dirty="0"/>
          </a:p>
          <a:p>
            <a:r>
              <a:rPr lang="en-US" baseline="0" dirty="0"/>
              <a:t>These signs are larger and significantly cost more.  Designed specially by signing staff at </a:t>
            </a:r>
            <a:r>
              <a:rPr lang="en-US" baseline="0" dirty="0" err="1"/>
              <a:t>MnDOT</a:t>
            </a:r>
            <a:r>
              <a:rPr lang="en-US" baseline="0" dirty="0"/>
              <a:t>.</a:t>
            </a:r>
            <a:endParaRPr lang="en-US" dirty="0"/>
          </a:p>
          <a:p>
            <a:endParaRPr lang="en-US" dirty="0"/>
          </a:p>
          <a:p>
            <a:r>
              <a:rPr lang="en-US" dirty="0"/>
              <a:t>Costs</a:t>
            </a:r>
            <a:r>
              <a:rPr lang="en-US" baseline="0" dirty="0"/>
              <a:t> vary.  An example is next.</a:t>
            </a:r>
          </a:p>
          <a:p>
            <a:r>
              <a:rPr lang="en-US" baseline="0" dirty="0"/>
              <a:t> </a:t>
            </a:r>
            <a:endParaRPr lang="en-US" dirty="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49</a:t>
            </a:fld>
            <a:endParaRPr lang="en-US" dirty="0"/>
          </a:p>
        </p:txBody>
      </p:sp>
    </p:spTree>
    <p:extLst>
      <p:ext uri="{BB962C8B-B14F-4D97-AF65-F5344CB8AC3E}">
        <p14:creationId xmlns:p14="http://schemas.microsoft.com/office/powerpoint/2010/main" val="3070532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MnDOT</a:t>
            </a:r>
            <a:r>
              <a:rPr lang="en-US" dirty="0"/>
              <a:t> Crews</a:t>
            </a:r>
            <a:r>
              <a:rPr lang="en-US" baseline="0" dirty="0"/>
              <a:t> installing a special design sign for the Carver Historic District.  </a:t>
            </a:r>
          </a:p>
          <a:p>
            <a:endParaRPr lang="en-US" baseline="0" dirty="0"/>
          </a:p>
          <a:p>
            <a:r>
              <a:rPr lang="en-US" baseline="0" dirty="0"/>
              <a:t>This </a:t>
            </a:r>
            <a:r>
              <a:rPr lang="en-US" b="1" i="1" u="sng" baseline="0" dirty="0"/>
              <a:t>exit ramp sign </a:t>
            </a:r>
            <a:r>
              <a:rPr lang="en-US" baseline="0" dirty="0"/>
              <a:t>they are installing is 120 x 48 = 10 feet wide by 4 </a:t>
            </a:r>
            <a:r>
              <a:rPr lang="en-US" baseline="0" dirty="0" err="1"/>
              <a:t>ft</a:t>
            </a:r>
            <a:r>
              <a:rPr lang="en-US" baseline="0" dirty="0"/>
              <a:t> high   =  40 </a:t>
            </a:r>
            <a:r>
              <a:rPr lang="en-US" baseline="0" dirty="0" err="1"/>
              <a:t>sq</a:t>
            </a:r>
            <a:r>
              <a:rPr lang="en-US" baseline="0" dirty="0"/>
              <a:t> </a:t>
            </a:r>
            <a:r>
              <a:rPr lang="en-US" baseline="0" dirty="0" err="1"/>
              <a:t>ft</a:t>
            </a:r>
            <a:r>
              <a:rPr lang="en-US" baseline="0" dirty="0"/>
              <a:t> sign. </a:t>
            </a:r>
          </a:p>
          <a:p>
            <a:endParaRPr lang="en-US" baseline="0" dirty="0"/>
          </a:p>
          <a:p>
            <a:r>
              <a:rPr lang="en-US" baseline="0" dirty="0"/>
              <a:t>The ramp sign alone costs $1,563.  </a:t>
            </a:r>
          </a:p>
          <a:p>
            <a:endParaRPr lang="en-US" baseline="0" dirty="0"/>
          </a:p>
          <a:p>
            <a:r>
              <a:rPr lang="en-US" baseline="0" dirty="0"/>
              <a:t>The sign on the </a:t>
            </a:r>
            <a:r>
              <a:rPr lang="en-US" b="1" i="1" u="sng" baseline="0" dirty="0"/>
              <a:t>mainline</a:t>
            </a:r>
            <a:r>
              <a:rPr lang="en-US" i="1" u="sng" baseline="0" dirty="0"/>
              <a:t>  </a:t>
            </a:r>
            <a:r>
              <a:rPr lang="en-US" baseline="0" dirty="0"/>
              <a:t> is even larger at 162 x 60 = 13.5 feet wide by 5 feet high  = 67.5 </a:t>
            </a:r>
            <a:r>
              <a:rPr lang="en-US" baseline="0" dirty="0" err="1"/>
              <a:t>sq</a:t>
            </a:r>
            <a:r>
              <a:rPr lang="en-US" baseline="0" dirty="0"/>
              <a:t> </a:t>
            </a:r>
            <a:r>
              <a:rPr lang="en-US" baseline="0" dirty="0" err="1"/>
              <a:t>ft</a:t>
            </a:r>
            <a:r>
              <a:rPr lang="en-US" baseline="0" dirty="0"/>
              <a:t> sign</a:t>
            </a:r>
          </a:p>
          <a:p>
            <a:endParaRPr lang="en-US" baseline="0" dirty="0"/>
          </a:p>
          <a:p>
            <a:r>
              <a:rPr lang="en-US" baseline="0" dirty="0"/>
              <a:t>  The Cost for the mainline sign is $2,133.25</a:t>
            </a:r>
          </a:p>
          <a:p>
            <a:endParaRPr lang="en-US" baseline="0" dirty="0"/>
          </a:p>
          <a:p>
            <a:r>
              <a:rPr lang="en-US" baseline="0" dirty="0"/>
              <a:t>The City of Carver needed </a:t>
            </a:r>
            <a:r>
              <a:rPr lang="en-US" b="1" i="1" u="sng" baseline="0" dirty="0"/>
              <a:t>4 signs total</a:t>
            </a:r>
            <a:r>
              <a:rPr lang="en-US" baseline="0" dirty="0"/>
              <a:t>.  One in each direction on the mainline and one on each exit ramp.  The total cost for all 4 signs was </a:t>
            </a:r>
            <a:r>
              <a:rPr lang="en-US" sz="1800" b="1" dirty="0"/>
              <a:t>$7,392.50</a:t>
            </a:r>
            <a:r>
              <a:rPr lang="en-US" baseline="0" dirty="0"/>
              <a:t>.  </a:t>
            </a:r>
          </a:p>
          <a:p>
            <a:endParaRPr lang="en-US" baseline="0" dirty="0"/>
          </a:p>
          <a:p>
            <a:r>
              <a:rPr lang="en-US" baseline="0" dirty="0"/>
              <a:t>In addition they needed signs for </a:t>
            </a:r>
            <a:r>
              <a:rPr lang="en-US" i="1" u="sng" baseline="0" dirty="0"/>
              <a:t>trailblazing and identifying the boundaries for the Historic District</a:t>
            </a:r>
            <a:r>
              <a:rPr lang="en-US" baseline="0" dirty="0"/>
              <a:t>.</a:t>
            </a:r>
          </a:p>
          <a:p>
            <a:endParaRPr lang="en-US" baseline="0" dirty="0"/>
          </a:p>
          <a:p>
            <a:endParaRPr lang="en-US" baseline="0" dirty="0"/>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50</a:t>
            </a:fld>
            <a:endParaRPr lang="en-US" dirty="0"/>
          </a:p>
        </p:txBody>
      </p:sp>
    </p:spTree>
    <p:extLst>
      <p:ext uri="{BB962C8B-B14F-4D97-AF65-F5344CB8AC3E}">
        <p14:creationId xmlns:p14="http://schemas.microsoft.com/office/powerpoint/2010/main" val="1094161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Metropolitan</a:t>
            </a:r>
            <a:r>
              <a:rPr lang="en-US" baseline="0" dirty="0"/>
              <a:t> State University </a:t>
            </a:r>
          </a:p>
          <a:p>
            <a:r>
              <a:rPr lang="en-US" baseline="0" dirty="0"/>
              <a:t>Size: 150 x 84  = 87.5 </a:t>
            </a:r>
            <a:r>
              <a:rPr lang="en-US" baseline="0" dirty="0" err="1"/>
              <a:t>sq</a:t>
            </a:r>
            <a:r>
              <a:rPr lang="en-US" baseline="0" dirty="0"/>
              <a:t> </a:t>
            </a:r>
            <a:r>
              <a:rPr lang="en-US" baseline="0" dirty="0" err="1"/>
              <a:t>ft</a:t>
            </a:r>
            <a:endParaRPr lang="en-US" baseline="0" dirty="0"/>
          </a:p>
          <a:p>
            <a:endParaRPr lang="en-US" baseline="0" dirty="0"/>
          </a:p>
          <a:p>
            <a:endParaRPr lang="en-US" baseline="0" dirty="0"/>
          </a:p>
          <a:p>
            <a:r>
              <a:rPr lang="en-US" baseline="0" dirty="0"/>
              <a:t>Once you have an OH sign structure traffic control is needed and makes the price of the sign go up a few more thousand dollars</a:t>
            </a:r>
            <a:endParaRPr lang="en-US" b="0" i="0" u="none" baseline="0" dirty="0"/>
          </a:p>
          <a:p>
            <a:endParaRPr lang="en-US" b="1" i="1" u="sng" baseline="0" dirty="0"/>
          </a:p>
          <a:p>
            <a:r>
              <a:rPr lang="en-US" b="1" i="1" u="sng" baseline="0" dirty="0"/>
              <a:t>This did not include Traffic Control.</a:t>
            </a:r>
            <a:endParaRPr lang="en-US" b="1" i="1" u="sng" dirty="0"/>
          </a:p>
        </p:txBody>
      </p:sp>
      <p:sp>
        <p:nvSpPr>
          <p:cNvPr id="4" name="Slide Number Placeholder 3"/>
          <p:cNvSpPr>
            <a:spLocks noGrp="1"/>
          </p:cNvSpPr>
          <p:nvPr>
            <p:ph type="sldNum" sz="quarter" idx="10"/>
          </p:nvPr>
        </p:nvSpPr>
        <p:spPr/>
        <p:txBody>
          <a:bodyPr/>
          <a:lstStyle/>
          <a:p>
            <a:pPr>
              <a:defRPr/>
            </a:pPr>
            <a:fld id="{F1A0246F-B90E-4ECF-9290-1122BE47292F}" type="slidenum">
              <a:rPr lang="en-US" smtClean="0"/>
              <a:pPr>
                <a:defRPr/>
              </a:pPr>
              <a:t>51</a:t>
            </a:fld>
            <a:endParaRPr lang="en-US" dirty="0"/>
          </a:p>
        </p:txBody>
      </p:sp>
    </p:spTree>
    <p:extLst>
      <p:ext uri="{BB962C8B-B14F-4D97-AF65-F5344CB8AC3E}">
        <p14:creationId xmlns:p14="http://schemas.microsoft.com/office/powerpoint/2010/main" val="39239453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err="1"/>
              <a:t>MnDOT</a:t>
            </a:r>
            <a:r>
              <a:rPr lang="en-US" baseline="0" dirty="0"/>
              <a:t> contracts out the Logo signing program.</a:t>
            </a:r>
          </a:p>
          <a:p>
            <a:endParaRPr lang="en-US" baseline="0" dirty="0"/>
          </a:p>
          <a:p>
            <a:r>
              <a:rPr lang="en-US" baseline="0" dirty="0"/>
              <a:t>Talk about website.  </a:t>
            </a:r>
          </a:p>
          <a:p>
            <a:endParaRPr lang="en-US" baseline="0" dirty="0"/>
          </a:p>
          <a:p>
            <a:r>
              <a:rPr lang="en-US" baseline="0" dirty="0"/>
              <a:t>Link on the website for </a:t>
            </a:r>
          </a:p>
          <a:p>
            <a:endParaRPr lang="en-US" sz="1600" b="1" dirty="0"/>
          </a:p>
          <a:p>
            <a:r>
              <a:rPr lang="en-US" sz="1600" b="1" dirty="0"/>
              <a:t>Criteria</a:t>
            </a:r>
            <a:r>
              <a:rPr lang="en-US" baseline="0" dirty="0"/>
              <a:t> for Gas, Food, Lodging, Attractions, 24 </a:t>
            </a:r>
            <a:r>
              <a:rPr lang="en-US" baseline="0" dirty="0" err="1"/>
              <a:t>Hr</a:t>
            </a:r>
            <a:r>
              <a:rPr lang="en-US" baseline="0" dirty="0"/>
              <a:t> Pharm and Camping</a:t>
            </a:r>
          </a:p>
          <a:p>
            <a:endParaRPr lang="en-US" baseline="0" dirty="0"/>
          </a:p>
          <a:p>
            <a:r>
              <a:rPr lang="en-US" baseline="0" dirty="0"/>
              <a:t>FAQ</a:t>
            </a:r>
          </a:p>
          <a:p>
            <a:r>
              <a:rPr lang="en-US" baseline="0" dirty="0"/>
              <a:t>http://www.minnesota.interstatelogos.com/state/</a:t>
            </a:r>
          </a:p>
          <a:p>
            <a:endParaRPr lang="en-US" baseline="0" dirty="0"/>
          </a:p>
          <a:p>
            <a:endParaRPr lang="en-US" baseline="0" dirty="0"/>
          </a:p>
          <a:p>
            <a:endParaRPr lang="en-US" baseline="0" dirty="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52</a:t>
            </a:fld>
            <a:endParaRPr lang="en-US" dirty="0"/>
          </a:p>
        </p:txBody>
      </p:sp>
    </p:spTree>
    <p:extLst>
      <p:ext uri="{BB962C8B-B14F-4D97-AF65-F5344CB8AC3E}">
        <p14:creationId xmlns:p14="http://schemas.microsoft.com/office/powerpoint/2010/main" val="2171249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aseline="0" dirty="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53</a:t>
            </a:fld>
            <a:endParaRPr lang="en-US" dirty="0"/>
          </a:p>
        </p:txBody>
      </p:sp>
    </p:spTree>
    <p:extLst>
      <p:ext uri="{BB962C8B-B14F-4D97-AF65-F5344CB8AC3E}">
        <p14:creationId xmlns:p14="http://schemas.microsoft.com/office/powerpoint/2010/main" val="3239499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aseline="0" dirty="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54</a:t>
            </a:fld>
            <a:endParaRPr lang="en-US" dirty="0"/>
          </a:p>
        </p:txBody>
      </p:sp>
    </p:spTree>
    <p:extLst>
      <p:ext uri="{BB962C8B-B14F-4D97-AF65-F5344CB8AC3E}">
        <p14:creationId xmlns:p14="http://schemas.microsoft.com/office/powerpoint/2010/main" val="4175567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aseline="0" dirty="0"/>
          </a:p>
        </p:txBody>
      </p:sp>
      <p:sp>
        <p:nvSpPr>
          <p:cNvPr id="4" name="Slide Number Placeholder 3"/>
          <p:cNvSpPr>
            <a:spLocks noGrp="1"/>
          </p:cNvSpPr>
          <p:nvPr>
            <p:ph type="sldNum" sz="quarter" idx="5"/>
          </p:nvPr>
        </p:nvSpPr>
        <p:spPr/>
        <p:txBody>
          <a:bodyPr/>
          <a:lstStyle/>
          <a:p>
            <a:pPr>
              <a:defRPr/>
            </a:pPr>
            <a:fld id="{0A0AF574-A0F6-466F-AC50-972B8C155870}" type="slidenum">
              <a:rPr lang="en-US" smtClean="0"/>
              <a:pPr>
                <a:defRPr/>
              </a:pPr>
              <a:t>55</a:t>
            </a:fld>
            <a:endParaRPr lang="en-US" dirty="0"/>
          </a:p>
        </p:txBody>
      </p:sp>
    </p:spTree>
    <p:extLst>
      <p:ext uri="{BB962C8B-B14F-4D97-AF65-F5344CB8AC3E}">
        <p14:creationId xmlns:p14="http://schemas.microsoft.com/office/powerpoint/2010/main" val="14898067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765175" y="1524000"/>
            <a:ext cx="8378825" cy="2070100"/>
          </a:xfrm>
          <a:prstGeom prst="rect">
            <a:avLst/>
          </a:prstGeom>
          <a:gradFill rotWithShape="1">
            <a:gsLst>
              <a:gs pos="0">
                <a:schemeClr val="bg1"/>
              </a:gs>
              <a:gs pos="100000">
                <a:srgbClr val="3399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5" name="Rectangle 3"/>
          <p:cNvSpPr>
            <a:spLocks noChangeArrowheads="1"/>
          </p:cNvSpPr>
          <p:nvPr userDrawn="1"/>
        </p:nvSpPr>
        <p:spPr bwMode="auto">
          <a:xfrm>
            <a:off x="838200" y="3568700"/>
            <a:ext cx="83058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6" name="Rectangle 13"/>
          <p:cNvSpPr>
            <a:spLocks noChangeArrowheads="1"/>
          </p:cNvSpPr>
          <p:nvPr userDrawn="1"/>
        </p:nvSpPr>
        <p:spPr bwMode="auto">
          <a:xfrm>
            <a:off x="812800" y="1455738"/>
            <a:ext cx="8331200" cy="68262"/>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7" name="Rectangle 8"/>
          <p:cNvSpPr>
            <a:spLocks noChangeArrowheads="1"/>
          </p:cNvSpPr>
          <p:nvPr userDrawn="1"/>
        </p:nvSpPr>
        <p:spPr bwMode="auto">
          <a:xfrm>
            <a:off x="0" y="0"/>
            <a:ext cx="765175" cy="68580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8" name="Text Box 9"/>
          <p:cNvSpPr txBox="1">
            <a:spLocks noChangeArrowheads="1"/>
          </p:cNvSpPr>
          <p:nvPr userDrawn="1"/>
        </p:nvSpPr>
        <p:spPr bwMode="auto">
          <a:xfrm rot="16200000">
            <a:off x="-2411413" y="2686852"/>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
        <p:nvSpPr>
          <p:cNvPr id="9" name="Rectangle 10"/>
          <p:cNvSpPr>
            <a:spLocks noChangeArrowheads="1"/>
          </p:cNvSpPr>
          <p:nvPr userDrawn="1"/>
        </p:nvSpPr>
        <p:spPr bwMode="auto">
          <a:xfrm>
            <a:off x="749300" y="0"/>
            <a:ext cx="58738" cy="68580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220164" name="Rectangle 4"/>
          <p:cNvSpPr>
            <a:spLocks noGrp="1" noChangeArrowheads="1"/>
          </p:cNvSpPr>
          <p:nvPr>
            <p:ph type="ctrTitle" sz="quarter"/>
          </p:nvPr>
        </p:nvSpPr>
        <p:spPr>
          <a:xfrm>
            <a:off x="1909763" y="1381125"/>
            <a:ext cx="6403975" cy="2333625"/>
          </a:xfrm>
        </p:spPr>
        <p:txBody>
          <a:bodyPr/>
          <a:lstStyle>
            <a:lvl1pPr>
              <a:defRPr>
                <a:effectLst/>
              </a:defRPr>
            </a:lvl1pPr>
          </a:lstStyle>
          <a:p>
            <a:pPr lvl="0"/>
            <a:r>
              <a:rPr lang="en-US" noProof="0" dirty="0"/>
              <a:t>Click to edit Master title style</a:t>
            </a:r>
          </a:p>
        </p:txBody>
      </p:sp>
      <p:sp>
        <p:nvSpPr>
          <p:cNvPr id="220166" name="Rectangle 6"/>
          <p:cNvSpPr>
            <a:spLocks noGrp="1" noChangeArrowheads="1"/>
          </p:cNvSpPr>
          <p:nvPr>
            <p:ph type="subTitle" sz="quarter" idx="1"/>
          </p:nvPr>
        </p:nvSpPr>
        <p:spPr>
          <a:xfrm>
            <a:off x="1903413" y="4095750"/>
            <a:ext cx="6400800" cy="1752600"/>
          </a:xfrm>
        </p:spPr>
        <p:txBody>
          <a:bodyPr/>
          <a:lstStyle>
            <a:lvl1pPr marL="0" indent="0">
              <a:buFont typeface="Wingdings" pitchFamily="2" charset="2"/>
              <a:buNone/>
              <a:defRPr/>
            </a:lvl1pPr>
          </a:lstStyle>
          <a:p>
            <a:pPr lvl="0"/>
            <a:r>
              <a:rPr lang="en-US" noProof="0"/>
              <a:t>Click to edit Master subtitle style</a:t>
            </a:r>
          </a:p>
        </p:txBody>
      </p:sp>
      <p:sp>
        <p:nvSpPr>
          <p:cNvPr id="11" name="Rectangle 7"/>
          <p:cNvSpPr>
            <a:spLocks noGrp="1" noChangeArrowheads="1"/>
          </p:cNvSpPr>
          <p:nvPr>
            <p:ph type="sldNum" sz="quarter" idx="10"/>
          </p:nvPr>
        </p:nvSpPr>
        <p:spPr>
          <a:xfrm>
            <a:off x="7196138" y="6319838"/>
            <a:ext cx="1905000" cy="457200"/>
          </a:xfrm>
        </p:spPr>
        <p:txBody>
          <a:bodyPr/>
          <a:lstStyle>
            <a:lvl1pPr>
              <a:defRPr sz="1400"/>
            </a:lvl1pPr>
          </a:lstStyle>
          <a:p>
            <a:pPr>
              <a:defRPr/>
            </a:pPr>
            <a:fld id="{96F4E893-7CA8-4E75-8D29-4C89B6143CD6}" type="slidenum">
              <a:rPr lang="en-US"/>
              <a:pPr>
                <a:defRPr/>
              </a:pPr>
              <a:t>‹#›</a:t>
            </a:fld>
            <a:endParaRPr lang="en-US"/>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26" y="5638800"/>
            <a:ext cx="2171513" cy="1226193"/>
          </a:xfrm>
          <a:prstGeom prst="rect">
            <a:avLst/>
          </a:prstGeom>
        </p:spPr>
      </p:pic>
    </p:spTree>
    <p:custDataLst>
      <p:tags r:id="rId1"/>
    </p:custDataLst>
    <p:extLst>
      <p:ext uri="{BB962C8B-B14F-4D97-AF65-F5344CB8AC3E}">
        <p14:creationId xmlns:p14="http://schemas.microsoft.com/office/powerpoint/2010/main" val="256319719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9C932B5B-E863-4BA7-9217-1761AB701168}" type="slidenum">
              <a:rPr lang="en-US"/>
              <a:pPr>
                <a:defRPr/>
              </a:pPr>
              <a:t>‹#›</a:t>
            </a:fld>
            <a:endParaRPr lang="en-US"/>
          </a:p>
        </p:txBody>
      </p:sp>
    </p:spTree>
    <p:extLst>
      <p:ext uri="{BB962C8B-B14F-4D97-AF65-F5344CB8AC3E}">
        <p14:creationId xmlns:p14="http://schemas.microsoft.com/office/powerpoint/2010/main" val="228891461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2C08A6D6-ACA0-4404-81B2-E07217C7E6D8}" type="slidenum">
              <a:rPr lang="en-US"/>
              <a:pPr>
                <a:defRPr/>
              </a:pPr>
              <a:t>‹#›</a:t>
            </a:fld>
            <a:endParaRPr lang="en-US"/>
          </a:p>
        </p:txBody>
      </p:sp>
    </p:spTree>
    <p:extLst>
      <p:ext uri="{BB962C8B-B14F-4D97-AF65-F5344CB8AC3E}">
        <p14:creationId xmlns:p14="http://schemas.microsoft.com/office/powerpoint/2010/main" val="346460206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9350"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2875"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9E1608DC-40F4-40A9-A4C7-620C6C420485}" type="slidenum">
              <a:rPr lang="en-US"/>
              <a:pPr>
                <a:defRPr/>
              </a:pPr>
              <a:t>‹#›</a:t>
            </a:fld>
            <a:endParaRPr lang="en-US"/>
          </a:p>
        </p:txBody>
      </p:sp>
    </p:spTree>
    <p:extLst>
      <p:ext uri="{BB962C8B-B14F-4D97-AF65-F5344CB8AC3E}">
        <p14:creationId xmlns:p14="http://schemas.microsoft.com/office/powerpoint/2010/main" val="373470667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BBAE15B5-ACDB-4CF2-A35D-584BE0C59165}" type="slidenum">
              <a:rPr lang="en-US"/>
              <a:pPr>
                <a:defRPr/>
              </a:pPr>
              <a:t>‹#›</a:t>
            </a:fld>
            <a:endParaRPr lang="en-US"/>
          </a:p>
        </p:txBody>
      </p:sp>
    </p:spTree>
    <p:extLst>
      <p:ext uri="{BB962C8B-B14F-4D97-AF65-F5344CB8AC3E}">
        <p14:creationId xmlns:p14="http://schemas.microsoft.com/office/powerpoint/2010/main" val="132810485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3A0D5B33-4381-4B33-8B9B-2E3608FF719D}" type="slidenum">
              <a:rPr lang="en-US"/>
              <a:pPr>
                <a:defRPr/>
              </a:pPr>
              <a:t>‹#›</a:t>
            </a:fld>
            <a:endParaRPr lang="en-US"/>
          </a:p>
        </p:txBody>
      </p:sp>
    </p:spTree>
    <p:extLst>
      <p:ext uri="{BB962C8B-B14F-4D97-AF65-F5344CB8AC3E}">
        <p14:creationId xmlns:p14="http://schemas.microsoft.com/office/powerpoint/2010/main" val="231396066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5F002692-98E4-47CD-A604-AE194CC8857A}" type="slidenum">
              <a:rPr lang="en-US"/>
              <a:pPr>
                <a:defRPr/>
              </a:pPr>
              <a:t>‹#›</a:t>
            </a:fld>
            <a:endParaRPr lang="en-US"/>
          </a:p>
        </p:txBody>
      </p:sp>
    </p:spTree>
    <p:extLst>
      <p:ext uri="{BB962C8B-B14F-4D97-AF65-F5344CB8AC3E}">
        <p14:creationId xmlns:p14="http://schemas.microsoft.com/office/powerpoint/2010/main" val="29817890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FFE3AE48-E4C5-47CE-9F3B-58579F10C5DE}" type="slidenum">
              <a:rPr lang="en-US"/>
              <a:pPr>
                <a:defRPr/>
              </a:pPr>
              <a:t>‹#›</a:t>
            </a:fld>
            <a:endParaRPr lang="en-US"/>
          </a:p>
        </p:txBody>
      </p:sp>
    </p:spTree>
    <p:extLst>
      <p:ext uri="{BB962C8B-B14F-4D97-AF65-F5344CB8AC3E}">
        <p14:creationId xmlns:p14="http://schemas.microsoft.com/office/powerpoint/2010/main" val="92238991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7FFCA760-FE33-42B5-BF6D-83073D24BF99}" type="slidenum">
              <a:rPr lang="en-US"/>
              <a:pPr>
                <a:defRPr/>
              </a:pPr>
              <a:t>‹#›</a:t>
            </a:fld>
            <a:endParaRPr lang="en-US"/>
          </a:p>
        </p:txBody>
      </p:sp>
    </p:spTree>
    <p:extLst>
      <p:ext uri="{BB962C8B-B14F-4D97-AF65-F5344CB8AC3E}">
        <p14:creationId xmlns:p14="http://schemas.microsoft.com/office/powerpoint/2010/main" val="295991377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FAF913A6-8A18-4F98-94DC-86372D89DA61}" type="slidenum">
              <a:rPr lang="en-US"/>
              <a:pPr>
                <a:defRPr/>
              </a:pPr>
              <a:t>‹#›</a:t>
            </a:fld>
            <a:endParaRPr lang="en-US"/>
          </a:p>
        </p:txBody>
      </p:sp>
    </p:spTree>
    <p:extLst>
      <p:ext uri="{BB962C8B-B14F-4D97-AF65-F5344CB8AC3E}">
        <p14:creationId xmlns:p14="http://schemas.microsoft.com/office/powerpoint/2010/main" val="20625809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2163" y="165100"/>
            <a:ext cx="2001837" cy="6442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36650" y="165100"/>
            <a:ext cx="5853113" cy="6442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9457739F-2DD4-411E-B3D7-43744D2A2FB5}" type="slidenum">
              <a:rPr lang="en-US"/>
              <a:pPr>
                <a:defRPr/>
              </a:pPr>
              <a:t>‹#›</a:t>
            </a:fld>
            <a:endParaRPr lang="en-US"/>
          </a:p>
        </p:txBody>
      </p:sp>
    </p:spTree>
    <p:extLst>
      <p:ext uri="{BB962C8B-B14F-4D97-AF65-F5344CB8AC3E}">
        <p14:creationId xmlns:p14="http://schemas.microsoft.com/office/powerpoint/2010/main" val="429068422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765175" y="0"/>
            <a:ext cx="8378825" cy="1444625"/>
          </a:xfrm>
          <a:prstGeom prst="rect">
            <a:avLst/>
          </a:prstGeom>
          <a:gradFill rotWithShape="1">
            <a:gsLst>
              <a:gs pos="0">
                <a:schemeClr val="bg1"/>
              </a:gs>
              <a:gs pos="100000">
                <a:srgbClr val="3399FF"/>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1027" name="Rectangle 3"/>
          <p:cNvSpPr>
            <a:spLocks noChangeArrowheads="1"/>
          </p:cNvSpPr>
          <p:nvPr userDrawn="1"/>
        </p:nvSpPr>
        <p:spPr bwMode="auto">
          <a:xfrm>
            <a:off x="0" y="0"/>
            <a:ext cx="765175" cy="55626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1028" name="Rectangle 4"/>
          <p:cNvSpPr>
            <a:spLocks noChangeArrowheads="1"/>
          </p:cNvSpPr>
          <p:nvPr userDrawn="1"/>
        </p:nvSpPr>
        <p:spPr bwMode="auto">
          <a:xfrm>
            <a:off x="723900" y="0"/>
            <a:ext cx="84138" cy="54991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1030" name="Rectangle 6"/>
          <p:cNvSpPr>
            <a:spLocks noChangeArrowheads="1"/>
          </p:cNvSpPr>
          <p:nvPr userDrawn="1"/>
        </p:nvSpPr>
        <p:spPr bwMode="auto">
          <a:xfrm>
            <a:off x="990600" y="1384300"/>
            <a:ext cx="81534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219143" name="Text Box 7"/>
          <p:cNvSpPr txBox="1">
            <a:spLocks noChangeArrowheads="1"/>
          </p:cNvSpPr>
          <p:nvPr userDrawn="1"/>
        </p:nvSpPr>
        <p:spPr bwMode="auto">
          <a:xfrm rot="16200000">
            <a:off x="-2409825" y="2686851"/>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
        <p:nvSpPr>
          <p:cNvPr id="219144" name="Rectangle 8"/>
          <p:cNvSpPr>
            <a:spLocks noGrp="1" noChangeArrowheads="1"/>
          </p:cNvSpPr>
          <p:nvPr>
            <p:ph type="title"/>
          </p:nvPr>
        </p:nvSpPr>
        <p:spPr bwMode="auto">
          <a:xfrm>
            <a:off x="1136650" y="165100"/>
            <a:ext cx="80073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dirty="0"/>
              <a:t>Click to edit Master title style</a:t>
            </a:r>
          </a:p>
        </p:txBody>
      </p:sp>
      <p:sp>
        <p:nvSpPr>
          <p:cNvPr id="219145" name="Rectangle 9"/>
          <p:cNvSpPr>
            <a:spLocks noGrp="1" noChangeArrowheads="1"/>
          </p:cNvSpPr>
          <p:nvPr>
            <p:ph type="body" idx="1"/>
          </p:nvPr>
        </p:nvSpPr>
        <p:spPr bwMode="auto">
          <a:xfrm>
            <a:off x="1149350" y="1444625"/>
            <a:ext cx="799465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19146" name="Rectangle 10"/>
          <p:cNvSpPr>
            <a:spLocks noGrp="1" noChangeArrowheads="1"/>
          </p:cNvSpPr>
          <p:nvPr>
            <p:ph type="sldNum" sz="quarter" idx="4"/>
          </p:nvPr>
        </p:nvSpPr>
        <p:spPr bwMode="auto">
          <a:xfrm>
            <a:off x="8067675" y="6613525"/>
            <a:ext cx="10763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spcBef>
                <a:spcPct val="0"/>
              </a:spcBef>
              <a:spcAft>
                <a:spcPct val="0"/>
              </a:spcAft>
              <a:buClrTx/>
              <a:buFontTx/>
              <a:buNone/>
              <a:defRPr sz="1200" b="0">
                <a:latin typeface="+mn-lt"/>
              </a:defRPr>
            </a:lvl1pPr>
          </a:lstStyle>
          <a:p>
            <a:pPr>
              <a:defRPr/>
            </a:pPr>
            <a:fld id="{8BB18275-7758-4BEB-A3BB-1E61482C08A4}" type="slidenum">
              <a:rPr lang="en-US"/>
              <a:pPr>
                <a:defRPr/>
              </a:pPr>
              <a:t>‹#›</a:t>
            </a:fld>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35" y="6068332"/>
            <a:ext cx="809673" cy="457200"/>
          </a:xfrm>
          <a:prstGeom prst="rect">
            <a:avLst/>
          </a:prstGeom>
        </p:spPr>
      </p:pic>
    </p:spTree>
    <p:custDataLst>
      <p:tags r:id="rId13"/>
    </p:custDataLst>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19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5" grpId="0" autoUpdateAnimBg="0">
        <p:tmplLst>
          <p:tmpl>
            <p:tnLst>
              <p:par>
                <p:cTn presetID="1" presetClass="entr" presetSubtype="0" fill="hold" nodeType="afterEffect">
                  <p:stCondLst>
                    <p:cond delay="0"/>
                  </p:stCondLst>
                  <p:childTnLst>
                    <p:set>
                      <p:cBhvr>
                        <p:cTn dur="1" fill="hold">
                          <p:stCondLst>
                            <p:cond delay="499"/>
                          </p:stCondLst>
                        </p:cTn>
                        <p:tgtEl>
                          <p:spTgt spid="219145"/>
                        </p:tgtEl>
                        <p:attrNameLst>
                          <p:attrName>style.visibility</p:attrName>
                        </p:attrNameLst>
                      </p:cBhvr>
                      <p:to>
                        <p:strVal val="visible"/>
                      </p:to>
                    </p:set>
                  </p:childTnLst>
                </p:cTn>
              </p:par>
            </p:tnLst>
          </p:tmpl>
        </p:tmplLst>
      </p:bldP>
    </p:bldLst>
  </p:timing>
  <p:hf hdr="0" ftr="0" dt="0"/>
  <p:txStyles>
    <p:titleStyle>
      <a:lvl1pPr algn="l" rtl="0" eaLnBrk="0" fontAlgn="base" hangingPunct="0">
        <a:spcBef>
          <a:spcPct val="0"/>
        </a:spcBef>
        <a:spcAft>
          <a:spcPct val="0"/>
        </a:spcAft>
        <a:defRPr kumimoji="1" sz="4000" b="1">
          <a:solidFill>
            <a:srgbClr val="003366"/>
          </a:solidFill>
          <a:effectLst/>
          <a:latin typeface="+mj-lt"/>
          <a:ea typeface="+mj-ea"/>
          <a:cs typeface="+mj-cs"/>
        </a:defRPr>
      </a:lvl1pPr>
      <a:lvl2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2pPr>
      <a:lvl3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3pPr>
      <a:lvl4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4pPr>
      <a:lvl5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5pPr>
      <a:lvl6pPr marL="4572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6pPr>
      <a:lvl7pPr marL="9144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7pPr>
      <a:lvl8pPr marL="13716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8pPr>
      <a:lvl9pPr marL="18288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9pPr>
    </p:titleStyle>
    <p:bodyStyle>
      <a:lvl1pPr marL="342900" indent="-342900" algn="l" rtl="0" eaLnBrk="0" fontAlgn="base" hangingPunct="0">
        <a:spcBef>
          <a:spcPct val="20000"/>
        </a:spcBef>
        <a:spcAft>
          <a:spcPct val="0"/>
        </a:spcAft>
        <a:buClr>
          <a:srgbClr val="003366"/>
        </a:buClr>
        <a:buFont typeface="Wingdings" pitchFamily="2" charset="2"/>
        <a:buChar char="Ø"/>
        <a:defRPr kumimoji="1" sz="3200" b="1">
          <a:solidFill>
            <a:srgbClr val="003366"/>
          </a:solidFill>
          <a:latin typeface="+mn-lt"/>
          <a:ea typeface="+mn-ea"/>
          <a:cs typeface="+mn-cs"/>
        </a:defRPr>
      </a:lvl1pPr>
      <a:lvl2pPr marL="742950" indent="-285750" algn="l" rtl="0" eaLnBrk="0" fontAlgn="base" hangingPunct="0">
        <a:spcBef>
          <a:spcPct val="20000"/>
        </a:spcBef>
        <a:spcAft>
          <a:spcPct val="0"/>
        </a:spcAft>
        <a:buClr>
          <a:srgbClr val="003366"/>
        </a:buClr>
        <a:buChar char="–"/>
        <a:defRPr kumimoji="1" sz="2800">
          <a:solidFill>
            <a:srgbClr val="003366"/>
          </a:solidFill>
          <a:latin typeface="+mn-lt"/>
        </a:defRPr>
      </a:lvl2pPr>
      <a:lvl3pPr marL="1143000" indent="-228600" algn="l" rtl="0" eaLnBrk="0" fontAlgn="base" hangingPunct="0">
        <a:spcBef>
          <a:spcPct val="20000"/>
        </a:spcBef>
        <a:spcAft>
          <a:spcPct val="0"/>
        </a:spcAft>
        <a:buClr>
          <a:srgbClr val="003366"/>
        </a:buClr>
        <a:buChar char="•"/>
        <a:defRPr kumimoji="1" sz="2400">
          <a:solidFill>
            <a:srgbClr val="003366"/>
          </a:solidFill>
          <a:latin typeface="+mn-lt"/>
        </a:defRPr>
      </a:lvl3pPr>
      <a:lvl4pPr marL="1600200" indent="-228600" algn="l" rtl="0" eaLnBrk="0" fontAlgn="base" hangingPunct="0">
        <a:spcBef>
          <a:spcPct val="20000"/>
        </a:spcBef>
        <a:spcAft>
          <a:spcPct val="0"/>
        </a:spcAft>
        <a:buClr>
          <a:srgbClr val="003366"/>
        </a:buClr>
        <a:buChar char="–"/>
        <a:defRPr kumimoji="1" sz="2000">
          <a:solidFill>
            <a:srgbClr val="003366"/>
          </a:solidFill>
          <a:latin typeface="+mn-lt"/>
        </a:defRPr>
      </a:lvl4pPr>
      <a:lvl5pPr marL="2057400" indent="-228600" algn="l" rtl="0" eaLnBrk="0" fontAlgn="base" hangingPunct="0">
        <a:spcBef>
          <a:spcPct val="20000"/>
        </a:spcBef>
        <a:spcAft>
          <a:spcPct val="0"/>
        </a:spcAft>
        <a:buClr>
          <a:srgbClr val="003366"/>
        </a:buClr>
        <a:buChar char="•"/>
        <a:defRPr kumimoji="1" sz="2000">
          <a:solidFill>
            <a:srgbClr val="003366"/>
          </a:solidFill>
          <a:latin typeface="+mn-lt"/>
        </a:defRPr>
      </a:lvl5pPr>
      <a:lvl6pPr marL="2514600" indent="-228600" algn="l" rtl="0" fontAlgn="base">
        <a:spcBef>
          <a:spcPct val="20000"/>
        </a:spcBef>
        <a:spcAft>
          <a:spcPct val="0"/>
        </a:spcAft>
        <a:buClr>
          <a:srgbClr val="003366"/>
        </a:buClr>
        <a:buChar char="•"/>
        <a:defRPr kumimoji="1" sz="2000">
          <a:solidFill>
            <a:srgbClr val="003366"/>
          </a:solidFill>
          <a:latin typeface="+mn-lt"/>
        </a:defRPr>
      </a:lvl6pPr>
      <a:lvl7pPr marL="2971800" indent="-228600" algn="l" rtl="0" fontAlgn="base">
        <a:spcBef>
          <a:spcPct val="20000"/>
        </a:spcBef>
        <a:spcAft>
          <a:spcPct val="0"/>
        </a:spcAft>
        <a:buClr>
          <a:srgbClr val="003366"/>
        </a:buClr>
        <a:buChar char="•"/>
        <a:defRPr kumimoji="1" sz="2000">
          <a:solidFill>
            <a:srgbClr val="003366"/>
          </a:solidFill>
          <a:latin typeface="+mn-lt"/>
        </a:defRPr>
      </a:lvl7pPr>
      <a:lvl8pPr marL="3429000" indent="-228600" algn="l" rtl="0" fontAlgn="base">
        <a:spcBef>
          <a:spcPct val="20000"/>
        </a:spcBef>
        <a:spcAft>
          <a:spcPct val="0"/>
        </a:spcAft>
        <a:buClr>
          <a:srgbClr val="003366"/>
        </a:buClr>
        <a:buChar char="•"/>
        <a:defRPr kumimoji="1" sz="2000">
          <a:solidFill>
            <a:srgbClr val="003366"/>
          </a:solidFill>
          <a:latin typeface="+mn-lt"/>
        </a:defRPr>
      </a:lvl8pPr>
      <a:lvl9pPr marL="3886200" indent="-228600" algn="l" rtl="0" fontAlgn="base">
        <a:spcBef>
          <a:spcPct val="20000"/>
        </a:spcBef>
        <a:spcAft>
          <a:spcPct val="0"/>
        </a:spcAft>
        <a:buClr>
          <a:srgbClr val="003366"/>
        </a:buClr>
        <a:buChar char="•"/>
        <a:defRPr kumimoji="1" sz="2000">
          <a:solidFill>
            <a:srgbClr val="0033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notesSlide" Target="../notesSlides/notesSlide2.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5.emf"/><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8.emf"/><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9.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hyperlink" Target="../1%20Manual/Handouts/05a_TEM_Appendix_A_2017.pdf"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1.emf"/></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3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31.png"/><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32.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hyperlink" Target="https://techmemos.dot.state.mn.us/" TargetMode="Externa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image" Target="../media/image36.tiff"/><Relationship Id="rId5" Type="http://schemas.openxmlformats.org/officeDocument/2006/relationships/image" Target="../media/image35.tiff"/><Relationship Id="rId4" Type="http://schemas.openxmlformats.org/officeDocument/2006/relationships/image" Target="../media/image34.tiff"/></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53.xml"/><Relationship Id="rId5" Type="http://schemas.openxmlformats.org/officeDocument/2006/relationships/image" Target="../media/image38.png"/><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54.xml"/><Relationship Id="rId5" Type="http://schemas.openxmlformats.org/officeDocument/2006/relationships/image" Target="../media/image40.png"/><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hyperlink" Target="http://www.dot.state.mn.us/logosigns/" TargetMode="External"/><Relationship Id="rId5" Type="http://schemas.openxmlformats.org/officeDocument/2006/relationships/image" Target="../media/image41.png"/><Relationship Id="rId4" Type="http://schemas.openxmlformats.org/officeDocument/2006/relationships/hyperlink" Target="http://www.minnesota.interstatelogos.com/state/" TargetMode="Externa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56.xml"/><Relationship Id="rId5" Type="http://schemas.openxmlformats.org/officeDocument/2006/relationships/image" Target="../media/image43.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hyperlink" Target="http://www.dot.state.mn.us/trafficeng/contac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5" name="Rectangle 19"/>
          <p:cNvSpPr>
            <a:spLocks noGrp="1" noChangeArrowheads="1"/>
          </p:cNvSpPr>
          <p:nvPr>
            <p:ph type="ctrTitle"/>
          </p:nvPr>
        </p:nvSpPr>
        <p:spPr/>
        <p:txBody>
          <a:bodyPr/>
          <a:lstStyle/>
          <a:p>
            <a:pPr algn="r" eaLnBrk="1" hangingPunct="1">
              <a:defRPr/>
            </a:pPr>
            <a:r>
              <a:rPr lang="en-US" dirty="0"/>
              <a:t>Chapter 5</a:t>
            </a:r>
            <a:br>
              <a:rPr lang="en-US" dirty="0"/>
            </a:br>
            <a:r>
              <a:rPr lang="en-US" dirty="0"/>
              <a:t>Supplemental Guide Signs</a:t>
            </a:r>
          </a:p>
        </p:txBody>
      </p:sp>
      <p:sp>
        <p:nvSpPr>
          <p:cNvPr id="4116" name="Rectangle 20"/>
          <p:cNvSpPr>
            <a:spLocks noGrp="1" noChangeArrowheads="1"/>
          </p:cNvSpPr>
          <p:nvPr>
            <p:ph type="subTitle" idx="1"/>
          </p:nvPr>
        </p:nvSpPr>
        <p:spPr>
          <a:xfrm>
            <a:off x="1903413" y="4095750"/>
            <a:ext cx="6729412" cy="1752600"/>
          </a:xfrm>
        </p:spPr>
        <p:txBody>
          <a:bodyPr/>
          <a:lstStyle/>
          <a:p>
            <a:pPr eaLnBrk="1" hangingPunct="1">
              <a:defRPr/>
            </a:pPr>
            <a:r>
              <a:rPr lang="en-US" dirty="0">
                <a:effectLst>
                  <a:outerShdw blurRad="38100" dist="38100" dir="2700000" algn="tl">
                    <a:srgbClr val="C0C0C0"/>
                  </a:outerShdw>
                </a:effectLst>
              </a:rPr>
              <a:t>Traffic Signs 101</a:t>
            </a:r>
          </a:p>
          <a:p>
            <a:pPr eaLnBrk="1" hangingPunct="1">
              <a:defRPr/>
            </a:pPr>
            <a:r>
              <a:rPr lang="en-US" dirty="0">
                <a:effectLst>
                  <a:outerShdw blurRad="38100" dist="38100" dir="2700000" algn="tl">
                    <a:srgbClr val="C0C0C0"/>
                  </a:outerShdw>
                </a:effectLst>
              </a:rPr>
              <a:t>June 2020</a:t>
            </a:r>
            <a:endParaRPr lang="en-US" b="0" dirty="0"/>
          </a:p>
        </p:txBody>
      </p:sp>
      <p:pic>
        <p:nvPicPr>
          <p:cNvPr id="5" name="Picture 4">
            <a:extLst>
              <a:ext uri="{FF2B5EF4-FFF2-40B4-BE49-F238E27FC236}">
                <a16:creationId xmlns="" xmlns:a16="http://schemas.microsoft.com/office/drawing/2014/main" id="{A76CAD78-1B82-4C42-849A-DBB451F66183}"/>
              </a:ext>
            </a:extLst>
          </p:cNvPr>
          <p:cNvPicPr>
            <a:picLocks noChangeAspect="1" noChangeArrowheads="1"/>
          </p:cNvPicPr>
          <p:nvPr/>
        </p:nvPicPr>
        <p:blipFill>
          <a:blip r:embed="rId4" cstate="print"/>
          <a:srcRect b="1215"/>
          <a:stretch>
            <a:fillRect/>
          </a:stretch>
        </p:blipFill>
        <p:spPr bwMode="auto">
          <a:xfrm>
            <a:off x="6005621" y="5125582"/>
            <a:ext cx="3138379" cy="1732418"/>
          </a:xfrm>
          <a:prstGeom prst="rect">
            <a:avLst/>
          </a:prstGeom>
          <a:ln>
            <a:noFill/>
          </a:ln>
          <a:effectLst>
            <a:softEdge rad="112500"/>
          </a:effectLst>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sz="2400" dirty="0"/>
              <a:t>Guide signs which further orient the driver to geographical identification and secondary destinations</a:t>
            </a:r>
          </a:p>
        </p:txBody>
      </p:sp>
      <p:pic>
        <p:nvPicPr>
          <p:cNvPr id="19459" name="Picture 4"/>
          <p:cNvPicPr>
            <a:picLocks noChangeAspect="1" noChangeArrowheads="1"/>
          </p:cNvPicPr>
          <p:nvPr/>
        </p:nvPicPr>
        <p:blipFill>
          <a:blip r:embed="rId4" cstate="print"/>
          <a:srcRect b="1215"/>
          <a:stretch>
            <a:fillRect/>
          </a:stretch>
        </p:blipFill>
        <p:spPr bwMode="auto">
          <a:xfrm>
            <a:off x="1136650" y="2789786"/>
            <a:ext cx="3200400" cy="1766655"/>
          </a:xfrm>
          <a:prstGeom prst="rect">
            <a:avLst/>
          </a:prstGeom>
          <a:ln>
            <a:noFill/>
          </a:ln>
          <a:effectLst>
            <a:softEdge rad="112500"/>
          </a:effectLst>
        </p:spPr>
      </p:pic>
      <p:pic>
        <p:nvPicPr>
          <p:cNvPr id="19460" name="Picture 5"/>
          <p:cNvPicPr>
            <a:picLocks noChangeAspect="1" noChangeArrowheads="1"/>
          </p:cNvPicPr>
          <p:nvPr/>
        </p:nvPicPr>
        <p:blipFill>
          <a:blip r:embed="rId5" cstate="print"/>
          <a:srcRect/>
          <a:stretch>
            <a:fillRect/>
          </a:stretch>
        </p:blipFill>
        <p:spPr bwMode="auto">
          <a:xfrm>
            <a:off x="5282953" y="4140589"/>
            <a:ext cx="3200400" cy="1746886"/>
          </a:xfrm>
          <a:prstGeom prst="rect">
            <a:avLst/>
          </a:prstGeom>
          <a:ln>
            <a:noFill/>
          </a:ln>
          <a:effectLst>
            <a:softEdge rad="112500"/>
          </a:effectLst>
        </p:spPr>
      </p:pic>
      <p:pic>
        <p:nvPicPr>
          <p:cNvPr id="19461" name="Picture 6"/>
          <p:cNvPicPr>
            <a:picLocks noChangeAspect="1" noChangeArrowheads="1"/>
          </p:cNvPicPr>
          <p:nvPr/>
        </p:nvPicPr>
        <p:blipFill>
          <a:blip r:embed="rId6" cstate="print"/>
          <a:srcRect/>
          <a:stretch>
            <a:fillRect/>
          </a:stretch>
        </p:blipFill>
        <p:spPr bwMode="auto">
          <a:xfrm>
            <a:off x="5282953" y="3122249"/>
            <a:ext cx="3200400" cy="861332"/>
          </a:xfrm>
          <a:prstGeom prst="rect">
            <a:avLst/>
          </a:prstGeom>
          <a:ln>
            <a:noFill/>
          </a:ln>
          <a:effectLst>
            <a:softEdge rad="112500"/>
          </a:effectLst>
        </p:spPr>
      </p:pic>
      <p:pic>
        <p:nvPicPr>
          <p:cNvPr id="19462" name="Picture 7"/>
          <p:cNvPicPr>
            <a:picLocks noChangeAspect="1" noChangeArrowheads="1"/>
          </p:cNvPicPr>
          <p:nvPr/>
        </p:nvPicPr>
        <p:blipFill>
          <a:blip r:embed="rId7" cstate="print"/>
          <a:srcRect/>
          <a:stretch>
            <a:fillRect/>
          </a:stretch>
        </p:blipFill>
        <p:spPr bwMode="auto">
          <a:xfrm>
            <a:off x="1136650" y="4526213"/>
            <a:ext cx="3200400" cy="2388447"/>
          </a:xfrm>
          <a:prstGeom prst="rect">
            <a:avLst/>
          </a:prstGeom>
          <a:ln>
            <a:noFill/>
          </a:ln>
          <a:effectLst>
            <a:softEdge rad="112500"/>
          </a:effectLst>
        </p:spPr>
      </p:pic>
      <p:pic>
        <p:nvPicPr>
          <p:cNvPr id="19463" name="Picture 8"/>
          <p:cNvPicPr>
            <a:picLocks noChangeAspect="1" noChangeArrowheads="1"/>
          </p:cNvPicPr>
          <p:nvPr/>
        </p:nvPicPr>
        <p:blipFill>
          <a:blip r:embed="rId8" cstate="print"/>
          <a:srcRect/>
          <a:stretch>
            <a:fillRect/>
          </a:stretch>
        </p:blipFill>
        <p:spPr bwMode="auto">
          <a:xfrm>
            <a:off x="5282953" y="6037825"/>
            <a:ext cx="3200400" cy="847794"/>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348265077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sz="2400" dirty="0"/>
              <a:t>Installation of should be strictly controlled in areas with closely spaced interchanges</a:t>
            </a:r>
          </a:p>
          <a:p>
            <a:r>
              <a:rPr lang="en-US" sz="2400" dirty="0"/>
              <a:t>Shall not interfere with primary guide signing and sign spacing criteria shall be met</a:t>
            </a:r>
          </a:p>
          <a:p>
            <a:endParaRPr lang="en-US" sz="2000" dirty="0"/>
          </a:p>
        </p:txBody>
      </p:sp>
      <p:pic>
        <p:nvPicPr>
          <p:cNvPr id="2" name="Picture 1">
            <a:extLst>
              <a:ext uri="{FF2B5EF4-FFF2-40B4-BE49-F238E27FC236}">
                <a16:creationId xmlns="" xmlns:a16="http://schemas.microsoft.com/office/drawing/2014/main" id="{6226B94C-FA91-4174-8786-15977F756CE2}"/>
              </a:ext>
            </a:extLst>
          </p:cNvPr>
          <p:cNvPicPr>
            <a:picLocks noChangeAspect="1"/>
          </p:cNvPicPr>
          <p:nvPr/>
        </p:nvPicPr>
        <p:blipFill>
          <a:blip r:embed="rId4"/>
          <a:stretch>
            <a:fillRect/>
          </a:stretch>
        </p:blipFill>
        <p:spPr>
          <a:xfrm>
            <a:off x="1869058" y="3429000"/>
            <a:ext cx="6232124" cy="2902135"/>
          </a:xfrm>
          <a:prstGeom prst="rect">
            <a:avLst/>
          </a:prstGeom>
        </p:spPr>
      </p:pic>
    </p:spTree>
    <p:custDataLst>
      <p:tags r:id="rId1"/>
    </p:custDataLst>
    <p:extLst>
      <p:ext uri="{BB962C8B-B14F-4D97-AF65-F5344CB8AC3E}">
        <p14:creationId xmlns:p14="http://schemas.microsoft.com/office/powerpoint/2010/main" val="27755672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dirty="0"/>
              <a:t>Signs may be provided for the following:</a:t>
            </a:r>
          </a:p>
          <a:p>
            <a:pPr lvl="1"/>
            <a:r>
              <a:rPr lang="en-US" sz="2400" dirty="0"/>
              <a:t>Geographical features, such as county lines, incorporated city limits, major river and stream crossings, highways and streets crossed by the freeway, and similar features which provide orientation for the driver</a:t>
            </a:r>
          </a:p>
          <a:p>
            <a:pPr lvl="1"/>
            <a:r>
              <a:rPr lang="en-US" sz="2400" dirty="0"/>
              <a:t>A city in each direction along the intersected route.</a:t>
            </a:r>
          </a:p>
          <a:p>
            <a:pPr lvl="1"/>
            <a:r>
              <a:rPr lang="en-US" sz="2400" dirty="0"/>
              <a:t>National parks</a:t>
            </a:r>
          </a:p>
          <a:p>
            <a:pPr lvl="1"/>
            <a:r>
              <a:rPr lang="en-US" sz="2400" dirty="0"/>
              <a:t>National monuments</a:t>
            </a:r>
          </a:p>
          <a:p>
            <a:pPr lvl="1"/>
            <a:endParaRPr lang="en-US" dirty="0"/>
          </a:p>
        </p:txBody>
      </p:sp>
    </p:spTree>
    <p:custDataLst>
      <p:tags r:id="rId1"/>
    </p:custDataLst>
    <p:extLst>
      <p:ext uri="{BB962C8B-B14F-4D97-AF65-F5344CB8AC3E}">
        <p14:creationId xmlns:p14="http://schemas.microsoft.com/office/powerpoint/2010/main" val="87981560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dirty="0"/>
              <a:t>Signs may be provided for the following:</a:t>
            </a:r>
          </a:p>
          <a:p>
            <a:pPr lvl="1"/>
            <a:r>
              <a:rPr lang="en-US" sz="2400" dirty="0"/>
              <a:t>Major state parks which are a no more than distance of 15 miles from the freeway and have water, toilets, campsites, picnic areas, and accommodations for 35 overnight camp sites</a:t>
            </a:r>
          </a:p>
          <a:p>
            <a:pPr lvl="1"/>
            <a:r>
              <a:rPr lang="en-US" sz="2400" dirty="0"/>
              <a:t>Airports</a:t>
            </a:r>
          </a:p>
          <a:p>
            <a:pPr lvl="1"/>
            <a:r>
              <a:rPr lang="en-US" sz="2400" dirty="0"/>
              <a:t>Educational Institutions</a:t>
            </a:r>
          </a:p>
          <a:p>
            <a:pPr lvl="1"/>
            <a:r>
              <a:rPr lang="en-US" sz="2400" dirty="0"/>
              <a:t>Major traffic generators</a:t>
            </a:r>
          </a:p>
          <a:p>
            <a:pPr lvl="1"/>
            <a:r>
              <a:rPr lang="en-US" sz="2400" dirty="0"/>
              <a:t>General motorist services</a:t>
            </a:r>
          </a:p>
          <a:p>
            <a:pPr lvl="1"/>
            <a:r>
              <a:rPr lang="en-US" sz="2400" dirty="0"/>
              <a:t>LOGO sign franchise program</a:t>
            </a:r>
            <a:endParaRPr lang="en-US" dirty="0"/>
          </a:p>
        </p:txBody>
      </p:sp>
    </p:spTree>
    <p:custDataLst>
      <p:tags r:id="rId1"/>
    </p:custDataLst>
    <p:extLst>
      <p:ext uri="{BB962C8B-B14F-4D97-AF65-F5344CB8AC3E}">
        <p14:creationId xmlns:p14="http://schemas.microsoft.com/office/powerpoint/2010/main" val="354787166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sz="2400" dirty="0"/>
              <a:t>Tourist-Oriented Directional Signs</a:t>
            </a:r>
          </a:p>
          <a:p>
            <a:pPr lvl="1"/>
            <a:r>
              <a:rPr lang="en-US" sz="1800" dirty="0"/>
              <a:t>Not considered advertising, they are classified as motorist service signs</a:t>
            </a:r>
          </a:p>
          <a:p>
            <a:pPr lvl="1"/>
            <a:r>
              <a:rPr lang="en-US" sz="1800" dirty="0"/>
              <a:t>The policy on state highways as established in State Statutes 160.292 through 160.296 is contained in the TEM Chapter 6</a:t>
            </a:r>
          </a:p>
          <a:p>
            <a:pPr lvl="1"/>
            <a:r>
              <a:rPr lang="en-US" sz="1800" dirty="0"/>
              <a:t>In addition, they are included in Chapter 2K of the MN MUTCD</a:t>
            </a:r>
          </a:p>
        </p:txBody>
      </p:sp>
      <p:pic>
        <p:nvPicPr>
          <p:cNvPr id="2" name="Picture 1">
            <a:extLst>
              <a:ext uri="{FF2B5EF4-FFF2-40B4-BE49-F238E27FC236}">
                <a16:creationId xmlns="" xmlns:a16="http://schemas.microsoft.com/office/drawing/2014/main" id="{05CA95C6-2665-455B-AE68-7D2C4EF2F60F}"/>
              </a:ext>
            </a:extLst>
          </p:cNvPr>
          <p:cNvPicPr>
            <a:picLocks noChangeAspect="1"/>
          </p:cNvPicPr>
          <p:nvPr/>
        </p:nvPicPr>
        <p:blipFill>
          <a:blip r:embed="rId4"/>
          <a:stretch>
            <a:fillRect/>
          </a:stretch>
        </p:blipFill>
        <p:spPr>
          <a:xfrm>
            <a:off x="1748901" y="3588798"/>
            <a:ext cx="6569476" cy="2838997"/>
          </a:xfrm>
          <a:prstGeom prst="rect">
            <a:avLst/>
          </a:prstGeom>
        </p:spPr>
      </p:pic>
    </p:spTree>
    <p:custDataLst>
      <p:tags r:id="rId1"/>
    </p:custDataLst>
    <p:extLst>
      <p:ext uri="{BB962C8B-B14F-4D97-AF65-F5344CB8AC3E}">
        <p14:creationId xmlns:p14="http://schemas.microsoft.com/office/powerpoint/2010/main" val="41080546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sz="2400" dirty="0"/>
              <a:t>General Motorist Service</a:t>
            </a:r>
          </a:p>
          <a:p>
            <a:pPr lvl="1"/>
            <a:r>
              <a:rPr lang="en-US" sz="2000" dirty="0"/>
              <a:t>Those that lead to the following locations (as long as they met the requirements of Appendix A in the TEM):</a:t>
            </a:r>
          </a:p>
          <a:p>
            <a:pPr lvl="2"/>
            <a:r>
              <a:rPr lang="en-US" sz="1600" dirty="0"/>
              <a:t>Gas, Diesel, and/or alternative fuels (LP Gas, E85)</a:t>
            </a:r>
          </a:p>
          <a:p>
            <a:pPr lvl="2"/>
            <a:r>
              <a:rPr lang="en-US" sz="1600" dirty="0"/>
              <a:t>Food</a:t>
            </a:r>
          </a:p>
          <a:p>
            <a:pPr lvl="2"/>
            <a:r>
              <a:rPr lang="en-US" sz="1600" dirty="0"/>
              <a:t>Lodging</a:t>
            </a:r>
          </a:p>
          <a:p>
            <a:pPr lvl="2"/>
            <a:r>
              <a:rPr lang="en-US" sz="1600" dirty="0"/>
              <a:t>Camping</a:t>
            </a:r>
          </a:p>
          <a:p>
            <a:pPr lvl="2"/>
            <a:r>
              <a:rPr lang="en-US" sz="1600" dirty="0"/>
              <a:t>Hospitals</a:t>
            </a:r>
            <a:endParaRPr lang="en-US" sz="1400" dirty="0"/>
          </a:p>
        </p:txBody>
      </p:sp>
      <p:pic>
        <p:nvPicPr>
          <p:cNvPr id="3" name="Picture 2">
            <a:extLst>
              <a:ext uri="{FF2B5EF4-FFF2-40B4-BE49-F238E27FC236}">
                <a16:creationId xmlns="" xmlns:a16="http://schemas.microsoft.com/office/drawing/2014/main" id="{B5A9210B-6F4D-47D5-ABE0-0B74D3455AAF}"/>
              </a:ext>
            </a:extLst>
          </p:cNvPr>
          <p:cNvPicPr>
            <a:picLocks noChangeAspect="1"/>
          </p:cNvPicPr>
          <p:nvPr/>
        </p:nvPicPr>
        <p:blipFill>
          <a:blip r:embed="rId4"/>
          <a:stretch>
            <a:fillRect/>
          </a:stretch>
        </p:blipFill>
        <p:spPr>
          <a:xfrm>
            <a:off x="3226303" y="4289425"/>
            <a:ext cx="3046501" cy="2247900"/>
          </a:xfrm>
          <a:prstGeom prst="rect">
            <a:avLst/>
          </a:prstGeom>
        </p:spPr>
      </p:pic>
    </p:spTree>
    <p:custDataLst>
      <p:tags r:id="rId1"/>
    </p:custDataLst>
    <p:extLst>
      <p:ext uri="{BB962C8B-B14F-4D97-AF65-F5344CB8AC3E}">
        <p14:creationId xmlns:p14="http://schemas.microsoft.com/office/powerpoint/2010/main" val="3988753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sz="2400" dirty="0"/>
              <a:t>LOGO (Specific Service)</a:t>
            </a:r>
          </a:p>
          <a:p>
            <a:pPr lvl="1"/>
            <a:r>
              <a:rPr lang="en-US" sz="2000" dirty="0"/>
              <a:t>Defined as guide signs that provide road users with business identification and directional information for services and for eligible attractions</a:t>
            </a:r>
          </a:p>
          <a:p>
            <a:pPr lvl="1"/>
            <a:r>
              <a:rPr lang="en-US" sz="2000" dirty="0"/>
              <a:t>Shall be limited to gas, food, lodging, camping, attractions, and 24-hour pharmacies</a:t>
            </a:r>
          </a:p>
          <a:p>
            <a:pPr lvl="1"/>
            <a:r>
              <a:rPr lang="en-US" sz="2000" dirty="0"/>
              <a:t>Qualified requester shall pay for these types of signs</a:t>
            </a:r>
          </a:p>
        </p:txBody>
      </p:sp>
      <p:pic>
        <p:nvPicPr>
          <p:cNvPr id="2" name="Picture 1">
            <a:extLst>
              <a:ext uri="{FF2B5EF4-FFF2-40B4-BE49-F238E27FC236}">
                <a16:creationId xmlns="" xmlns:a16="http://schemas.microsoft.com/office/drawing/2014/main" id="{AACF718E-A913-4D51-8E9D-429FE717C04C}"/>
              </a:ext>
            </a:extLst>
          </p:cNvPr>
          <p:cNvPicPr>
            <a:picLocks noChangeAspect="1"/>
          </p:cNvPicPr>
          <p:nvPr/>
        </p:nvPicPr>
        <p:blipFill>
          <a:blip r:embed="rId4"/>
          <a:stretch>
            <a:fillRect/>
          </a:stretch>
        </p:blipFill>
        <p:spPr>
          <a:xfrm>
            <a:off x="2577849" y="4136329"/>
            <a:ext cx="3988302" cy="2249614"/>
          </a:xfrm>
          <a:prstGeom prst="rect">
            <a:avLst/>
          </a:prstGeom>
        </p:spPr>
      </p:pic>
    </p:spTree>
    <p:custDataLst>
      <p:tags r:id="rId1"/>
    </p:custDataLst>
    <p:extLst>
      <p:ext uri="{BB962C8B-B14F-4D97-AF65-F5344CB8AC3E}">
        <p14:creationId xmlns:p14="http://schemas.microsoft.com/office/powerpoint/2010/main" val="361702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sz="2400" dirty="0"/>
              <a:t>Major Traffic Generator</a:t>
            </a:r>
          </a:p>
          <a:p>
            <a:pPr lvl="1"/>
            <a:r>
              <a:rPr lang="en-US" sz="2000" dirty="0"/>
              <a:t>May be provided to direct motorists to major traffic generators</a:t>
            </a:r>
          </a:p>
          <a:p>
            <a:pPr lvl="1"/>
            <a:r>
              <a:rPr lang="en-US" sz="2000" dirty="0"/>
              <a:t>Major regional attractions, events, or facilities which attract persons or groups from beyond a local community, city, or metropolitan area</a:t>
            </a:r>
          </a:p>
          <a:p>
            <a:pPr lvl="1"/>
            <a:r>
              <a:rPr lang="en-US" sz="2000" dirty="0"/>
              <a:t>All of the following criteria shall be met by the major traffic generator requesting signing:</a:t>
            </a:r>
          </a:p>
          <a:p>
            <a:pPr lvl="2"/>
            <a:r>
              <a:rPr lang="en-US" sz="1600" dirty="0"/>
              <a:t>Parking for at least 1,000 vehicles</a:t>
            </a:r>
          </a:p>
          <a:p>
            <a:pPr lvl="2"/>
            <a:r>
              <a:rPr lang="en-US" sz="1600" dirty="0"/>
              <a:t>A minimum of ten events per year</a:t>
            </a:r>
          </a:p>
          <a:p>
            <a:pPr lvl="2"/>
            <a:r>
              <a:rPr lang="en-US" sz="1600" dirty="0"/>
              <a:t>Average event attendance of at least 5,000 persons</a:t>
            </a:r>
          </a:p>
          <a:p>
            <a:pPr lvl="2"/>
            <a:r>
              <a:rPr lang="en-US" sz="1600" dirty="0"/>
              <a:t>Located within ten miles of the trunk highway interchange/intersection where signs are requested</a:t>
            </a:r>
          </a:p>
        </p:txBody>
      </p:sp>
      <p:pic>
        <p:nvPicPr>
          <p:cNvPr id="2" name="Picture 1">
            <a:extLst>
              <a:ext uri="{FF2B5EF4-FFF2-40B4-BE49-F238E27FC236}">
                <a16:creationId xmlns="" xmlns:a16="http://schemas.microsoft.com/office/drawing/2014/main" id="{2CECA016-CAD0-475A-8E9E-280405B72E28}"/>
              </a:ext>
            </a:extLst>
          </p:cNvPr>
          <p:cNvPicPr>
            <a:picLocks noChangeAspect="1"/>
          </p:cNvPicPr>
          <p:nvPr/>
        </p:nvPicPr>
        <p:blipFill>
          <a:blip r:embed="rId4"/>
          <a:stretch>
            <a:fillRect/>
          </a:stretch>
        </p:blipFill>
        <p:spPr>
          <a:xfrm>
            <a:off x="3165841" y="5413375"/>
            <a:ext cx="3961668" cy="1102128"/>
          </a:xfrm>
          <a:prstGeom prst="rect">
            <a:avLst/>
          </a:prstGeom>
        </p:spPr>
      </p:pic>
    </p:spTree>
    <p:custDataLst>
      <p:tags r:id="rId1"/>
    </p:custDataLst>
    <p:extLst>
      <p:ext uri="{BB962C8B-B14F-4D97-AF65-F5344CB8AC3E}">
        <p14:creationId xmlns:p14="http://schemas.microsoft.com/office/powerpoint/2010/main" val="41103061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Supplemental</a:t>
            </a:r>
          </a:p>
        </p:txBody>
      </p:sp>
      <p:sp>
        <p:nvSpPr>
          <p:cNvPr id="5" name="Content Placeholder 4">
            <a:extLst>
              <a:ext uri="{FF2B5EF4-FFF2-40B4-BE49-F238E27FC236}">
                <a16:creationId xmlns="" xmlns:a16="http://schemas.microsoft.com/office/drawing/2014/main" id="{E7A4287A-4AB5-4179-9A84-4DD919F0017B}"/>
              </a:ext>
            </a:extLst>
          </p:cNvPr>
          <p:cNvSpPr>
            <a:spLocks noGrp="1"/>
          </p:cNvSpPr>
          <p:nvPr>
            <p:ph idx="1"/>
          </p:nvPr>
        </p:nvSpPr>
        <p:spPr/>
        <p:txBody>
          <a:bodyPr/>
          <a:lstStyle/>
          <a:p>
            <a:r>
              <a:rPr lang="en-US" sz="2400" dirty="0"/>
              <a:t>Minor Traffic Generators</a:t>
            </a:r>
          </a:p>
          <a:p>
            <a:pPr lvl="1"/>
            <a:r>
              <a:rPr lang="en-US" sz="2000" dirty="0"/>
              <a:t>Facilities which generally attract non-local persons or groups unfamiliar with the location of the generator, but which do not qualify as major traffic generators</a:t>
            </a:r>
          </a:p>
          <a:p>
            <a:pPr lvl="1"/>
            <a:r>
              <a:rPr lang="en-US" sz="2000" dirty="0"/>
              <a:t>Shall be limited to only those generators which have broad motorist appeal, serve nonfamiliar motorists, or are the kind of facility for which a motorist normally expects highway signing</a:t>
            </a:r>
          </a:p>
        </p:txBody>
      </p:sp>
    </p:spTree>
    <p:custDataLst>
      <p:tags r:id="rId1"/>
    </p:custDataLst>
    <p:extLst>
      <p:ext uri="{BB962C8B-B14F-4D97-AF65-F5344CB8AC3E}">
        <p14:creationId xmlns:p14="http://schemas.microsoft.com/office/powerpoint/2010/main" val="319696991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Supplemental Signs</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Engineering Standards</a:t>
            </a:r>
          </a:p>
          <a:p>
            <a:pPr lvl="1"/>
            <a:r>
              <a:rPr lang="en-US" sz="2400" dirty="0"/>
              <a:t>Involve the Design and Placement of Signs</a:t>
            </a:r>
          </a:p>
          <a:p>
            <a:pPr lvl="1"/>
            <a:r>
              <a:rPr lang="en-US" sz="2400" dirty="0"/>
              <a:t>Signs inform motorist of regulations, warn and guide</a:t>
            </a:r>
          </a:p>
          <a:p>
            <a:pPr lvl="1"/>
            <a:r>
              <a:rPr lang="en-US" sz="2400" dirty="0"/>
              <a:t>Signs must be properly spaced</a:t>
            </a:r>
          </a:p>
          <a:p>
            <a:pPr lvl="1"/>
            <a:r>
              <a:rPr lang="en-US" sz="2400" dirty="0"/>
              <a:t>Different types of signs can not be combined</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11</a:t>
            </a:fld>
            <a:endParaRPr lang="en-US"/>
          </a:p>
        </p:txBody>
      </p:sp>
    </p:spTree>
    <p:custDataLst>
      <p:tags r:id="rId1"/>
    </p:custDataLst>
    <p:extLst>
      <p:ext uri="{BB962C8B-B14F-4D97-AF65-F5344CB8AC3E}">
        <p14:creationId xmlns:p14="http://schemas.microsoft.com/office/powerpoint/2010/main" val="12124688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Supplemental Signs</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MnDOT Policy</a:t>
            </a:r>
          </a:p>
          <a:p>
            <a:pPr lvl="1"/>
            <a:r>
              <a:rPr lang="en-US" sz="2400" dirty="0"/>
              <a:t>Tremendous demand for signing</a:t>
            </a:r>
          </a:p>
          <a:p>
            <a:pPr lvl="1"/>
            <a:r>
              <a:rPr lang="en-US" sz="2400" dirty="0"/>
              <a:t>Necessary to limit signing to only that which is sufficient to aid drivers</a:t>
            </a:r>
          </a:p>
          <a:p>
            <a:pPr lvl="1"/>
            <a:r>
              <a:rPr lang="en-US" sz="2400" dirty="0"/>
              <a:t>State law sets criteria that a facility must meet to be eligible for signing</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12</a:t>
            </a:fld>
            <a:endParaRPr lang="en-US"/>
          </a:p>
        </p:txBody>
      </p:sp>
    </p:spTree>
    <p:custDataLst>
      <p:tags r:id="rId1"/>
    </p:custDataLst>
    <p:extLst>
      <p:ext uri="{BB962C8B-B14F-4D97-AF65-F5344CB8AC3E}">
        <p14:creationId xmlns:p14="http://schemas.microsoft.com/office/powerpoint/2010/main" val="130927796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Supplemental Signs</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Logo</a:t>
            </a:r>
          </a:p>
          <a:p>
            <a:r>
              <a:rPr lang="en-US" sz="2800" dirty="0"/>
              <a:t>General Motorists Services</a:t>
            </a:r>
          </a:p>
          <a:p>
            <a:r>
              <a:rPr lang="en-US" sz="2800" dirty="0"/>
              <a:t>Major Traffic Generators</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13</a:t>
            </a:fld>
            <a:endParaRPr lang="en-US"/>
          </a:p>
        </p:txBody>
      </p:sp>
      <p:pic>
        <p:nvPicPr>
          <p:cNvPr id="5" name="Picture 4">
            <a:extLst>
              <a:ext uri="{FF2B5EF4-FFF2-40B4-BE49-F238E27FC236}">
                <a16:creationId xmlns="" xmlns:a16="http://schemas.microsoft.com/office/drawing/2014/main" id="{92D63E84-2CAD-4725-B60A-E4F9F7B3485B}"/>
              </a:ext>
            </a:extLst>
          </p:cNvPr>
          <p:cNvPicPr>
            <a:picLocks noChangeAspect="1"/>
          </p:cNvPicPr>
          <p:nvPr/>
        </p:nvPicPr>
        <p:blipFill>
          <a:blip r:embed="rId3"/>
          <a:stretch>
            <a:fillRect/>
          </a:stretch>
        </p:blipFill>
        <p:spPr>
          <a:xfrm>
            <a:off x="1596978" y="3644561"/>
            <a:ext cx="2575775" cy="1459149"/>
          </a:xfrm>
          <a:prstGeom prst="rect">
            <a:avLst/>
          </a:prstGeom>
        </p:spPr>
      </p:pic>
      <p:pic>
        <p:nvPicPr>
          <p:cNvPr id="6" name="Picture 5">
            <a:extLst>
              <a:ext uri="{FF2B5EF4-FFF2-40B4-BE49-F238E27FC236}">
                <a16:creationId xmlns="" xmlns:a16="http://schemas.microsoft.com/office/drawing/2014/main" id="{134703C4-C447-470A-B32C-48B83D41E2AC}"/>
              </a:ext>
            </a:extLst>
          </p:cNvPr>
          <p:cNvPicPr>
            <a:picLocks noChangeAspect="1"/>
          </p:cNvPicPr>
          <p:nvPr/>
        </p:nvPicPr>
        <p:blipFill>
          <a:blip r:embed="rId4"/>
          <a:stretch>
            <a:fillRect/>
          </a:stretch>
        </p:blipFill>
        <p:spPr>
          <a:xfrm>
            <a:off x="4971249" y="3429000"/>
            <a:ext cx="2498501" cy="1841770"/>
          </a:xfrm>
          <a:prstGeom prst="rect">
            <a:avLst/>
          </a:prstGeom>
        </p:spPr>
      </p:pic>
      <p:pic>
        <p:nvPicPr>
          <p:cNvPr id="7" name="Picture 6">
            <a:extLst>
              <a:ext uri="{FF2B5EF4-FFF2-40B4-BE49-F238E27FC236}">
                <a16:creationId xmlns="" xmlns:a16="http://schemas.microsoft.com/office/drawing/2014/main" id="{FC443658-F8D7-4E95-823B-C6EB83A83D1A}"/>
              </a:ext>
            </a:extLst>
          </p:cNvPr>
          <p:cNvPicPr>
            <a:picLocks noChangeAspect="1"/>
          </p:cNvPicPr>
          <p:nvPr/>
        </p:nvPicPr>
        <p:blipFill>
          <a:blip r:embed="rId5"/>
          <a:stretch>
            <a:fillRect/>
          </a:stretch>
        </p:blipFill>
        <p:spPr>
          <a:xfrm>
            <a:off x="2807594" y="5519078"/>
            <a:ext cx="3528811" cy="927370"/>
          </a:xfrm>
          <a:prstGeom prst="rect">
            <a:avLst/>
          </a:prstGeom>
        </p:spPr>
      </p:pic>
    </p:spTree>
    <p:custDataLst>
      <p:tags r:id="rId1"/>
    </p:custDataLst>
    <p:extLst>
      <p:ext uri="{BB962C8B-B14F-4D97-AF65-F5344CB8AC3E}">
        <p14:creationId xmlns:p14="http://schemas.microsoft.com/office/powerpoint/2010/main" val="89323251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Supplemental Signs</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Other Traffic Generators</a:t>
            </a:r>
          </a:p>
          <a:p>
            <a:r>
              <a:rPr lang="en-US" sz="2800" dirty="0"/>
              <a:t>Minor Traffic Generators</a:t>
            </a:r>
          </a:p>
          <a:p>
            <a:r>
              <a:rPr lang="en-US" sz="2800" dirty="0"/>
              <a:t>Specific Services</a:t>
            </a:r>
          </a:p>
          <a:p>
            <a:endParaRPr lang="en-US" sz="2800" dirty="0"/>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14</a:t>
            </a:fld>
            <a:endParaRPr lang="en-US"/>
          </a:p>
        </p:txBody>
      </p:sp>
      <p:pic>
        <p:nvPicPr>
          <p:cNvPr id="8" name="Picture 7">
            <a:extLst>
              <a:ext uri="{FF2B5EF4-FFF2-40B4-BE49-F238E27FC236}">
                <a16:creationId xmlns="" xmlns:a16="http://schemas.microsoft.com/office/drawing/2014/main" id="{2C08DD41-B035-4ECE-8909-2F1FD8506141}"/>
              </a:ext>
            </a:extLst>
          </p:cNvPr>
          <p:cNvPicPr>
            <a:picLocks noChangeAspect="1"/>
          </p:cNvPicPr>
          <p:nvPr/>
        </p:nvPicPr>
        <p:blipFill>
          <a:blip r:embed="rId3"/>
          <a:stretch>
            <a:fillRect/>
          </a:stretch>
        </p:blipFill>
        <p:spPr>
          <a:xfrm>
            <a:off x="1972512" y="3556944"/>
            <a:ext cx="2163651" cy="1271081"/>
          </a:xfrm>
          <a:prstGeom prst="rect">
            <a:avLst/>
          </a:prstGeom>
        </p:spPr>
      </p:pic>
      <p:pic>
        <p:nvPicPr>
          <p:cNvPr id="9" name="Picture 8">
            <a:extLst>
              <a:ext uri="{FF2B5EF4-FFF2-40B4-BE49-F238E27FC236}">
                <a16:creationId xmlns="" xmlns:a16="http://schemas.microsoft.com/office/drawing/2014/main" id="{3834F494-3227-49C9-9F6D-F0B028421D72}"/>
              </a:ext>
            </a:extLst>
          </p:cNvPr>
          <p:cNvPicPr>
            <a:picLocks noChangeAspect="1"/>
          </p:cNvPicPr>
          <p:nvPr/>
        </p:nvPicPr>
        <p:blipFill>
          <a:blip r:embed="rId4"/>
          <a:stretch>
            <a:fillRect/>
          </a:stretch>
        </p:blipFill>
        <p:spPr>
          <a:xfrm>
            <a:off x="5037147" y="3597545"/>
            <a:ext cx="2240924" cy="1180289"/>
          </a:xfrm>
          <a:prstGeom prst="rect">
            <a:avLst/>
          </a:prstGeom>
        </p:spPr>
      </p:pic>
      <p:pic>
        <p:nvPicPr>
          <p:cNvPr id="10" name="Picture 9">
            <a:extLst>
              <a:ext uri="{FF2B5EF4-FFF2-40B4-BE49-F238E27FC236}">
                <a16:creationId xmlns="" xmlns:a16="http://schemas.microsoft.com/office/drawing/2014/main" id="{3726B6BD-06F6-4FF3-837B-031038E3D2CE}"/>
              </a:ext>
            </a:extLst>
          </p:cNvPr>
          <p:cNvPicPr>
            <a:picLocks noChangeAspect="1"/>
          </p:cNvPicPr>
          <p:nvPr/>
        </p:nvPicPr>
        <p:blipFill>
          <a:blip r:embed="rId5"/>
          <a:stretch>
            <a:fillRect/>
          </a:stretch>
        </p:blipFill>
        <p:spPr>
          <a:xfrm>
            <a:off x="3700758" y="5400674"/>
            <a:ext cx="2112135" cy="583660"/>
          </a:xfrm>
          <a:prstGeom prst="rect">
            <a:avLst/>
          </a:prstGeom>
        </p:spPr>
      </p:pic>
    </p:spTree>
    <p:custDataLst>
      <p:tags r:id="rId1"/>
    </p:custDataLst>
    <p:extLst>
      <p:ext uri="{BB962C8B-B14F-4D97-AF65-F5344CB8AC3E}">
        <p14:creationId xmlns:p14="http://schemas.microsoft.com/office/powerpoint/2010/main" val="399418450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Appendix A Supplemental Guide Signs</a:t>
            </a:r>
          </a:p>
          <a:p>
            <a:pPr lvl="1"/>
            <a:r>
              <a:rPr lang="en-US" sz="2400" dirty="0"/>
              <a:t>An alphabetized list of various facility types into several different signing programs available for signing</a:t>
            </a:r>
          </a:p>
          <a:p>
            <a:pPr lvl="1"/>
            <a:r>
              <a:rPr lang="en-US" sz="2400" dirty="0"/>
              <a:t>Includes a list of ineligible facilities</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15</a:t>
            </a:fld>
            <a:endParaRPr lang="en-US"/>
          </a:p>
        </p:txBody>
      </p:sp>
    </p:spTree>
    <p:custDataLst>
      <p:tags r:id="rId1"/>
    </p:custDataLst>
    <p:extLst>
      <p:ext uri="{BB962C8B-B14F-4D97-AF65-F5344CB8AC3E}">
        <p14:creationId xmlns:p14="http://schemas.microsoft.com/office/powerpoint/2010/main" val="35205762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1. MnDOT shall fabricate, install, and maintain signs on trunk highways unless otherwise specified by the District Traffic Engineer. </a:t>
            </a:r>
          </a:p>
          <a:p>
            <a:pPr lvl="1"/>
            <a:r>
              <a:rPr lang="en-US" sz="2400" dirty="0"/>
              <a:t>2. The cost of fabrication, installation, and maintenance shall be paid by the requester. </a:t>
            </a:r>
          </a:p>
          <a:p>
            <a:pPr lvl="1"/>
            <a:r>
              <a:rPr lang="en-US" sz="2400" dirty="0"/>
              <a:t>3. Appropriate trailblazing signs shall be the responsibility of the facility and approved by the road authority. If appropriate trailblazing cannot be installed, signing on trunk highways shall not be installed. The color and design of trailblazing signs should match that of the signing installed on the trunk highway.</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16</a:t>
            </a:fld>
            <a:endParaRPr lang="en-US"/>
          </a:p>
        </p:txBody>
      </p:sp>
    </p:spTree>
    <p:custDataLst>
      <p:tags r:id="rId1"/>
    </p:custDataLst>
    <p:extLst>
      <p:ext uri="{BB962C8B-B14F-4D97-AF65-F5344CB8AC3E}">
        <p14:creationId xmlns:p14="http://schemas.microsoft.com/office/powerpoint/2010/main" val="82060096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4. Signs shall not be allowed from intersections or interchanges that do not provide the closest or most direct route from a trunk highway to a facility. </a:t>
            </a:r>
          </a:p>
          <a:p>
            <a:pPr lvl="1"/>
            <a:r>
              <a:rPr lang="en-US" sz="2400" dirty="0"/>
              <a:t>5. MnDOT retains the authority to specify message content (including abbreviations), size of sign, sign location, and combination of messages, in accordance with standards for acceptable signing practice. The sign design, including message and logos if applicable, shall be identical on ramp and mainline signs at an interchange.</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17</a:t>
            </a:fld>
            <a:endParaRPr lang="en-US"/>
          </a:p>
        </p:txBody>
      </p:sp>
    </p:spTree>
    <p:custDataLst>
      <p:tags r:id="rId1"/>
    </p:custDataLst>
    <p:extLst>
      <p:ext uri="{BB962C8B-B14F-4D97-AF65-F5344CB8AC3E}">
        <p14:creationId xmlns:p14="http://schemas.microsoft.com/office/powerpoint/2010/main" val="258557075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6. Location and placement of signs is dependent upon space availability as determined by the District Traffic Engineer. Sign installations shall meet sign spacing guidelines for the type of roadway on which they are allowed. No sign installations shall be placed at a location that will interfere with other necessary signing as determined by the District Traffic Engineer. If space is unavailable, requests shall be denied. </a:t>
            </a:r>
          </a:p>
          <a:p>
            <a:pPr lvl="1"/>
            <a:r>
              <a:rPr lang="en-US" sz="2400" dirty="0"/>
              <a:t>7. Mainline signs shall not be installed for a facility if there is no space available to install signs on the ramp and vice versa. </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18</a:t>
            </a:fld>
            <a:endParaRPr lang="en-US"/>
          </a:p>
        </p:txBody>
      </p:sp>
    </p:spTree>
    <p:custDataLst>
      <p:tags r:id="rId1"/>
    </p:custDataLst>
    <p:extLst>
      <p:ext uri="{BB962C8B-B14F-4D97-AF65-F5344CB8AC3E}">
        <p14:creationId xmlns:p14="http://schemas.microsoft.com/office/powerpoint/2010/main" val="339351739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8. All sign installations on trunk highways shall conform to MnDOT’s current sign design and sign sheeting standards. </a:t>
            </a:r>
          </a:p>
          <a:p>
            <a:pPr lvl="1"/>
            <a:r>
              <a:rPr lang="en-US" sz="2400" dirty="0"/>
              <a:t>9. Signs not meeting MnDOT’s current criteria shall be removed through attrition. If mainline signing is removed, ramp signing and any trailblazing on trunk highways shall also be removed.</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19</a:t>
            </a:fld>
            <a:endParaRPr lang="en-US"/>
          </a:p>
        </p:txBody>
      </p:sp>
    </p:spTree>
    <p:custDataLst>
      <p:tags r:id="rId1"/>
    </p:custDataLst>
    <p:extLst>
      <p:ext uri="{BB962C8B-B14F-4D97-AF65-F5344CB8AC3E}">
        <p14:creationId xmlns:p14="http://schemas.microsoft.com/office/powerpoint/2010/main" val="121816243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10. Only one sign per facility may be installed in each direction along a trunk highway. </a:t>
            </a:r>
          </a:p>
          <a:p>
            <a:pPr lvl="1"/>
            <a:r>
              <a:rPr lang="en-US" sz="2400" dirty="0"/>
              <a:t>11. The criteria for installing logos (business panels) on Specific Service and LOGO signs are specified in Section 6-7.09.01 and 6-7.09.02, respectively.</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20</a:t>
            </a:fld>
            <a:endParaRPr lang="en-US"/>
          </a:p>
        </p:txBody>
      </p:sp>
    </p:spTree>
    <p:custDataLst>
      <p:tags r:id="rId1"/>
    </p:custDataLst>
    <p:extLst>
      <p:ext uri="{BB962C8B-B14F-4D97-AF65-F5344CB8AC3E}">
        <p14:creationId xmlns:p14="http://schemas.microsoft.com/office/powerpoint/2010/main" val="174919680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a:xfrm>
            <a:off x="1001949" y="1444625"/>
            <a:ext cx="8142051" cy="5162550"/>
          </a:xfrm>
        </p:spPr>
        <p:txBody>
          <a:bodyPr/>
          <a:lstStyle/>
          <a:p>
            <a:r>
              <a:rPr lang="en-US" sz="2400" dirty="0"/>
              <a:t>General Criteria</a:t>
            </a:r>
          </a:p>
          <a:p>
            <a:pPr lvl="1"/>
            <a:r>
              <a:rPr lang="en-US" sz="2000" dirty="0"/>
              <a:t>12. Pictographs are defined as a pictorial representation used to identify a governmental jurisdiction, an area of jurisdiction, a governmental agency, a military base or branch of service, a governmental approved university or college, a toll payment system, or a government approved institution. They are allowed on certain signs as specifically designated in the MN MUTCD. The following are examples of such facilities allowed: </a:t>
            </a:r>
          </a:p>
          <a:p>
            <a:pPr lvl="2"/>
            <a:r>
              <a:rPr lang="en-US" sz="1800" dirty="0"/>
              <a:t>Casinos</a:t>
            </a:r>
          </a:p>
          <a:p>
            <a:pPr lvl="2"/>
            <a:r>
              <a:rPr lang="en-US" sz="1800" dirty="0"/>
              <a:t>Educational Institutes (post-secondary)</a:t>
            </a:r>
          </a:p>
          <a:p>
            <a:pPr lvl="2"/>
            <a:r>
              <a:rPr lang="en-US" sz="1800" dirty="0"/>
              <a:t>National Parks, National Monuments</a:t>
            </a:r>
          </a:p>
          <a:p>
            <a:pPr lvl="2"/>
            <a:r>
              <a:rPr lang="en-US" sz="1800" dirty="0"/>
              <a:t>State Parks</a:t>
            </a:r>
          </a:p>
          <a:p>
            <a:pPr lvl="2"/>
            <a:r>
              <a:rPr lang="en-US" sz="1800" dirty="0"/>
              <a:t>Trail Access</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21</a:t>
            </a:fld>
            <a:endParaRPr lang="en-US"/>
          </a:p>
        </p:txBody>
      </p:sp>
    </p:spTree>
    <p:custDataLst>
      <p:tags r:id="rId1"/>
    </p:custDataLst>
    <p:extLst>
      <p:ext uri="{BB962C8B-B14F-4D97-AF65-F5344CB8AC3E}">
        <p14:creationId xmlns:p14="http://schemas.microsoft.com/office/powerpoint/2010/main" val="176774148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13. Signs may be considered on trunk highways that intersect with local roads which serve as logical, primary routes for motorists approaching from other directions. </a:t>
            </a:r>
          </a:p>
          <a:p>
            <a:pPr lvl="1"/>
            <a:r>
              <a:rPr lang="en-US" sz="2400" dirty="0"/>
              <a:t>14. Signs shall not be provided if the facility is readily visible or if effective off right-of-way directional signing is present or can be provided. </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22</a:t>
            </a:fld>
            <a:endParaRPr lang="en-US"/>
          </a:p>
        </p:txBody>
      </p:sp>
    </p:spTree>
    <p:custDataLst>
      <p:tags r:id="rId1"/>
    </p:custDataLst>
    <p:extLst>
      <p:ext uri="{BB962C8B-B14F-4D97-AF65-F5344CB8AC3E}">
        <p14:creationId xmlns:p14="http://schemas.microsoft.com/office/powerpoint/2010/main" val="380486351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15. MnDOT retains the authority to deny requests for signing where acceptable standards cannot be met, including locations where other supplemental guide signs are already in place. At the discretion of the District Traffic Engineer, signing requests denied based on MnDOT policy may be appealed to the External Sign Variance Committee. Requests denied based on Minnesota statutes or engineering standards (i.e. insufficient space and design standards found in the MN MUTCD) may not be appealed.</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23</a:t>
            </a:fld>
            <a:endParaRPr lang="en-US"/>
          </a:p>
        </p:txBody>
      </p:sp>
    </p:spTree>
    <p:custDataLst>
      <p:tags r:id="rId1"/>
    </p:custDataLst>
    <p:extLst>
      <p:ext uri="{BB962C8B-B14F-4D97-AF65-F5344CB8AC3E}">
        <p14:creationId xmlns:p14="http://schemas.microsoft.com/office/powerpoint/2010/main" val="109961800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1"/>
            <a:r>
              <a:rPr lang="en-US" sz="2400" dirty="0"/>
              <a:t>16. If a district traffic office decides that a contract for signing a minor traffic generator is required, the following process shall be used: </a:t>
            </a:r>
          </a:p>
          <a:p>
            <a:pPr lvl="2"/>
            <a:r>
              <a:rPr lang="en-US" sz="2000" dirty="0"/>
              <a:t>a. The requester should obtain proposals from at least three consulting engineering firms to prepare the signing contract. </a:t>
            </a:r>
          </a:p>
          <a:p>
            <a:pPr lvl="2"/>
            <a:r>
              <a:rPr lang="en-US" sz="2000" dirty="0"/>
              <a:t>b. The requester evaluates the proposals and enters into a contract with one of the consulting engineering firms to provide all of the following:</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24</a:t>
            </a:fld>
            <a:endParaRPr lang="en-US"/>
          </a:p>
        </p:txBody>
      </p:sp>
    </p:spTree>
    <p:custDataLst>
      <p:tags r:id="rId1"/>
    </p:custDataLst>
    <p:extLst>
      <p:ext uri="{BB962C8B-B14F-4D97-AF65-F5344CB8AC3E}">
        <p14:creationId xmlns:p14="http://schemas.microsoft.com/office/powerpoint/2010/main" val="58030008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General Criteria</a:t>
            </a:r>
          </a:p>
          <a:p>
            <a:pPr lvl="2"/>
            <a:r>
              <a:rPr lang="en-US" sz="1800" dirty="0"/>
              <a:t>A complete design of a signing plan (including field cross sections if necessary), assembly of special provisions, and proposal. Technical assistance is available from the State Signing Engineer, Office of Traffic, Safety, and Technology (OTST).</a:t>
            </a:r>
          </a:p>
          <a:p>
            <a:pPr lvl="2"/>
            <a:r>
              <a:rPr lang="en-US" sz="1800" dirty="0"/>
              <a:t>Submit the plan and proposal to the signing contractors. Typically allow 10 days for the contractor to review and submit bids.</a:t>
            </a:r>
          </a:p>
          <a:p>
            <a:pPr lvl="2"/>
            <a:r>
              <a:rPr lang="en-US" sz="1800" dirty="0"/>
              <a:t>Review the bids and award the contract to the signing contractor.</a:t>
            </a:r>
          </a:p>
          <a:p>
            <a:pPr lvl="2"/>
            <a:r>
              <a:rPr lang="en-US" sz="1800" dirty="0"/>
              <a:t>Inspect the signing contractor’s work with technical assistance provided by MnDOT’s district staff.</a:t>
            </a:r>
            <a:endParaRPr lang="en-US" sz="1600" dirty="0"/>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25</a:t>
            </a:fld>
            <a:endParaRPr lang="en-US"/>
          </a:p>
        </p:txBody>
      </p:sp>
    </p:spTree>
    <p:custDataLst>
      <p:tags r:id="rId1"/>
    </p:custDataLst>
    <p:extLst>
      <p:ext uri="{BB962C8B-B14F-4D97-AF65-F5344CB8AC3E}">
        <p14:creationId xmlns:p14="http://schemas.microsoft.com/office/powerpoint/2010/main" val="341174517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26</a:t>
            </a:fld>
            <a:endParaRPr lang="en-US"/>
          </a:p>
        </p:txBody>
      </p:sp>
      <p:pic>
        <p:nvPicPr>
          <p:cNvPr id="6" name="Picture 5">
            <a:hlinkClick r:id="rId4" action="ppaction://hlinkfile"/>
            <a:extLst>
              <a:ext uri="{FF2B5EF4-FFF2-40B4-BE49-F238E27FC236}">
                <a16:creationId xmlns="" xmlns:a16="http://schemas.microsoft.com/office/drawing/2014/main" id="{8215E573-DA4D-4862-8442-387447F659F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Lst>
          </a:blip>
          <a:stretch>
            <a:fillRect/>
          </a:stretch>
        </p:blipFill>
        <p:spPr>
          <a:xfrm>
            <a:off x="1527243" y="1494688"/>
            <a:ext cx="6630058" cy="5118837"/>
          </a:xfrm>
          <a:prstGeom prst="rect">
            <a:avLst/>
          </a:prstGeom>
        </p:spPr>
      </p:pic>
    </p:spTree>
    <p:custDataLst>
      <p:tags r:id="rId1"/>
    </p:custDataLst>
    <p:extLst>
      <p:ext uri="{BB962C8B-B14F-4D97-AF65-F5344CB8AC3E}">
        <p14:creationId xmlns:p14="http://schemas.microsoft.com/office/powerpoint/2010/main" val="80223736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27</a:t>
            </a:fld>
            <a:endParaRPr lang="en-US"/>
          </a:p>
        </p:txBody>
      </p:sp>
      <p:pic>
        <p:nvPicPr>
          <p:cNvPr id="3" name="Picture 2">
            <a:extLst>
              <a:ext uri="{FF2B5EF4-FFF2-40B4-BE49-F238E27FC236}">
                <a16:creationId xmlns="" xmlns:a16="http://schemas.microsoft.com/office/drawing/2014/main" id="{B0208EAC-3884-49DB-8F98-5991B7EA0C5D}"/>
              </a:ext>
            </a:extLst>
          </p:cNvPr>
          <p:cNvPicPr>
            <a:picLocks noChangeAspect="1"/>
          </p:cNvPicPr>
          <p:nvPr/>
        </p:nvPicPr>
        <p:blipFill>
          <a:blip r:embed="rId4">
            <a:lum bright="-20000" contrast="40000"/>
          </a:blip>
          <a:stretch>
            <a:fillRect/>
          </a:stretch>
        </p:blipFill>
        <p:spPr>
          <a:xfrm>
            <a:off x="1766060" y="1616446"/>
            <a:ext cx="6748530" cy="4688732"/>
          </a:xfrm>
          <a:prstGeom prst="rect">
            <a:avLst/>
          </a:prstGeom>
        </p:spPr>
      </p:pic>
    </p:spTree>
    <p:custDataLst>
      <p:tags r:id="rId1"/>
    </p:custDataLst>
    <p:extLst>
      <p:ext uri="{BB962C8B-B14F-4D97-AF65-F5344CB8AC3E}">
        <p14:creationId xmlns:p14="http://schemas.microsoft.com/office/powerpoint/2010/main" val="278695499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Appendix A</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28</a:t>
            </a:fld>
            <a:endParaRPr lang="en-US"/>
          </a:p>
        </p:txBody>
      </p:sp>
      <p:pic>
        <p:nvPicPr>
          <p:cNvPr id="5" name="Picture 4">
            <a:extLst>
              <a:ext uri="{FF2B5EF4-FFF2-40B4-BE49-F238E27FC236}">
                <a16:creationId xmlns="" xmlns:a16="http://schemas.microsoft.com/office/drawing/2014/main" id="{EF78A313-A4A4-4185-896F-AF9CDA59F634}"/>
              </a:ext>
            </a:extLst>
          </p:cNvPr>
          <p:cNvPicPr>
            <a:picLocks noChangeAspect="1"/>
          </p:cNvPicPr>
          <p:nvPr/>
        </p:nvPicPr>
        <p:blipFill>
          <a:blip r:embed="rId4">
            <a:lum bright="-20000" contrast="40000"/>
          </a:blip>
          <a:stretch>
            <a:fillRect/>
          </a:stretch>
        </p:blipFill>
        <p:spPr>
          <a:xfrm>
            <a:off x="1361873" y="1566841"/>
            <a:ext cx="6926504" cy="4655955"/>
          </a:xfrm>
          <a:prstGeom prst="rect">
            <a:avLst/>
          </a:prstGeom>
        </p:spPr>
      </p:pic>
    </p:spTree>
    <p:custDataLst>
      <p:tags r:id="rId1"/>
    </p:custDataLst>
    <p:extLst>
      <p:ext uri="{BB962C8B-B14F-4D97-AF65-F5344CB8AC3E}">
        <p14:creationId xmlns:p14="http://schemas.microsoft.com/office/powerpoint/2010/main" val="319021288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Tech Memo 17-06-T-01</a:t>
            </a:r>
            <a:endParaRPr lang="en-US" sz="1600" dirty="0"/>
          </a:p>
          <a:p>
            <a:pPr lvl="1"/>
            <a:r>
              <a:rPr lang="en-US" sz="2400" dirty="0"/>
              <a:t>Requester-pay signs include, but are not limited to, </a:t>
            </a:r>
          </a:p>
          <a:p>
            <a:pPr lvl="2"/>
            <a:r>
              <a:rPr lang="en-US" sz="2000" dirty="0"/>
              <a:t>signs for local street and road identification</a:t>
            </a:r>
          </a:p>
          <a:p>
            <a:pPr lvl="2"/>
            <a:r>
              <a:rPr lang="en-US" sz="2000" dirty="0"/>
              <a:t>Airports</a:t>
            </a:r>
          </a:p>
          <a:p>
            <a:pPr lvl="2"/>
            <a:r>
              <a:rPr lang="en-US" sz="2000" dirty="0"/>
              <a:t>educational institutions</a:t>
            </a:r>
          </a:p>
          <a:p>
            <a:pPr lvl="2"/>
            <a:r>
              <a:rPr lang="en-US" sz="2000" dirty="0"/>
              <a:t>regional shopping centers</a:t>
            </a:r>
          </a:p>
          <a:p>
            <a:pPr lvl="2"/>
            <a:r>
              <a:rPr lang="en-US" sz="2000" dirty="0"/>
              <a:t>tourist and travel information</a:t>
            </a:r>
          </a:p>
          <a:p>
            <a:pPr lvl="2"/>
            <a:r>
              <a:rPr lang="en-US" sz="2000" dirty="0"/>
              <a:t>economic development</a:t>
            </a:r>
          </a:p>
          <a:p>
            <a:pPr lvl="1"/>
            <a:endParaRPr lang="en-US" sz="2400" dirty="0"/>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29</a:t>
            </a:fld>
            <a:endParaRPr lang="en-US"/>
          </a:p>
        </p:txBody>
      </p:sp>
    </p:spTree>
    <p:custDataLst>
      <p:tags r:id="rId1"/>
    </p:custDataLst>
    <p:extLst>
      <p:ext uri="{BB962C8B-B14F-4D97-AF65-F5344CB8AC3E}">
        <p14:creationId xmlns:p14="http://schemas.microsoft.com/office/powerpoint/2010/main" val="261882575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Tech Memo 17-06-T-01</a:t>
            </a:r>
            <a:endParaRPr lang="en-US" sz="1600" dirty="0"/>
          </a:p>
          <a:p>
            <a:pPr lvl="1"/>
            <a:r>
              <a:rPr lang="en-US" b="0" dirty="0"/>
              <a:t>Major traffic generators are regional attractions which are unique due to their educational, cultural, historical, or recreational experience and public appeal</a:t>
            </a:r>
          </a:p>
          <a:p>
            <a:pPr lvl="1"/>
            <a:r>
              <a:rPr lang="en-US" b="0" dirty="0"/>
              <a:t>Examples of minor traffic generators include </a:t>
            </a:r>
          </a:p>
          <a:p>
            <a:pPr lvl="2"/>
            <a:r>
              <a:rPr lang="en-US" b="0" dirty="0"/>
              <a:t>Museums</a:t>
            </a:r>
          </a:p>
          <a:p>
            <a:pPr lvl="2"/>
            <a:r>
              <a:rPr lang="en-US" b="0" dirty="0"/>
              <a:t>public water accesses</a:t>
            </a:r>
          </a:p>
          <a:p>
            <a:pPr lvl="2"/>
            <a:r>
              <a:rPr lang="en-US" b="0" dirty="0"/>
              <a:t>Parks</a:t>
            </a:r>
          </a:p>
          <a:p>
            <a:pPr lvl="2"/>
            <a:r>
              <a:rPr lang="en-US" b="0" dirty="0"/>
              <a:t>ski areas, and </a:t>
            </a:r>
          </a:p>
          <a:p>
            <a:pPr lvl="2"/>
            <a:r>
              <a:rPr lang="en-US" b="0" dirty="0"/>
              <a:t>recycling centers</a:t>
            </a:r>
            <a:endParaRPr lang="en-US" sz="7600" dirty="0"/>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30</a:t>
            </a:fld>
            <a:endParaRPr lang="en-US"/>
          </a:p>
        </p:txBody>
      </p:sp>
    </p:spTree>
    <p:custDataLst>
      <p:tags r:id="rId1"/>
    </p:custDataLst>
    <p:extLst>
      <p:ext uri="{BB962C8B-B14F-4D97-AF65-F5344CB8AC3E}">
        <p14:creationId xmlns:p14="http://schemas.microsoft.com/office/powerpoint/2010/main" val="93452240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sz="2800" dirty="0"/>
              <a:t>Tech Memo 17-06-T-01</a:t>
            </a:r>
            <a:endParaRPr lang="en-US" sz="1600" dirty="0"/>
          </a:p>
          <a:p>
            <a:pPr lvl="1"/>
            <a:r>
              <a:rPr lang="en-US" b="0" dirty="0"/>
              <a:t>Requester-pay signs also include Specific Service Signs</a:t>
            </a:r>
          </a:p>
          <a:p>
            <a:pPr lvl="1"/>
            <a:r>
              <a:rPr lang="en-US" b="0" dirty="0"/>
              <a:t>Further explanation of these signs can be found in Chapter 6 of the MnDOT Traffic Engineering Manual</a:t>
            </a:r>
          </a:p>
          <a:p>
            <a:pPr lvl="1"/>
            <a:r>
              <a:rPr lang="en-US" b="0" dirty="0"/>
              <a:t>Requester-pay sign costs are currently specified in Chapter 6 in the MnDOT Traffic Engineering Manual</a:t>
            </a:r>
            <a:endParaRPr lang="en-US" sz="9600" dirty="0"/>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pPr>
              <a:defRPr/>
            </a:pPr>
            <a:fld id="{9C932B5B-E863-4BA7-9217-1761AB701168}" type="slidenum">
              <a:rPr lang="en-US" smtClean="0"/>
              <a:pPr>
                <a:defRPr/>
              </a:pPr>
              <a:t>31</a:t>
            </a:fld>
            <a:endParaRPr lang="en-US"/>
          </a:p>
        </p:txBody>
      </p:sp>
    </p:spTree>
    <p:custDataLst>
      <p:tags r:id="rId1"/>
    </p:custDataLst>
    <p:extLst>
      <p:ext uri="{BB962C8B-B14F-4D97-AF65-F5344CB8AC3E}">
        <p14:creationId xmlns:p14="http://schemas.microsoft.com/office/powerpoint/2010/main" val="424222305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dirty="0"/>
              <a:t>Tech Memo 17-06-T-01</a:t>
            </a:r>
          </a:p>
          <a:p>
            <a:pPr lvl="1"/>
            <a:r>
              <a:rPr lang="en-US" dirty="0"/>
              <a:t>Purpose is to establish current costs for all types of requester-pay signs, including Specific Service Sign</a:t>
            </a:r>
          </a:p>
          <a:p>
            <a:pPr lvl="1"/>
            <a:r>
              <a:rPr lang="en-US" dirty="0"/>
              <a:t>Cost are reviewed annually</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fld id="{9C932B5B-E863-4BA7-9217-1761AB701168}" type="slidenum">
              <a:rPr lang="en-US" smtClean="0"/>
              <a:pPr/>
              <a:t>32</a:t>
            </a:fld>
            <a:endParaRPr lang="en-US"/>
          </a:p>
        </p:txBody>
      </p:sp>
    </p:spTree>
    <p:custDataLst>
      <p:tags r:id="rId1"/>
    </p:custDataLst>
    <p:extLst>
      <p:ext uri="{BB962C8B-B14F-4D97-AF65-F5344CB8AC3E}">
        <p14:creationId xmlns:p14="http://schemas.microsoft.com/office/powerpoint/2010/main" val="258887144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3" name="Content Placeholder 2">
            <a:extLst>
              <a:ext uri="{FF2B5EF4-FFF2-40B4-BE49-F238E27FC236}">
                <a16:creationId xmlns="" xmlns:a16="http://schemas.microsoft.com/office/drawing/2014/main" id="{8005B648-E4BF-4CE7-8D80-DD2E4C7CE5D5}"/>
              </a:ext>
            </a:extLst>
          </p:cNvPr>
          <p:cNvSpPr>
            <a:spLocks noGrp="1"/>
          </p:cNvSpPr>
          <p:nvPr>
            <p:ph idx="1"/>
          </p:nvPr>
        </p:nvSpPr>
        <p:spPr/>
        <p:txBody>
          <a:bodyPr/>
          <a:lstStyle/>
          <a:p>
            <a:r>
              <a:rPr lang="en-US" dirty="0"/>
              <a:t>Tech Memo 17-06-T-01</a:t>
            </a:r>
          </a:p>
          <a:p>
            <a:pPr lvl="1"/>
            <a:r>
              <a:rPr lang="en-US" dirty="0"/>
              <a:t>Requester-Pay Signing Costs is composed of a base cost plus a fabrication cost</a:t>
            </a:r>
          </a:p>
          <a:p>
            <a:pPr lvl="2"/>
            <a:r>
              <a:rPr lang="en-US" dirty="0"/>
              <a:t>Base cost includes preparation and installation expenses</a:t>
            </a:r>
          </a:p>
          <a:p>
            <a:pPr lvl="2"/>
            <a:r>
              <a:rPr lang="en-US" dirty="0"/>
              <a:t>Fabrication cost is a per square foot cost based on current prices for retroreflective sheeting, aluminum substrate, electronic cuttable film, and labor for fabricating each sign</a:t>
            </a:r>
          </a:p>
          <a:p>
            <a:pPr lvl="2"/>
            <a:r>
              <a:rPr lang="en-US" dirty="0"/>
              <a:t>Overhead charges are included</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fld id="{9C932B5B-E863-4BA7-9217-1761AB701168}" type="slidenum">
              <a:rPr lang="en-US" smtClean="0"/>
              <a:pPr/>
              <a:t>33</a:t>
            </a:fld>
            <a:endParaRPr lang="en-US"/>
          </a:p>
        </p:txBody>
      </p:sp>
    </p:spTree>
    <p:custDataLst>
      <p:tags r:id="rId1"/>
    </p:custDataLst>
    <p:extLst>
      <p:ext uri="{BB962C8B-B14F-4D97-AF65-F5344CB8AC3E}">
        <p14:creationId xmlns:p14="http://schemas.microsoft.com/office/powerpoint/2010/main" val="182735286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fld id="{9C932B5B-E863-4BA7-9217-1761AB701168}" type="slidenum">
              <a:rPr lang="en-US" smtClean="0"/>
              <a:pPr/>
              <a:t>34</a:t>
            </a:fld>
            <a:endParaRPr lang="en-US"/>
          </a:p>
        </p:txBody>
      </p:sp>
      <p:pic>
        <p:nvPicPr>
          <p:cNvPr id="6" name="Picture 5">
            <a:extLst>
              <a:ext uri="{FF2B5EF4-FFF2-40B4-BE49-F238E27FC236}">
                <a16:creationId xmlns="" xmlns:a16="http://schemas.microsoft.com/office/drawing/2014/main" id="{6D6EF99D-F20D-45D7-93FC-86071D05BF16}"/>
              </a:ext>
            </a:extLst>
          </p:cNvPr>
          <p:cNvPicPr>
            <a:picLocks noChangeAspect="1"/>
          </p:cNvPicPr>
          <p:nvPr/>
        </p:nvPicPr>
        <p:blipFill>
          <a:blip r:embed="rId3">
            <a:lum bright="-20000" contrast="40000"/>
          </a:blip>
          <a:stretch>
            <a:fillRect/>
          </a:stretch>
        </p:blipFill>
        <p:spPr>
          <a:xfrm>
            <a:off x="1400783" y="1811437"/>
            <a:ext cx="7083380" cy="4302396"/>
          </a:xfrm>
          <a:prstGeom prst="rect">
            <a:avLst/>
          </a:prstGeom>
        </p:spPr>
      </p:pic>
    </p:spTree>
    <p:custDataLst>
      <p:tags r:id="rId1"/>
    </p:custDataLst>
    <p:extLst>
      <p:ext uri="{BB962C8B-B14F-4D97-AF65-F5344CB8AC3E}">
        <p14:creationId xmlns:p14="http://schemas.microsoft.com/office/powerpoint/2010/main" val="7547456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fld id="{9C932B5B-E863-4BA7-9217-1761AB701168}" type="slidenum">
              <a:rPr lang="en-US" smtClean="0"/>
              <a:pPr/>
              <a:t>35</a:t>
            </a:fld>
            <a:endParaRPr lang="en-US"/>
          </a:p>
        </p:txBody>
      </p:sp>
      <p:pic>
        <p:nvPicPr>
          <p:cNvPr id="3" name="Picture 2">
            <a:extLst>
              <a:ext uri="{FF2B5EF4-FFF2-40B4-BE49-F238E27FC236}">
                <a16:creationId xmlns="" xmlns:a16="http://schemas.microsoft.com/office/drawing/2014/main" id="{A8751638-CA1D-4EA4-8B31-626ECB13626A}"/>
              </a:ext>
            </a:extLst>
          </p:cNvPr>
          <p:cNvPicPr>
            <a:picLocks noChangeAspect="1"/>
          </p:cNvPicPr>
          <p:nvPr/>
        </p:nvPicPr>
        <p:blipFill>
          <a:blip r:embed="rId3">
            <a:lum bright="-20000" contrast="40000"/>
          </a:blip>
          <a:stretch>
            <a:fillRect/>
          </a:stretch>
        </p:blipFill>
        <p:spPr>
          <a:xfrm>
            <a:off x="1385164" y="2135221"/>
            <a:ext cx="6885561" cy="3094952"/>
          </a:xfrm>
          <a:prstGeom prst="rect">
            <a:avLst/>
          </a:prstGeom>
        </p:spPr>
      </p:pic>
    </p:spTree>
    <p:custDataLst>
      <p:tags r:id="rId1"/>
    </p:custDataLst>
    <p:extLst>
      <p:ext uri="{BB962C8B-B14F-4D97-AF65-F5344CB8AC3E}">
        <p14:creationId xmlns:p14="http://schemas.microsoft.com/office/powerpoint/2010/main" val="363846218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fld id="{9C932B5B-E863-4BA7-9217-1761AB701168}" type="slidenum">
              <a:rPr lang="en-US" smtClean="0"/>
              <a:pPr/>
              <a:t>36</a:t>
            </a:fld>
            <a:endParaRPr lang="en-US"/>
          </a:p>
        </p:txBody>
      </p:sp>
      <p:pic>
        <p:nvPicPr>
          <p:cNvPr id="5" name="Picture 4">
            <a:extLst>
              <a:ext uri="{FF2B5EF4-FFF2-40B4-BE49-F238E27FC236}">
                <a16:creationId xmlns="" xmlns:a16="http://schemas.microsoft.com/office/drawing/2014/main" id="{4B6FA9F5-0F73-40E7-B45A-F1DCFA200134}"/>
              </a:ext>
            </a:extLst>
          </p:cNvPr>
          <p:cNvPicPr>
            <a:picLocks noChangeAspect="1"/>
          </p:cNvPicPr>
          <p:nvPr/>
        </p:nvPicPr>
        <p:blipFill>
          <a:blip r:embed="rId3">
            <a:lum bright="-20000" contrast="40000"/>
          </a:blip>
          <a:stretch>
            <a:fillRect/>
          </a:stretch>
        </p:blipFill>
        <p:spPr>
          <a:xfrm>
            <a:off x="2259212" y="2631332"/>
            <a:ext cx="4625576" cy="2297284"/>
          </a:xfrm>
          <a:prstGeom prst="rect">
            <a:avLst/>
          </a:prstGeom>
        </p:spPr>
      </p:pic>
    </p:spTree>
    <p:custDataLst>
      <p:tags r:id="rId1"/>
    </p:custDataLst>
    <p:extLst>
      <p:ext uri="{BB962C8B-B14F-4D97-AF65-F5344CB8AC3E}">
        <p14:creationId xmlns:p14="http://schemas.microsoft.com/office/powerpoint/2010/main" val="344221479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fld id="{9C932B5B-E863-4BA7-9217-1761AB701168}" type="slidenum">
              <a:rPr lang="en-US" smtClean="0"/>
              <a:pPr/>
              <a:t>37</a:t>
            </a:fld>
            <a:endParaRPr lang="en-US"/>
          </a:p>
        </p:txBody>
      </p:sp>
      <p:pic>
        <p:nvPicPr>
          <p:cNvPr id="5" name="Picture 4">
            <a:extLst>
              <a:ext uri="{FF2B5EF4-FFF2-40B4-BE49-F238E27FC236}">
                <a16:creationId xmlns="" xmlns:a16="http://schemas.microsoft.com/office/drawing/2014/main" id="{C880257F-0A0B-4278-BB64-D1570B635F8E}"/>
              </a:ext>
            </a:extLst>
          </p:cNvPr>
          <p:cNvPicPr>
            <a:picLocks noChangeAspect="1"/>
          </p:cNvPicPr>
          <p:nvPr/>
        </p:nvPicPr>
        <p:blipFill>
          <a:blip r:embed="rId3">
            <a:lum bright="-20000" contrast="40000"/>
          </a:blip>
          <a:stretch>
            <a:fillRect/>
          </a:stretch>
        </p:blipFill>
        <p:spPr>
          <a:xfrm>
            <a:off x="2524808" y="2482467"/>
            <a:ext cx="4984639" cy="2956690"/>
          </a:xfrm>
          <a:prstGeom prst="rect">
            <a:avLst/>
          </a:prstGeom>
        </p:spPr>
      </p:pic>
    </p:spTree>
    <p:custDataLst>
      <p:tags r:id="rId1"/>
    </p:custDataLst>
    <p:extLst>
      <p:ext uri="{BB962C8B-B14F-4D97-AF65-F5344CB8AC3E}">
        <p14:creationId xmlns:p14="http://schemas.microsoft.com/office/powerpoint/2010/main" val="370514465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32B35-583F-4349-B837-2C75C86C31EF}"/>
              </a:ext>
            </a:extLst>
          </p:cNvPr>
          <p:cNvSpPr>
            <a:spLocks noGrp="1"/>
          </p:cNvSpPr>
          <p:nvPr>
            <p:ph type="title"/>
          </p:nvPr>
        </p:nvSpPr>
        <p:spPr/>
        <p:txBody>
          <a:bodyPr/>
          <a:lstStyle/>
          <a:p>
            <a:r>
              <a:rPr lang="en-US" dirty="0"/>
              <a:t>Requester Pay Memo</a:t>
            </a:r>
          </a:p>
        </p:txBody>
      </p:sp>
      <p:sp>
        <p:nvSpPr>
          <p:cNvPr id="4" name="Slide Number Placeholder 3">
            <a:extLst>
              <a:ext uri="{FF2B5EF4-FFF2-40B4-BE49-F238E27FC236}">
                <a16:creationId xmlns="" xmlns:a16="http://schemas.microsoft.com/office/drawing/2014/main" id="{0B63ED27-8133-498A-86F9-AE38648A2AF0}"/>
              </a:ext>
            </a:extLst>
          </p:cNvPr>
          <p:cNvSpPr>
            <a:spLocks noGrp="1"/>
          </p:cNvSpPr>
          <p:nvPr>
            <p:ph type="sldNum" sz="quarter" idx="10"/>
          </p:nvPr>
        </p:nvSpPr>
        <p:spPr/>
        <p:txBody>
          <a:bodyPr/>
          <a:lstStyle/>
          <a:p>
            <a:fld id="{9C932B5B-E863-4BA7-9217-1761AB701168}" type="slidenum">
              <a:rPr lang="en-US" smtClean="0"/>
              <a:pPr/>
              <a:t>38</a:t>
            </a:fld>
            <a:endParaRPr lang="en-US"/>
          </a:p>
        </p:txBody>
      </p:sp>
      <p:pic>
        <p:nvPicPr>
          <p:cNvPr id="3" name="Picture 2">
            <a:extLst>
              <a:ext uri="{FF2B5EF4-FFF2-40B4-BE49-F238E27FC236}">
                <a16:creationId xmlns="" xmlns:a16="http://schemas.microsoft.com/office/drawing/2014/main" id="{9220DCD6-5383-4441-9592-4D86B23F4D67}"/>
              </a:ext>
            </a:extLst>
          </p:cNvPr>
          <p:cNvPicPr>
            <a:picLocks noChangeAspect="1"/>
          </p:cNvPicPr>
          <p:nvPr/>
        </p:nvPicPr>
        <p:blipFill>
          <a:blip r:embed="rId3">
            <a:lum bright="-20000" contrast="40000"/>
          </a:blip>
          <a:stretch>
            <a:fillRect/>
          </a:stretch>
        </p:blipFill>
        <p:spPr>
          <a:xfrm>
            <a:off x="924134" y="2186549"/>
            <a:ext cx="8115235" cy="3543851"/>
          </a:xfrm>
          <a:prstGeom prst="rect">
            <a:avLst/>
          </a:prstGeom>
        </p:spPr>
      </p:pic>
    </p:spTree>
    <p:custDataLst>
      <p:tags r:id="rId1"/>
    </p:custDataLst>
    <p:extLst>
      <p:ext uri="{BB962C8B-B14F-4D97-AF65-F5344CB8AC3E}">
        <p14:creationId xmlns:p14="http://schemas.microsoft.com/office/powerpoint/2010/main" val="267602669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9653A0E4-67C1-46C7-961C-B4AC91D71502}" type="slidenum">
              <a:rPr lang="en-US"/>
              <a:pPr>
                <a:defRPr/>
              </a:pPr>
              <a:t>39</a:t>
            </a:fld>
            <a:endParaRPr lang="en-US"/>
          </a:p>
        </p:txBody>
      </p:sp>
      <p:sp>
        <p:nvSpPr>
          <p:cNvPr id="175109" name="Rectangle 5"/>
          <p:cNvSpPr>
            <a:spLocks noGrp="1" noChangeArrowheads="1"/>
          </p:cNvSpPr>
          <p:nvPr>
            <p:ph type="title"/>
          </p:nvPr>
        </p:nvSpPr>
        <p:spPr/>
        <p:txBody>
          <a:bodyPr/>
          <a:lstStyle/>
          <a:p>
            <a:pPr eaLnBrk="1" hangingPunct="1">
              <a:defRPr/>
            </a:pPr>
            <a:r>
              <a:rPr lang="en-US" sz="3200" dirty="0"/>
              <a:t>Types of Signs</a:t>
            </a:r>
          </a:p>
        </p:txBody>
      </p:sp>
      <p:sp>
        <p:nvSpPr>
          <p:cNvPr id="21508" name="Rectangle 6"/>
          <p:cNvSpPr>
            <a:spLocks noGrp="1" noChangeArrowheads="1"/>
          </p:cNvSpPr>
          <p:nvPr>
            <p:ph type="body" idx="1"/>
          </p:nvPr>
        </p:nvSpPr>
        <p:spPr/>
        <p:txBody>
          <a:bodyPr/>
          <a:lstStyle/>
          <a:p>
            <a:pPr eaLnBrk="1" hangingPunct="1"/>
            <a:r>
              <a:rPr lang="en-US" altLang="en-US" dirty="0"/>
              <a:t>Comments/Questions?</a:t>
            </a:r>
          </a:p>
        </p:txBody>
      </p:sp>
      <p:pic>
        <p:nvPicPr>
          <p:cNvPr id="6" name="Content Placeholder 4" descr="3[1]">
            <a:extLst>
              <a:ext uri="{FF2B5EF4-FFF2-40B4-BE49-F238E27FC236}">
                <a16:creationId xmlns="" xmlns:a16="http://schemas.microsoft.com/office/drawing/2014/main" id="{D70B9081-A298-48C8-80BB-974E09272B62}"/>
              </a:ext>
            </a:extLst>
          </p:cNvPr>
          <p:cNvPicPr>
            <a:picLocks noChangeAspect="1" noChangeArrowheads="1"/>
          </p:cNvPicPr>
          <p:nvPr/>
        </p:nvPicPr>
        <p:blipFill>
          <a:blip r:embed="rId4" cstate="print"/>
          <a:srcRect/>
          <a:stretch>
            <a:fillRect/>
          </a:stretch>
        </p:blipFill>
        <p:spPr bwMode="auto">
          <a:xfrm>
            <a:off x="2258122" y="2522035"/>
            <a:ext cx="5029200" cy="3386138"/>
          </a:xfrm>
          <a:prstGeom prst="rect">
            <a:avLst/>
          </a:prstGeom>
          <a:noFill/>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t>Supplemental Guide Signing Programs</a:t>
            </a:r>
            <a:endParaRPr lang="en-US" dirty="0"/>
          </a:p>
        </p:txBody>
      </p:sp>
      <p:sp>
        <p:nvSpPr>
          <p:cNvPr id="22531" name="Content Placeholder 2"/>
          <p:cNvSpPr>
            <a:spLocks noGrp="1"/>
          </p:cNvSpPr>
          <p:nvPr>
            <p:ph idx="1"/>
          </p:nvPr>
        </p:nvSpPr>
        <p:spPr>
          <a:xfrm>
            <a:off x="923278" y="1444625"/>
            <a:ext cx="8220722" cy="5162550"/>
          </a:xfrm>
        </p:spPr>
        <p:txBody>
          <a:bodyPr/>
          <a:lstStyle/>
          <a:p>
            <a:r>
              <a:rPr lang="en-US" sz="1800" dirty="0"/>
              <a:t>Requester pays:</a:t>
            </a:r>
          </a:p>
          <a:p>
            <a:pPr lvl="1"/>
            <a:r>
              <a:rPr lang="en-US" sz="1600" dirty="0"/>
              <a:t>Airports</a:t>
            </a:r>
          </a:p>
          <a:p>
            <a:pPr lvl="1"/>
            <a:r>
              <a:rPr lang="en-US" sz="1600" dirty="0"/>
              <a:t>Casino</a:t>
            </a:r>
          </a:p>
          <a:p>
            <a:pPr lvl="1"/>
            <a:r>
              <a:rPr lang="en-US" sz="1600" dirty="0"/>
              <a:t>Educational Institutions (post-secondary)</a:t>
            </a:r>
          </a:p>
          <a:p>
            <a:pPr lvl="1"/>
            <a:r>
              <a:rPr lang="en-US" sz="1600" dirty="0"/>
              <a:t>LOGO Sign Franchise Program</a:t>
            </a:r>
          </a:p>
          <a:p>
            <a:pPr lvl="1"/>
            <a:r>
              <a:rPr lang="en-US" sz="1600" dirty="0"/>
              <a:t>Major Traffic Generators</a:t>
            </a:r>
          </a:p>
          <a:p>
            <a:pPr lvl="1"/>
            <a:r>
              <a:rPr lang="en-US" sz="1600" dirty="0"/>
              <a:t>Minor Traffic Generators</a:t>
            </a:r>
          </a:p>
          <a:p>
            <a:pPr lvl="1"/>
            <a:r>
              <a:rPr lang="en-US" sz="1600" dirty="0"/>
              <a:t>National Monuments</a:t>
            </a:r>
          </a:p>
          <a:p>
            <a:pPr lvl="1"/>
            <a:r>
              <a:rPr lang="en-US" sz="1600" dirty="0"/>
              <a:t>National Parks</a:t>
            </a:r>
          </a:p>
          <a:p>
            <a:pPr lvl="1"/>
            <a:r>
              <a:rPr lang="en-US" sz="1600" dirty="0"/>
              <a:t>Regional Shopping Centers</a:t>
            </a:r>
          </a:p>
          <a:p>
            <a:pPr lvl="1"/>
            <a:r>
              <a:rPr lang="en-US" sz="1600" dirty="0"/>
              <a:t>Specific Services</a:t>
            </a:r>
          </a:p>
          <a:p>
            <a:pPr lvl="1"/>
            <a:r>
              <a:rPr lang="en-US" sz="1600" dirty="0"/>
              <a:t>State Parks</a:t>
            </a:r>
          </a:p>
          <a:p>
            <a:pPr lvl="1"/>
            <a:r>
              <a:rPr lang="en-US" sz="1600" dirty="0"/>
              <a:t>Tourist Information</a:t>
            </a:r>
          </a:p>
          <a:p>
            <a:pPr lvl="1"/>
            <a:r>
              <a:rPr lang="en-US" sz="1600" dirty="0"/>
              <a:t>Trail Access</a:t>
            </a:r>
          </a:p>
        </p:txBody>
      </p:sp>
      <p:sp>
        <p:nvSpPr>
          <p:cNvPr id="4" name="Content Placeholder 2"/>
          <p:cNvSpPr txBox="1">
            <a:spLocks/>
          </p:cNvSpPr>
          <p:nvPr/>
        </p:nvSpPr>
        <p:spPr bwMode="auto">
          <a:xfrm>
            <a:off x="5521910" y="1507299"/>
            <a:ext cx="3164889"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bg1"/>
                </a:solidFill>
                <a:latin typeface="+mn-lt"/>
                <a:ea typeface="ＭＳ Ｐゴシック"/>
                <a:cs typeface="ＭＳ Ｐゴシック"/>
              </a:defRPr>
            </a:lvl1pPr>
            <a:lvl2pPr marL="742950" indent="-285750" algn="l" rtl="0" eaLnBrk="0" fontAlgn="base" hangingPunct="0">
              <a:spcBef>
                <a:spcPct val="20000"/>
              </a:spcBef>
              <a:spcAft>
                <a:spcPct val="0"/>
              </a:spcAft>
              <a:buChar char="–"/>
              <a:defRPr sz="2800" b="1">
                <a:solidFill>
                  <a:schemeClr val="bg1"/>
                </a:solidFill>
                <a:latin typeface="+mn-lt"/>
                <a:ea typeface="ＭＳ Ｐゴシック"/>
                <a:cs typeface="ＭＳ Ｐゴシック"/>
              </a:defRPr>
            </a:lvl2pPr>
            <a:lvl3pPr marL="1143000" indent="-228600" algn="l" rtl="0" eaLnBrk="0" fontAlgn="base" hangingPunct="0">
              <a:spcBef>
                <a:spcPct val="20000"/>
              </a:spcBef>
              <a:spcAft>
                <a:spcPct val="0"/>
              </a:spcAft>
              <a:buChar char="•"/>
              <a:defRPr sz="2400" b="1">
                <a:solidFill>
                  <a:schemeClr val="bg1"/>
                </a:solidFill>
                <a:latin typeface="+mn-lt"/>
                <a:ea typeface="ＭＳ Ｐゴシック"/>
                <a:cs typeface="ＭＳ Ｐゴシック"/>
              </a:defRPr>
            </a:lvl3pPr>
            <a:lvl4pPr marL="1600200" indent="-228600" algn="l" rtl="0" eaLnBrk="0" fontAlgn="base" hangingPunct="0">
              <a:spcBef>
                <a:spcPct val="20000"/>
              </a:spcBef>
              <a:spcAft>
                <a:spcPct val="0"/>
              </a:spcAft>
              <a:buChar char="–"/>
              <a:defRPr sz="2000" b="1">
                <a:solidFill>
                  <a:schemeClr val="bg1"/>
                </a:solidFill>
                <a:latin typeface="+mn-lt"/>
                <a:ea typeface="ＭＳ Ｐゴシック"/>
                <a:cs typeface="ＭＳ Ｐゴシック"/>
              </a:defRPr>
            </a:lvl4pPr>
            <a:lvl5pPr marL="2057400" indent="-228600" algn="l" rtl="0" eaLnBrk="0" fontAlgn="base" hangingPunct="0">
              <a:spcBef>
                <a:spcPct val="20000"/>
              </a:spcBef>
              <a:spcAft>
                <a:spcPct val="0"/>
              </a:spcAft>
              <a:buChar char="»"/>
              <a:defRPr sz="2000" b="1">
                <a:solidFill>
                  <a:schemeClr val="bg1"/>
                </a:solidFill>
                <a:latin typeface="+mn-lt"/>
                <a:ea typeface="ＭＳ Ｐゴシック"/>
                <a:cs typeface="ＭＳ Ｐゴシック"/>
              </a:defRPr>
            </a:lvl5pPr>
            <a:lvl6pPr marL="2514600" indent="-228600" algn="l" rtl="0" eaLnBrk="1" fontAlgn="base" hangingPunct="1">
              <a:spcBef>
                <a:spcPct val="20000"/>
              </a:spcBef>
              <a:spcAft>
                <a:spcPct val="0"/>
              </a:spcAft>
              <a:buChar char="»"/>
              <a:defRPr sz="2000" b="1">
                <a:solidFill>
                  <a:schemeClr val="bg1"/>
                </a:solidFill>
                <a:latin typeface="+mn-lt"/>
                <a:ea typeface="+mn-ea"/>
              </a:defRPr>
            </a:lvl6pPr>
            <a:lvl7pPr marL="2971800" indent="-228600" algn="l" rtl="0" eaLnBrk="1" fontAlgn="base" hangingPunct="1">
              <a:spcBef>
                <a:spcPct val="20000"/>
              </a:spcBef>
              <a:spcAft>
                <a:spcPct val="0"/>
              </a:spcAft>
              <a:buChar char="»"/>
              <a:defRPr sz="2000" b="1">
                <a:solidFill>
                  <a:schemeClr val="bg1"/>
                </a:solidFill>
                <a:latin typeface="+mn-lt"/>
                <a:ea typeface="+mn-ea"/>
              </a:defRPr>
            </a:lvl7pPr>
            <a:lvl8pPr marL="3429000" indent="-228600" algn="l" rtl="0" eaLnBrk="1" fontAlgn="base" hangingPunct="1">
              <a:spcBef>
                <a:spcPct val="20000"/>
              </a:spcBef>
              <a:spcAft>
                <a:spcPct val="0"/>
              </a:spcAft>
              <a:buChar char="»"/>
              <a:defRPr sz="2000" b="1">
                <a:solidFill>
                  <a:schemeClr val="bg1"/>
                </a:solidFill>
                <a:latin typeface="+mn-lt"/>
                <a:ea typeface="+mn-ea"/>
              </a:defRPr>
            </a:lvl8pPr>
            <a:lvl9pPr marL="3886200" indent="-228600" algn="l" rtl="0" eaLnBrk="1" fontAlgn="base" hangingPunct="1">
              <a:spcBef>
                <a:spcPct val="20000"/>
              </a:spcBef>
              <a:spcAft>
                <a:spcPct val="0"/>
              </a:spcAft>
              <a:buChar char="»"/>
              <a:defRPr sz="2000" b="1">
                <a:solidFill>
                  <a:schemeClr val="bg1"/>
                </a:solidFill>
                <a:latin typeface="+mn-lt"/>
                <a:ea typeface="+mn-ea"/>
              </a:defRPr>
            </a:lvl9pPr>
          </a:lstStyle>
          <a:p>
            <a:pPr>
              <a:buClr>
                <a:srgbClr val="003366"/>
              </a:buClr>
              <a:buFont typeface="Wingdings" pitchFamily="2" charset="2"/>
              <a:buChar char="Ø"/>
            </a:pPr>
            <a:r>
              <a:rPr lang="en-US" sz="1800" dirty="0">
                <a:solidFill>
                  <a:srgbClr val="003366"/>
                </a:solidFill>
                <a:ea typeface="+mn-ea"/>
                <a:cs typeface="+mn-cs"/>
              </a:rPr>
              <a:t>MnDOT pays:</a:t>
            </a:r>
          </a:p>
          <a:p>
            <a:pPr lvl="1">
              <a:buClr>
                <a:srgbClr val="003366"/>
              </a:buClr>
            </a:pPr>
            <a:r>
              <a:rPr lang="en-US" sz="1600" dirty="0">
                <a:solidFill>
                  <a:srgbClr val="003366"/>
                </a:solidFill>
              </a:rPr>
              <a:t>General Motorist Service</a:t>
            </a:r>
          </a:p>
          <a:p>
            <a:pPr lvl="1">
              <a:buClr>
                <a:srgbClr val="003366"/>
              </a:buClr>
            </a:pPr>
            <a:r>
              <a:rPr lang="en-US" sz="1600" dirty="0">
                <a:solidFill>
                  <a:srgbClr val="003366"/>
                </a:solidFill>
              </a:rPr>
              <a:t>Hospital</a:t>
            </a:r>
          </a:p>
          <a:p>
            <a:pPr lvl="1">
              <a:buClr>
                <a:srgbClr val="003366"/>
              </a:buClr>
              <a:buFont typeface="Wingdings" pitchFamily="2" charset="2"/>
              <a:buChar char="–"/>
            </a:pPr>
            <a:endParaRPr lang="en-US" sz="1600" dirty="0">
              <a:solidFill>
                <a:srgbClr val="003366"/>
              </a:solidFill>
            </a:endParaRPr>
          </a:p>
          <a:p>
            <a:pPr lvl="1">
              <a:buClr>
                <a:srgbClr val="003366"/>
              </a:buClr>
            </a:pPr>
            <a:endParaRPr lang="en-US" sz="1600" dirty="0">
              <a:solidFill>
                <a:srgbClr val="003366"/>
              </a:solidFill>
            </a:endParaRPr>
          </a:p>
          <a:p>
            <a:pPr lvl="1"/>
            <a:endParaRPr lang="en-US" sz="1600" dirty="0">
              <a:solidFill>
                <a:srgbClr val="FF0000"/>
              </a:solidFill>
            </a:endParaRPr>
          </a:p>
          <a:p>
            <a:pPr>
              <a:buClr>
                <a:srgbClr val="003366"/>
              </a:buClr>
              <a:buFont typeface="Wingdings" pitchFamily="2" charset="2"/>
              <a:buChar char="Ø"/>
            </a:pPr>
            <a:r>
              <a:rPr lang="en-US" sz="1800" dirty="0">
                <a:solidFill>
                  <a:srgbClr val="FF0000"/>
                </a:solidFill>
                <a:ea typeface="+mn-ea"/>
                <a:cs typeface="+mn-cs"/>
              </a:rPr>
              <a:t>Fabrication &amp; Installation Costs</a:t>
            </a:r>
          </a:p>
          <a:p>
            <a:pPr lvl="1">
              <a:buClr>
                <a:srgbClr val="003366"/>
              </a:buClr>
            </a:pPr>
            <a:r>
              <a:rPr lang="en-US" sz="1600" dirty="0">
                <a:solidFill>
                  <a:srgbClr val="FF0000"/>
                </a:solidFill>
              </a:rPr>
              <a:t>One fee paid for by requester  covers the life of the sign (~15 </a:t>
            </a:r>
            <a:r>
              <a:rPr lang="en-US" sz="1600" dirty="0" err="1">
                <a:solidFill>
                  <a:srgbClr val="FF0000"/>
                </a:solidFill>
              </a:rPr>
              <a:t>yr</a:t>
            </a:r>
            <a:r>
              <a:rPr lang="en-US" sz="1600" dirty="0">
                <a:solidFill>
                  <a:srgbClr val="FF0000"/>
                </a:solidFill>
              </a:rPr>
              <a:t>)</a:t>
            </a:r>
          </a:p>
          <a:p>
            <a:pPr lvl="1">
              <a:buClr>
                <a:srgbClr val="003366"/>
              </a:buClr>
            </a:pPr>
            <a:r>
              <a:rPr lang="en-US" sz="1600" dirty="0">
                <a:solidFill>
                  <a:srgbClr val="FF0000"/>
                </a:solidFill>
              </a:rPr>
              <a:t>Logo signs have a monthly cost</a:t>
            </a:r>
          </a:p>
          <a:p>
            <a:endParaRPr lang="en-US" sz="1800" dirty="0">
              <a:solidFill>
                <a:srgbClr val="FF0000"/>
              </a:solidFill>
            </a:endParaRPr>
          </a:p>
        </p:txBody>
      </p:sp>
    </p:spTree>
    <p:custDataLst>
      <p:tags r:id="rId1"/>
    </p:custDataLst>
    <p:extLst>
      <p:ext uri="{BB962C8B-B14F-4D97-AF65-F5344CB8AC3E}">
        <p14:creationId xmlns:p14="http://schemas.microsoft.com/office/powerpoint/2010/main" val="62348493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Signing Manuals</a:t>
            </a:r>
            <a:endParaRPr lang="en-US" dirty="0"/>
          </a:p>
        </p:txBody>
      </p:sp>
      <p:sp>
        <p:nvSpPr>
          <p:cNvPr id="3" name="Content Placeholder 2"/>
          <p:cNvSpPr>
            <a:spLocks noGrp="1"/>
          </p:cNvSpPr>
          <p:nvPr>
            <p:ph idx="1"/>
          </p:nvPr>
        </p:nvSpPr>
        <p:spPr/>
        <p:txBody>
          <a:bodyPr/>
          <a:lstStyle/>
          <a:p>
            <a:r>
              <a:rPr lang="en-US" sz="2400" dirty="0"/>
              <a:t>Minnesota Manual on Uniform Traffic Control Devices (MN MUTCD)</a:t>
            </a:r>
          </a:p>
          <a:p>
            <a:r>
              <a:rPr lang="en-US" sz="2400" dirty="0"/>
              <a:t>AASHTO Guidelines for Selection of Supplemental Signs - Freeways</a:t>
            </a:r>
          </a:p>
          <a:p>
            <a:r>
              <a:rPr lang="en-US" sz="2400" dirty="0"/>
              <a:t>Traffic Engineering Manual (TEM)</a:t>
            </a:r>
          </a:p>
          <a:p>
            <a:r>
              <a:rPr lang="en-US" sz="2400" dirty="0"/>
              <a:t>MnDOT Standard Signs Manual</a:t>
            </a:r>
          </a:p>
          <a:p>
            <a:r>
              <a:rPr lang="en-US" sz="2400" dirty="0"/>
              <a:t>MnDOT Standard Signs Summary</a:t>
            </a:r>
          </a:p>
          <a:p>
            <a:r>
              <a:rPr lang="en-US" sz="2400" dirty="0"/>
              <a:t>Guide Design Manual</a:t>
            </a:r>
          </a:p>
          <a:p>
            <a:r>
              <a:rPr lang="en-US" sz="2400" dirty="0"/>
              <a:t>At-Grade Signing Manual</a:t>
            </a:r>
          </a:p>
          <a:p>
            <a:r>
              <a:rPr lang="en-US" sz="2400" dirty="0"/>
              <a:t>Freeway Signing Manual</a:t>
            </a:r>
          </a:p>
          <a:p>
            <a:endParaRPr lang="en-US" sz="2400" dirty="0"/>
          </a:p>
        </p:txBody>
      </p:sp>
      <p:pic>
        <p:nvPicPr>
          <p:cNvPr id="7" name="Picture 6">
            <a:extLst>
              <a:ext uri="{FF2B5EF4-FFF2-40B4-BE49-F238E27FC236}">
                <a16:creationId xmlns="" xmlns:a16="http://schemas.microsoft.com/office/drawing/2014/main" id="{F3BAB22D-BFDA-4971-844E-A6E7FF3DF652}"/>
              </a:ext>
            </a:extLst>
          </p:cNvPr>
          <p:cNvPicPr/>
          <p:nvPr/>
        </p:nvPicPr>
        <p:blipFill>
          <a:blip r:embed="rId4"/>
          <a:stretch>
            <a:fillRect/>
          </a:stretch>
        </p:blipFill>
        <p:spPr>
          <a:xfrm>
            <a:off x="7058400" y="4186900"/>
            <a:ext cx="1872499" cy="2420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453616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t>MnDOT General Criteria</a:t>
            </a:r>
            <a:endParaRPr lang="en-US" dirty="0"/>
          </a:p>
        </p:txBody>
      </p:sp>
      <p:sp>
        <p:nvSpPr>
          <p:cNvPr id="22531" name="Content Placeholder 2"/>
          <p:cNvSpPr>
            <a:spLocks noGrp="1"/>
          </p:cNvSpPr>
          <p:nvPr>
            <p:ph idx="1"/>
          </p:nvPr>
        </p:nvSpPr>
        <p:spPr/>
        <p:txBody>
          <a:bodyPr/>
          <a:lstStyle/>
          <a:p>
            <a:r>
              <a:rPr lang="en-US"/>
              <a:t>Roadway type</a:t>
            </a:r>
          </a:p>
          <a:p>
            <a:r>
              <a:rPr lang="en-US"/>
              <a:t>Urban versus rural</a:t>
            </a:r>
          </a:p>
          <a:p>
            <a:r>
              <a:rPr lang="en-US"/>
              <a:t>Facility type</a:t>
            </a:r>
          </a:p>
          <a:p>
            <a:r>
              <a:rPr lang="en-US"/>
              <a:t>Hours of operation</a:t>
            </a:r>
          </a:p>
          <a:p>
            <a:r>
              <a:rPr lang="en-US"/>
              <a:t>Licensing</a:t>
            </a:r>
          </a:p>
          <a:p>
            <a:r>
              <a:rPr lang="en-US"/>
              <a:t>Distance from intersection/interchange</a:t>
            </a:r>
          </a:p>
          <a:p>
            <a:r>
              <a:rPr lang="en-US"/>
              <a:t>Visibility</a:t>
            </a:r>
          </a:p>
          <a:p>
            <a:r>
              <a:rPr lang="en-US"/>
              <a:t>Trailblazing</a:t>
            </a:r>
            <a:endParaRPr lang="en-US" dirty="0"/>
          </a:p>
        </p:txBody>
      </p:sp>
    </p:spTree>
    <p:custDataLst>
      <p:tags r:id="rId1"/>
    </p:custDataLst>
    <p:extLst>
      <p:ext uri="{BB962C8B-B14F-4D97-AF65-F5344CB8AC3E}">
        <p14:creationId xmlns:p14="http://schemas.microsoft.com/office/powerpoint/2010/main" val="239757078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t>Facility Specific Criteria</a:t>
            </a:r>
            <a:endParaRPr lang="en-US" dirty="0"/>
          </a:p>
        </p:txBody>
      </p:sp>
      <p:sp>
        <p:nvSpPr>
          <p:cNvPr id="22531" name="Content Placeholder 2"/>
          <p:cNvSpPr>
            <a:spLocks noGrp="1"/>
          </p:cNvSpPr>
          <p:nvPr>
            <p:ph idx="1"/>
          </p:nvPr>
        </p:nvSpPr>
        <p:spPr>
          <a:xfrm>
            <a:off x="1149350" y="1444625"/>
            <a:ext cx="6645244" cy="5162550"/>
          </a:xfrm>
        </p:spPr>
        <p:txBody>
          <a:bodyPr/>
          <a:lstStyle/>
          <a:p>
            <a:pPr marL="0" indent="0">
              <a:buNone/>
            </a:pPr>
            <a:r>
              <a:rPr lang="en-US" sz="2800" u="sng" dirty="0"/>
              <a:t>Townships</a:t>
            </a:r>
          </a:p>
          <a:p>
            <a:pPr lvl="1"/>
            <a:r>
              <a:rPr lang="en-US" sz="2400" dirty="0"/>
              <a:t>Shall hold monthly meetings that are open to the public. Township halls are not required to be open eight hours per day, five days per week</a:t>
            </a:r>
          </a:p>
          <a:p>
            <a:pPr lvl="1"/>
            <a:r>
              <a:rPr lang="en-US" sz="2400" dirty="0"/>
              <a:t>Shall be primarily intended for use as a town hall</a:t>
            </a:r>
          </a:p>
          <a:p>
            <a:pPr lvl="1"/>
            <a:r>
              <a:rPr lang="en-US" sz="2400" dirty="0"/>
              <a:t>Should provide adequate on-site parking or parking in the immediate area</a:t>
            </a:r>
          </a:p>
          <a:p>
            <a:pPr lvl="1"/>
            <a:r>
              <a:rPr lang="en-US" sz="2400" dirty="0"/>
              <a:t>Shall post contact information that is visible from the exterior of the building</a:t>
            </a:r>
          </a:p>
          <a:p>
            <a:endParaRPr lang="en-US" sz="2800" dirty="0"/>
          </a:p>
          <a:p>
            <a:endParaRPr lang="en-US" sz="28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7272" y="3090169"/>
            <a:ext cx="1345586" cy="1585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23796874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t>Facility Specific Criteria</a:t>
            </a:r>
            <a:endParaRPr lang="en-US" dirty="0"/>
          </a:p>
        </p:txBody>
      </p:sp>
      <p:sp>
        <p:nvSpPr>
          <p:cNvPr id="22531" name="Content Placeholder 2"/>
          <p:cNvSpPr>
            <a:spLocks noGrp="1"/>
          </p:cNvSpPr>
          <p:nvPr>
            <p:ph idx="1"/>
          </p:nvPr>
        </p:nvSpPr>
        <p:spPr>
          <a:xfrm>
            <a:off x="1149350" y="1444625"/>
            <a:ext cx="5819621" cy="5162550"/>
          </a:xfrm>
        </p:spPr>
        <p:txBody>
          <a:bodyPr/>
          <a:lstStyle/>
          <a:p>
            <a:pPr marL="0" indent="0">
              <a:buNone/>
            </a:pPr>
            <a:r>
              <a:rPr lang="en-US" sz="2800" u="sng" dirty="0"/>
              <a:t>Golf Courses</a:t>
            </a:r>
          </a:p>
          <a:p>
            <a:pPr lvl="1"/>
            <a:r>
              <a:rPr lang="en-US" sz="2400" dirty="0"/>
              <a:t>Have at least nine holes.	</a:t>
            </a:r>
          </a:p>
          <a:p>
            <a:pPr lvl="1"/>
            <a:r>
              <a:rPr lang="en-US" sz="2400" dirty="0"/>
              <a:t>Be open to the public.</a:t>
            </a:r>
          </a:p>
          <a:p>
            <a:pPr marL="0" lvl="0" indent="0">
              <a:buNone/>
            </a:pPr>
            <a:r>
              <a:rPr lang="en-US" sz="2800" u="sng" dirty="0"/>
              <a:t>Disc Golf Courses</a:t>
            </a:r>
          </a:p>
          <a:p>
            <a:pPr lvl="1"/>
            <a:r>
              <a:rPr lang="en-US" sz="2400" dirty="0"/>
              <a:t>Be its own entity located on its own property (not located on or in another facility that can be signed as a minor traffic generator)	</a:t>
            </a:r>
          </a:p>
          <a:p>
            <a:pPr lvl="1"/>
            <a:r>
              <a:rPr lang="en-US" sz="2400" dirty="0"/>
              <a:t>Have at least 18 holes</a:t>
            </a:r>
          </a:p>
          <a:p>
            <a:pPr lvl="1"/>
            <a:r>
              <a:rPr lang="en-US" sz="2400" dirty="0"/>
              <a:t>Be a member of the Professional Disc Golf Association (PDGA)</a:t>
            </a:r>
          </a:p>
          <a:p>
            <a:endParaRPr lang="en-US" sz="28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8971" y="4122938"/>
            <a:ext cx="184077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5452" y="1718299"/>
            <a:ext cx="1547812" cy="1525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6457511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t>Ineligible Facilities</a:t>
            </a:r>
            <a:endParaRPr lang="en-US" dirty="0"/>
          </a:p>
        </p:txBody>
      </p:sp>
      <p:sp>
        <p:nvSpPr>
          <p:cNvPr id="22531" name="Content Placeholder 2"/>
          <p:cNvSpPr>
            <a:spLocks noGrp="1"/>
          </p:cNvSpPr>
          <p:nvPr>
            <p:ph idx="1"/>
          </p:nvPr>
        </p:nvSpPr>
        <p:spPr/>
        <p:txBody>
          <a:bodyPr/>
          <a:lstStyle/>
          <a:p>
            <a:endParaRPr lang="en-US"/>
          </a:p>
          <a:p>
            <a:endParaRPr lang="en-US" dirty="0"/>
          </a:p>
        </p:txBody>
      </p:sp>
      <p:pic>
        <p:nvPicPr>
          <p:cNvPr id="4" name="Picture 3">
            <a:extLst>
              <a:ext uri="{FF2B5EF4-FFF2-40B4-BE49-F238E27FC236}">
                <a16:creationId xmlns="" xmlns:a16="http://schemas.microsoft.com/office/drawing/2014/main" id="{2E5B2A37-EB85-49AA-877B-59BC36DD6EF1}"/>
              </a:ext>
            </a:extLst>
          </p:cNvPr>
          <p:cNvPicPr>
            <a:picLocks noChangeAspect="1"/>
          </p:cNvPicPr>
          <p:nvPr/>
        </p:nvPicPr>
        <p:blipFill>
          <a:blip r:embed="rId4">
            <a:lum bright="-20000" contrast="40000"/>
          </a:blip>
          <a:stretch>
            <a:fillRect/>
          </a:stretch>
        </p:blipFill>
        <p:spPr>
          <a:xfrm>
            <a:off x="1331650" y="1526287"/>
            <a:ext cx="7075504" cy="5331713"/>
          </a:xfrm>
          <a:prstGeom prst="rect">
            <a:avLst/>
          </a:prstGeom>
        </p:spPr>
      </p:pic>
    </p:spTree>
    <p:custDataLst>
      <p:tags r:id="rId1"/>
    </p:custDataLst>
    <p:extLst>
      <p:ext uri="{BB962C8B-B14F-4D97-AF65-F5344CB8AC3E}">
        <p14:creationId xmlns:p14="http://schemas.microsoft.com/office/powerpoint/2010/main" val="22847491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a:t>Where are They Allowed?</a:t>
            </a:r>
          </a:p>
        </p:txBody>
      </p:sp>
      <p:sp>
        <p:nvSpPr>
          <p:cNvPr id="11267" name="Content Placeholder 4"/>
          <p:cNvSpPr>
            <a:spLocks noGrp="1"/>
          </p:cNvSpPr>
          <p:nvPr>
            <p:ph idx="1"/>
          </p:nvPr>
        </p:nvSpPr>
        <p:spPr>
          <a:xfrm>
            <a:off x="1149350" y="1444625"/>
            <a:ext cx="7213415" cy="5162550"/>
          </a:xfrm>
        </p:spPr>
        <p:txBody>
          <a:bodyPr/>
          <a:lstStyle/>
          <a:p>
            <a:r>
              <a:rPr lang="en-US" sz="2800" dirty="0"/>
              <a:t>Conventional Single Lane Highways</a:t>
            </a:r>
          </a:p>
          <a:p>
            <a:r>
              <a:rPr lang="en-US" sz="2800" dirty="0"/>
              <a:t>Conventional Multilane Highways</a:t>
            </a:r>
          </a:p>
          <a:p>
            <a:r>
              <a:rPr lang="en-US" sz="2800" dirty="0"/>
              <a:t>Expressways</a:t>
            </a:r>
          </a:p>
          <a:p>
            <a:r>
              <a:rPr lang="en-US" sz="2800" dirty="0"/>
              <a:t>Freeways &amp; Interstates</a:t>
            </a:r>
          </a:p>
          <a:p>
            <a:endParaRPr lang="en-US" sz="2800" dirty="0"/>
          </a:p>
          <a:p>
            <a:pPr marL="0" indent="0" algn="ctr">
              <a:buNone/>
            </a:pPr>
            <a:r>
              <a:rPr lang="en-US" sz="2800" dirty="0">
                <a:solidFill>
                  <a:srgbClr val="FF0000"/>
                </a:solidFill>
              </a:rPr>
              <a:t>Not all programs are allowed on every class of roadway</a:t>
            </a:r>
          </a:p>
        </p:txBody>
      </p:sp>
    </p:spTree>
    <p:custDataLst>
      <p:tags r:id="rId1"/>
    </p:custDataLst>
    <p:extLst>
      <p:ext uri="{BB962C8B-B14F-4D97-AF65-F5344CB8AC3E}">
        <p14:creationId xmlns:p14="http://schemas.microsoft.com/office/powerpoint/2010/main" val="64141476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t>What Do They Cost?</a:t>
            </a:r>
          </a:p>
        </p:txBody>
      </p:sp>
      <p:sp>
        <p:nvSpPr>
          <p:cNvPr id="22531" name="Content Placeholder 2"/>
          <p:cNvSpPr>
            <a:spLocks noGrp="1"/>
          </p:cNvSpPr>
          <p:nvPr>
            <p:ph idx="1"/>
          </p:nvPr>
        </p:nvSpPr>
        <p:spPr/>
        <p:txBody>
          <a:bodyPr/>
          <a:lstStyle/>
          <a:p>
            <a:pPr lvl="1"/>
            <a:r>
              <a:rPr lang="en-US" sz="2400" dirty="0"/>
              <a:t>Requester - Pay Signing Costs Tech Memo No. 17-06-T-01</a:t>
            </a:r>
          </a:p>
          <a:p>
            <a:pPr lvl="1"/>
            <a:r>
              <a:rPr lang="en-US" sz="2400" dirty="0">
                <a:hlinkClick r:id="rId4"/>
              </a:rPr>
              <a:t>https://techmemos.dot.state.mn.us/</a:t>
            </a:r>
            <a:r>
              <a:rPr lang="en-US" sz="2400" dirty="0"/>
              <a:t> </a:t>
            </a:r>
          </a:p>
          <a:p>
            <a:pPr lvl="1"/>
            <a:r>
              <a:rPr lang="en-US" sz="2400" dirty="0"/>
              <a:t>Includes labor, equipment &amp; materials</a:t>
            </a:r>
          </a:p>
          <a:p>
            <a:pPr lvl="1"/>
            <a:r>
              <a:rPr lang="en-US" sz="2400" dirty="0"/>
              <a:t>Standard Designs vs special designs</a:t>
            </a:r>
          </a:p>
        </p:txBody>
      </p:sp>
    </p:spTree>
    <p:custDataLst>
      <p:tags r:id="rId1"/>
    </p:custDataLst>
    <p:extLst>
      <p:ext uri="{BB962C8B-B14F-4D97-AF65-F5344CB8AC3E}">
        <p14:creationId xmlns:p14="http://schemas.microsoft.com/office/powerpoint/2010/main" val="246674128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Standard Designs</a:t>
            </a:r>
            <a:endParaRPr lang="en-US" dirty="0"/>
          </a:p>
        </p:txBody>
      </p:sp>
      <p:sp>
        <p:nvSpPr>
          <p:cNvPr id="11267" name="Content Placeholder 4"/>
          <p:cNvSpPr>
            <a:spLocks noGrp="1"/>
          </p:cNvSpPr>
          <p:nvPr>
            <p:ph idx="1"/>
          </p:nvPr>
        </p:nvSpPr>
        <p:spPr/>
        <p:txBody>
          <a:bodyPr/>
          <a:lstStyle/>
          <a:p>
            <a:endParaRPr lang="en-US" dirty="0"/>
          </a:p>
          <a:p>
            <a:pPr lvl="1"/>
            <a:r>
              <a:rPr lang="en-US" dirty="0"/>
              <a:t>2 Lane Highways – 36” x 30” (7.5 </a:t>
            </a:r>
            <a:r>
              <a:rPr lang="en-US" dirty="0" err="1"/>
              <a:t>sq</a:t>
            </a:r>
            <a:r>
              <a:rPr lang="en-US" dirty="0"/>
              <a:t> ft)</a:t>
            </a:r>
          </a:p>
          <a:p>
            <a:pPr lvl="1"/>
            <a:r>
              <a:rPr lang="en-US" dirty="0"/>
              <a:t>Expressways – 54” x 48” (18 </a:t>
            </a:r>
            <a:r>
              <a:rPr lang="en-US" dirty="0" err="1"/>
              <a:t>sq</a:t>
            </a:r>
            <a:r>
              <a:rPr lang="en-US" dirty="0"/>
              <a:t> ft)</a:t>
            </a:r>
          </a:p>
          <a:p>
            <a:pPr lvl="1"/>
            <a:endParaRPr lang="en-US" dirty="0"/>
          </a:p>
          <a:p>
            <a:pPr lvl="1"/>
            <a:endParaRPr lang="en-US" dirty="0"/>
          </a:p>
          <a:p>
            <a:pPr lvl="1"/>
            <a:endParaRPr lang="en-US" dirty="0"/>
          </a:p>
          <a:p>
            <a:pPr lvl="1"/>
            <a:r>
              <a:rPr lang="en-US" dirty="0"/>
              <a:t>Cost is approx. = $920 - $1100 </a:t>
            </a:r>
          </a:p>
          <a:p>
            <a:endParaRPr lang="en-US" dirty="0"/>
          </a:p>
          <a:p>
            <a:endParaRPr lang="en-US" dirty="0"/>
          </a:p>
          <a:p>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173027"/>
            <a:ext cx="1676400" cy="133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81061140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Special Designs</a:t>
            </a:r>
            <a:br>
              <a:rPr lang="en-US"/>
            </a:br>
            <a:endParaRPr lang="en-US" dirty="0"/>
          </a:p>
        </p:txBody>
      </p:sp>
      <p:sp>
        <p:nvSpPr>
          <p:cNvPr id="11267" name="Content Placeholder 4"/>
          <p:cNvSpPr>
            <a:spLocks noGrp="1"/>
          </p:cNvSpPr>
          <p:nvPr>
            <p:ph idx="1"/>
          </p:nvPr>
        </p:nvSpPr>
        <p:spPr/>
        <p:txBody>
          <a:bodyPr/>
          <a:lstStyle/>
          <a:p>
            <a:pPr lvl="1"/>
            <a:r>
              <a:rPr lang="en-US" dirty="0"/>
              <a:t>Vary in size depending on class of highway</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Cost is in the $1,000’s</a:t>
            </a:r>
          </a:p>
          <a:p>
            <a:endParaRPr lang="en-US" dirty="0"/>
          </a:p>
          <a:p>
            <a:endParaRPr lang="en-US" dirty="0"/>
          </a:p>
        </p:txBody>
      </p:sp>
      <p:pic>
        <p:nvPicPr>
          <p:cNvPr id="6" name="Picture 3" descr="S:\OTSO\Signing\PETERSON\MayQuarterlyPresentation\RosedaleCenter.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5529" y="3130550"/>
            <a:ext cx="2944621" cy="1790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Documents and Settings\pete1eri\Desktop\MSP.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2223" y="2477294"/>
            <a:ext cx="3743214" cy="19034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Documents and Settings\pete1eri\Desktop\MysticLake.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729" y="1995552"/>
            <a:ext cx="3995738" cy="106832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9954776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C:\Users\lott1hea\Desktop\Historic district photos\212 Historic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3599" y="1606549"/>
            <a:ext cx="6781800" cy="508635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 xmlns:a16="http://schemas.microsoft.com/office/drawing/2014/main" id="{2E30D50A-EB37-43F6-A9EF-8FFC090F0DF2}"/>
              </a:ext>
            </a:extLst>
          </p:cNvPr>
          <p:cNvSpPr>
            <a:spLocks noGrp="1"/>
          </p:cNvSpPr>
          <p:nvPr>
            <p:ph type="title"/>
          </p:nvPr>
        </p:nvSpPr>
        <p:spPr/>
        <p:txBody>
          <a:bodyPr/>
          <a:lstStyle/>
          <a:p>
            <a:r>
              <a:rPr lang="en-US" dirty="0"/>
              <a:t>Example</a:t>
            </a:r>
          </a:p>
        </p:txBody>
      </p:sp>
      <p:pic>
        <p:nvPicPr>
          <p:cNvPr id="5" name="Content Placeholder 4"/>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832209" y="1606549"/>
            <a:ext cx="3267799" cy="1211517"/>
          </a:xfrm>
        </p:spPr>
      </p:pic>
    </p:spTree>
    <p:custDataLst>
      <p:tags r:id="rId1"/>
    </p:custDataLst>
    <p:extLst>
      <p:ext uri="{BB962C8B-B14F-4D97-AF65-F5344CB8AC3E}">
        <p14:creationId xmlns:p14="http://schemas.microsoft.com/office/powerpoint/2010/main" val="61594133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C40702EC-50C5-4CE9-93F7-8E3CEF80DD5B}"/>
              </a:ext>
            </a:extLst>
          </p:cNvPr>
          <p:cNvSpPr>
            <a:spLocks noGrp="1"/>
          </p:cNvSpPr>
          <p:nvPr>
            <p:ph type="title"/>
          </p:nvPr>
        </p:nvSpPr>
        <p:spPr/>
        <p:txBody>
          <a:bodyPr/>
          <a:lstStyle/>
          <a:p>
            <a:r>
              <a:rPr lang="en-US" dirty="0"/>
              <a:t>Example</a:t>
            </a:r>
          </a:p>
        </p:txBody>
      </p:sp>
      <p:sp>
        <p:nvSpPr>
          <p:cNvPr id="5" name="Content Placeholder 4">
            <a:extLst>
              <a:ext uri="{FF2B5EF4-FFF2-40B4-BE49-F238E27FC236}">
                <a16:creationId xmlns="" xmlns:a16="http://schemas.microsoft.com/office/drawing/2014/main" id="{CD4C5636-FD6E-41C5-80FF-0979898FB0E5}"/>
              </a:ext>
            </a:extLst>
          </p:cNvPr>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409" y="1181100"/>
            <a:ext cx="6303316"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517" t="-8065" r="15025" b="38418"/>
          <a:stretch/>
        </p:blipFill>
        <p:spPr bwMode="auto">
          <a:xfrm>
            <a:off x="5434446" y="4267523"/>
            <a:ext cx="3581400" cy="2291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57674757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Logo Signs</a:t>
            </a:r>
            <a:endParaRPr lang="en-US" dirty="0"/>
          </a:p>
        </p:txBody>
      </p:sp>
      <p:sp>
        <p:nvSpPr>
          <p:cNvPr id="11267" name="Content Placeholder 4"/>
          <p:cNvSpPr>
            <a:spLocks noGrp="1"/>
          </p:cNvSpPr>
          <p:nvPr>
            <p:ph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dirty="0"/>
          </a:p>
        </p:txBody>
      </p:sp>
      <p:sp>
        <p:nvSpPr>
          <p:cNvPr id="3" name="TextBox 2"/>
          <p:cNvSpPr txBox="1"/>
          <p:nvPr/>
        </p:nvSpPr>
        <p:spPr>
          <a:xfrm>
            <a:off x="1136650" y="5997671"/>
            <a:ext cx="8007350" cy="461665"/>
          </a:xfrm>
          <a:prstGeom prst="rect">
            <a:avLst/>
          </a:prstGeom>
          <a:noFill/>
        </p:spPr>
        <p:txBody>
          <a:bodyPr wrap="square" rtlCol="0">
            <a:spAutoFit/>
          </a:bodyPr>
          <a:lstStyle/>
          <a:p>
            <a:r>
              <a:rPr lang="en-US" dirty="0">
                <a:solidFill>
                  <a:srgbClr val="FFC000"/>
                </a:solidFill>
                <a:hlinkClick r:id="rId4"/>
              </a:rPr>
              <a:t>http://www.minnesota.interstatelogos.com/state/</a:t>
            </a:r>
            <a:endParaRPr lang="en-US" dirty="0">
              <a:solidFill>
                <a:srgbClr val="FFC000"/>
              </a:solidFill>
            </a:endParaRPr>
          </a:p>
        </p:txBody>
      </p:sp>
      <p:pic>
        <p:nvPicPr>
          <p:cNvPr id="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8811" r="2500"/>
          <a:stretch/>
        </p:blipFill>
        <p:spPr bwMode="auto">
          <a:xfrm>
            <a:off x="1828800" y="1355055"/>
            <a:ext cx="5969000" cy="4256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149350" y="5658750"/>
            <a:ext cx="6977754" cy="461665"/>
          </a:xfrm>
          <a:prstGeom prst="rect">
            <a:avLst/>
          </a:prstGeom>
          <a:noFill/>
        </p:spPr>
        <p:txBody>
          <a:bodyPr wrap="square" rtlCol="0">
            <a:spAutoFit/>
          </a:bodyPr>
          <a:lstStyle/>
          <a:p>
            <a:r>
              <a:rPr lang="en-US" dirty="0">
                <a:solidFill>
                  <a:srgbClr val="FFC000"/>
                </a:solidFill>
                <a:hlinkClick r:id="rId6"/>
              </a:rPr>
              <a:t>http://www.dot.state.mn.us/logosigns/</a:t>
            </a:r>
            <a:endParaRPr lang="en-US" dirty="0">
              <a:solidFill>
                <a:srgbClr val="FFC000"/>
              </a:solidFill>
            </a:endParaRPr>
          </a:p>
        </p:txBody>
      </p:sp>
    </p:spTree>
    <p:custDataLst>
      <p:tags r:id="rId1"/>
    </p:custDataLst>
    <p:extLst>
      <p:ext uri="{BB962C8B-B14F-4D97-AF65-F5344CB8AC3E}">
        <p14:creationId xmlns:p14="http://schemas.microsoft.com/office/powerpoint/2010/main" val="175804788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Logo Sign Costs</a:t>
            </a:r>
            <a:endParaRPr lang="en-US" dirty="0"/>
          </a:p>
        </p:txBody>
      </p:sp>
      <p:sp>
        <p:nvSpPr>
          <p:cNvPr id="11267" name="Content Placeholder 4"/>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pPr marL="0" indent="0">
              <a:buNone/>
            </a:pPr>
            <a:r>
              <a:rPr lang="en-US" dirty="0"/>
              <a:t>      Mainline                   Ramp</a:t>
            </a:r>
          </a:p>
          <a:p>
            <a:pPr marL="0" indent="0">
              <a:buNone/>
            </a:pPr>
            <a:r>
              <a:rPr lang="en-US" dirty="0"/>
              <a:t>Monthly cost per sign is $50/$10</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73192" t="28063" r="3828" b="27312"/>
          <a:stretch/>
        </p:blipFill>
        <p:spPr bwMode="auto">
          <a:xfrm>
            <a:off x="1268186" y="1600200"/>
            <a:ext cx="3124200" cy="3410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8743" t="35417" r="68541" b="39402"/>
          <a:stretch/>
        </p:blipFill>
        <p:spPr bwMode="auto">
          <a:xfrm>
            <a:off x="5029200" y="1600200"/>
            <a:ext cx="3048000" cy="3393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0974801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What if we’re wrong?</a:t>
            </a:r>
            <a:endParaRPr lang="en-US" dirty="0"/>
          </a:p>
        </p:txBody>
      </p:sp>
      <p:sp>
        <p:nvSpPr>
          <p:cNvPr id="11267" name="Content Placeholder 4"/>
          <p:cNvSpPr>
            <a:spLocks noGrp="1"/>
          </p:cNvSpPr>
          <p:nvPr>
            <p:ph idx="1"/>
          </p:nvPr>
        </p:nvSpPr>
        <p:spPr>
          <a:xfrm>
            <a:off x="1149350" y="1444625"/>
            <a:ext cx="7516668" cy="5162550"/>
          </a:xfrm>
        </p:spPr>
        <p:txBody>
          <a:bodyPr/>
          <a:lstStyle/>
          <a:p>
            <a:endParaRPr lang="en-US" dirty="0"/>
          </a:p>
          <a:p>
            <a:pPr lvl="1"/>
            <a:r>
              <a:rPr lang="en-US" dirty="0"/>
              <a:t>External Sign Variance Committee</a:t>
            </a:r>
          </a:p>
          <a:p>
            <a:pPr lvl="1"/>
            <a:r>
              <a:rPr lang="en-US" dirty="0"/>
              <a:t>Representatives from tourism, chamber of commerce, local government, city planning, AAA</a:t>
            </a:r>
          </a:p>
          <a:p>
            <a:pPr lvl="1"/>
            <a:r>
              <a:rPr lang="en-US" dirty="0"/>
              <a:t>Hear appeal and policy, advise MnDOT Commissioner</a:t>
            </a:r>
          </a:p>
          <a:p>
            <a:endParaRPr lang="en-US" dirty="0"/>
          </a:p>
          <a:p>
            <a:endParaRPr lang="en-US" dirty="0"/>
          </a:p>
          <a:p>
            <a:endParaRPr lang="en-US" dirty="0"/>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326602611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Who do I contact?</a:t>
            </a:r>
            <a:endParaRPr lang="en-US" dirty="0"/>
          </a:p>
        </p:txBody>
      </p:sp>
      <p:sp>
        <p:nvSpPr>
          <p:cNvPr id="11267" name="Content Placeholder 4"/>
          <p:cNvSpPr>
            <a:spLocks noGrp="1"/>
          </p:cNvSpPr>
          <p:nvPr>
            <p:ph idx="1"/>
          </p:nvPr>
        </p:nvSpPr>
        <p:spPr>
          <a:xfrm>
            <a:off x="1149350" y="1444625"/>
            <a:ext cx="7475105" cy="5162550"/>
          </a:xfrm>
        </p:spPr>
        <p:txBody>
          <a:bodyPr/>
          <a:lstStyle/>
          <a:p>
            <a:endParaRPr lang="en-US" dirty="0"/>
          </a:p>
          <a:p>
            <a:r>
              <a:rPr lang="en-US" b="0" dirty="0"/>
              <a:t>District Traffic Engineer</a:t>
            </a:r>
          </a:p>
          <a:p>
            <a:r>
              <a:rPr lang="en-US" b="0" dirty="0"/>
              <a:t>For Contact List:</a:t>
            </a:r>
          </a:p>
          <a:p>
            <a:pPr marL="0" indent="0">
              <a:buNone/>
            </a:pPr>
            <a:r>
              <a:rPr lang="en-US" sz="2400" b="0" dirty="0">
                <a:hlinkClick r:id="rId4"/>
              </a:rPr>
              <a:t>http://www.dot.state.mn.us/trafficeng/contacts.html</a:t>
            </a:r>
            <a:endParaRPr lang="en-US" b="0" dirty="0"/>
          </a:p>
          <a:p>
            <a:endParaRPr lang="en-US" dirty="0"/>
          </a:p>
          <a:p>
            <a:endParaRPr lang="en-US" dirty="0"/>
          </a:p>
          <a:p>
            <a:endParaRPr lang="en-US" dirty="0"/>
          </a:p>
          <a:p>
            <a:endParaRPr lang="en-US" dirty="0"/>
          </a:p>
          <a:p>
            <a:endParaRPr lang="en-US" dirty="0"/>
          </a:p>
          <a:p>
            <a:endParaRPr lang="en-US" dirty="0"/>
          </a:p>
          <a:p>
            <a:r>
              <a:rPr lang="en-US" dirty="0"/>
              <a:t>     </a:t>
            </a:r>
          </a:p>
          <a:p>
            <a:endParaRPr lang="en-US" dirty="0"/>
          </a:p>
        </p:txBody>
      </p:sp>
    </p:spTree>
    <p:custDataLst>
      <p:tags r:id="rId1"/>
    </p:custDataLst>
    <p:extLst>
      <p:ext uri="{BB962C8B-B14F-4D97-AF65-F5344CB8AC3E}">
        <p14:creationId xmlns:p14="http://schemas.microsoft.com/office/powerpoint/2010/main" val="396856321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Project Status (Standard)">
  <a:themeElements>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fontScheme name="1_Project Status (Standar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2075" tIns="46038" rIns="92075" bIns="46038" numCol="1" anchor="t" anchorCtr="0" compatLnSpc="1">
        <a:prstTxWarp prst="textNoShape">
          <a:avLst/>
        </a:prstTxWarp>
      </a:bodyPr>
      <a:lstStyle>
        <a:defPPr marL="0" marR="0" indent="0" algn="just"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2075" tIns="46038" rIns="92075" bIns="46038" numCol="1" anchor="t" anchorCtr="0" compatLnSpc="1">
        <a:prstTxWarp prst="textNoShape">
          <a:avLst/>
        </a:prstTxWarp>
      </a:bodyPr>
      <a:lstStyle>
        <a:defPPr marL="0" marR="0" indent="0" algn="just"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clrMap bg1="lt1" tx1="dk1" bg2="lt2" tx2="dk2" accent1="accent1" accent2="accent2" accent3="accent3" accent4="accent4" accent5="accent5" accent6="accent6" hlink="hlink" folHlink="folHlink"/>
    </a:extraClrScheme>
    <a:extraClrScheme>
      <a:clrScheme name="1_Project Status (Standard) 2">
        <a:dk1>
          <a:srgbClr val="000000"/>
        </a:dk1>
        <a:lt1>
          <a:srgbClr val="8EA1C0"/>
        </a:lt1>
        <a:dk2>
          <a:srgbClr val="FFFFFF"/>
        </a:dk2>
        <a:lt2>
          <a:srgbClr val="5F5F5F"/>
        </a:lt2>
        <a:accent1>
          <a:srgbClr val="B6CDDE"/>
        </a:accent1>
        <a:accent2>
          <a:srgbClr val="8A7CA2"/>
        </a:accent2>
        <a:accent3>
          <a:srgbClr val="C6CDDC"/>
        </a:accent3>
        <a:accent4>
          <a:srgbClr val="000000"/>
        </a:accent4>
        <a:accent5>
          <a:srgbClr val="D7E3EC"/>
        </a:accent5>
        <a:accent6>
          <a:srgbClr val="7D7092"/>
        </a:accent6>
        <a:hlink>
          <a:srgbClr val="336699"/>
        </a:hlink>
        <a:folHlink>
          <a:srgbClr val="009999"/>
        </a:folHlink>
      </a:clrScheme>
      <a:clrMap bg1="lt1" tx1="dk1" bg2="lt2" tx2="dk2" accent1="accent1" accent2="accent2" accent3="accent3" accent4="accent4" accent5="accent5" accent6="accent6" hlink="hlink" folHlink="folHlink"/>
    </a:extraClrScheme>
    <a:extraClrScheme>
      <a:clrScheme name="1_Project Status (Standard) 3">
        <a:dk1>
          <a:srgbClr val="333300"/>
        </a:dk1>
        <a:lt1>
          <a:srgbClr val="FFFFFF"/>
        </a:lt1>
        <a:dk2>
          <a:srgbClr val="000000"/>
        </a:dk2>
        <a:lt2>
          <a:srgbClr val="969696"/>
        </a:lt2>
        <a:accent1>
          <a:srgbClr val="EAEAEA"/>
        </a:accent1>
        <a:accent2>
          <a:srgbClr val="969696"/>
        </a:accent2>
        <a:accent3>
          <a:srgbClr val="FFFFFF"/>
        </a:accent3>
        <a:accent4>
          <a:srgbClr val="2A2A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4273</TotalTime>
  <Words>3146</Words>
  <Application>Microsoft Office PowerPoint</Application>
  <PresentationFormat>On-screen Show (4:3)</PresentationFormat>
  <Paragraphs>502</Paragraphs>
  <Slides>55</Slides>
  <Notes>30</Notes>
  <HiddenSlides>16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ＭＳ Ｐゴシック</vt:lpstr>
      <vt:lpstr>Arial</vt:lpstr>
      <vt:lpstr>Tahoma</vt:lpstr>
      <vt:lpstr>Times New Roman</vt:lpstr>
      <vt:lpstr>Wingdings</vt:lpstr>
      <vt:lpstr>1_Project Status (Standard)</vt:lpstr>
      <vt:lpstr>Chapter 5 Supplemental Guide Signs</vt:lpstr>
      <vt:lpstr>Supplemental</vt:lpstr>
      <vt:lpstr>Supplemental</vt:lpstr>
      <vt:lpstr>Supplemental</vt:lpstr>
      <vt:lpstr>Supplemental</vt:lpstr>
      <vt:lpstr>Supplemental</vt:lpstr>
      <vt:lpstr>Supplemental</vt:lpstr>
      <vt:lpstr>Supplemental</vt:lpstr>
      <vt:lpstr>Supplemental</vt:lpstr>
      <vt:lpstr>Supplemental</vt:lpstr>
      <vt:lpstr>Supplemental Signs</vt:lpstr>
      <vt:lpstr>Supplemental Signs</vt:lpstr>
      <vt:lpstr>Supplemental Signs</vt:lpstr>
      <vt:lpstr>Supplemental Signs</vt:lpstr>
      <vt:lpstr>Appendix A</vt:lpstr>
      <vt:lpstr>Appendix A</vt:lpstr>
      <vt:lpstr>Appendix A</vt:lpstr>
      <vt:lpstr>Appendix A</vt:lpstr>
      <vt:lpstr>Appendix A</vt:lpstr>
      <vt:lpstr>Appendix A</vt:lpstr>
      <vt:lpstr>Appendix A</vt:lpstr>
      <vt:lpstr>Appendix A</vt:lpstr>
      <vt:lpstr>Appendix A</vt:lpstr>
      <vt:lpstr>Appendix A</vt:lpstr>
      <vt:lpstr>Appendix A</vt:lpstr>
      <vt:lpstr>Appendix A</vt:lpstr>
      <vt:lpstr>Appendix A</vt:lpstr>
      <vt:lpstr>Appendix A</vt:lpstr>
      <vt:lpstr>Requester Pay Memo</vt:lpstr>
      <vt:lpstr>Requester Pay Memo</vt:lpstr>
      <vt:lpstr>Requester Pay Memo</vt:lpstr>
      <vt:lpstr>Requester Pay Memo</vt:lpstr>
      <vt:lpstr>Requester Pay Memo</vt:lpstr>
      <vt:lpstr>Requester Pay Memo</vt:lpstr>
      <vt:lpstr>Requester Pay Memo</vt:lpstr>
      <vt:lpstr>Requester Pay Memo</vt:lpstr>
      <vt:lpstr>Requester Pay Memo</vt:lpstr>
      <vt:lpstr>Requester Pay Memo</vt:lpstr>
      <vt:lpstr>Types of Signs</vt:lpstr>
      <vt:lpstr>Supplemental Guide Signing Programs</vt:lpstr>
      <vt:lpstr>Signing Manuals</vt:lpstr>
      <vt:lpstr>MnDOT General Criteria</vt:lpstr>
      <vt:lpstr>Facility Specific Criteria</vt:lpstr>
      <vt:lpstr>Facility Specific Criteria</vt:lpstr>
      <vt:lpstr>Ineligible Facilities</vt:lpstr>
      <vt:lpstr>Where are They Allowed?</vt:lpstr>
      <vt:lpstr>What Do They Cost?</vt:lpstr>
      <vt:lpstr>Standard Designs</vt:lpstr>
      <vt:lpstr>Special Designs </vt:lpstr>
      <vt:lpstr>Example</vt:lpstr>
      <vt:lpstr>Example</vt:lpstr>
      <vt:lpstr>Logo Signs</vt:lpstr>
      <vt:lpstr>Logo Sign Costs</vt:lpstr>
      <vt:lpstr>What if we’re wrong?</vt:lpstr>
      <vt:lpstr>Who do I contact?</vt:lpstr>
    </vt:vector>
  </TitlesOfParts>
  <Company>Albeck Gerken,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Signing Plan Design - TEM Chapter 6-4.0</dc:title>
  <dc:subject>General Principles of Traffic Signing</dc:subject>
  <dc:creator>Tracy</dc:creator>
  <cp:lastModifiedBy>Kelly Franco</cp:lastModifiedBy>
  <cp:revision>211</cp:revision>
  <cp:lastPrinted>2018-04-23T18:05:41Z</cp:lastPrinted>
  <dcterms:created xsi:type="dcterms:W3CDTF">2000-07-13T21:12:35Z</dcterms:created>
  <dcterms:modified xsi:type="dcterms:W3CDTF">2020-06-08T20:50:25Z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66BCAC3E-B69C-4D28-AA97-871DB47DA36C</vt:lpwstr>
  </property>
  <property fmtid="{D5CDD505-2E9C-101B-9397-08002B2CF9AE}" pid="3" name="ArticulatePath">
    <vt:lpwstr>04_Types_of_Signs</vt:lpwstr>
  </property>
</Properties>
</file>