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0" r:id="rId1"/>
  </p:sldMasterIdLst>
  <p:notesMasterIdLst>
    <p:notesMasterId r:id="rId12"/>
  </p:notesMasterIdLst>
  <p:handoutMasterIdLst>
    <p:handoutMasterId r:id="rId13"/>
  </p:handoutMasterIdLst>
  <p:sldIdLst>
    <p:sldId id="317" r:id="rId2"/>
    <p:sldId id="321" r:id="rId3"/>
    <p:sldId id="323" r:id="rId4"/>
    <p:sldId id="297" r:id="rId5"/>
    <p:sldId id="318" r:id="rId6"/>
    <p:sldId id="305" r:id="rId7"/>
    <p:sldId id="306" r:id="rId8"/>
    <p:sldId id="322" r:id="rId9"/>
    <p:sldId id="304" r:id="rId10"/>
    <p:sldId id="307" r:id="rId11"/>
  </p:sldIdLst>
  <p:sldSz cx="9144000" cy="6858000" type="screen4x3"/>
  <p:notesSz cx="7010400" cy="9296400"/>
  <p:custDataLst>
    <p:tags r:id="rId14"/>
  </p:custDataLst>
  <p:defaultTextStyle>
    <a:defPPr>
      <a:defRPr lang="en-US"/>
    </a:defPPr>
    <a:lvl1pPr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1pPr>
    <a:lvl2pPr marL="4572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2pPr>
    <a:lvl3pPr marL="9144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3pPr>
    <a:lvl4pPr marL="13716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4pPr>
    <a:lvl5pPr marL="18288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FF33"/>
    <a:srgbClr val="0033CC"/>
    <a:srgbClr val="006600"/>
    <a:srgbClr val="003366"/>
    <a:srgbClr val="000099"/>
    <a:srgbClr val="333399"/>
    <a:srgbClr val="000066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180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-1788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2400" y="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92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525178F-3ACF-491E-BF83-C38E6591AD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7926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t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07/16/96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11268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3824" tIns="46913" rIns="93824" bIns="469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b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##</a:t>
            </a:r>
            <a:endParaRPr lang="en-US" sz="1200" i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2553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07/16/96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##</a:t>
            </a:r>
            <a:endParaRPr lang="en-US" sz="1200" i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075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07/16/96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##</a:t>
            </a:r>
            <a:endParaRPr lang="en-US" sz="1200" i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063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07/16/96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##</a:t>
            </a:r>
            <a:endParaRPr lang="en-US" sz="1200" i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593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07/16/96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##</a:t>
            </a:r>
            <a:endParaRPr lang="en-US" sz="1200" i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300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07/16/96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##</a:t>
            </a:r>
            <a:endParaRPr lang="en-US" sz="1200" i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070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07/16/96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##</a:t>
            </a:r>
            <a:endParaRPr lang="en-US" sz="1200" i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144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07/16/96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##</a:t>
            </a:r>
            <a:endParaRPr lang="en-US" sz="1200" i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682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07/16/96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##</a:t>
            </a:r>
            <a:endParaRPr lang="en-US" sz="1200" i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469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07/16/96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##</a:t>
            </a:r>
            <a:endParaRPr lang="en-US" sz="1200" i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36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765175" y="1524000"/>
            <a:ext cx="8378825" cy="20701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838200" y="3568700"/>
            <a:ext cx="8305800" cy="682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6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6" name="Rectangle 12"/>
          <p:cNvSpPr>
            <a:spLocks noChangeArrowheads="1"/>
          </p:cNvSpPr>
          <p:nvPr userDrawn="1"/>
        </p:nvSpPr>
        <p:spPr bwMode="auto">
          <a:xfrm>
            <a:off x="812800" y="1455738"/>
            <a:ext cx="8331200" cy="6826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6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0" y="0"/>
            <a:ext cx="765175" cy="6858000"/>
          </a:xfrm>
          <a:prstGeom prst="rect">
            <a:avLst/>
          </a:prstGeom>
          <a:gradFill rotWithShape="1">
            <a:gsLst>
              <a:gs pos="0">
                <a:srgbClr val="0099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749300" y="0"/>
            <a:ext cx="58738" cy="6858000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171012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1909763" y="1381125"/>
            <a:ext cx="6403975" cy="23336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71014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03413" y="409575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196138" y="6319838"/>
            <a:ext cx="1905000" cy="45720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98DFE4E0-9B6C-436F-8699-1353B1771F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26" y="5638800"/>
            <a:ext cx="2171513" cy="1226193"/>
          </a:xfrm>
          <a:prstGeom prst="rect">
            <a:avLst/>
          </a:prstGeom>
        </p:spPr>
      </p:pic>
      <p:sp>
        <p:nvSpPr>
          <p:cNvPr id="12" name="Text Box 7">
            <a:extLst>
              <a:ext uri="{FF2B5EF4-FFF2-40B4-BE49-F238E27FC236}">
                <a16:creationId xmlns="" xmlns:a16="http://schemas.microsoft.com/office/drawing/2014/main" id="{493B14DC-EC13-45C7-AF77-A1522F78A323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6200000">
            <a:off x="-2411413" y="2717629"/>
            <a:ext cx="5516563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Office of Traffic Engineering (OTE)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400087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8D58AF-C958-4F89-9F44-FC4BB2553E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087734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42666-CB48-45C3-960B-9DB23153ED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33086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9350" y="1444625"/>
            <a:ext cx="3921125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2875" y="1444625"/>
            <a:ext cx="3921125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D19AF-B542-4A29-9230-BBF44C33A8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63654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443CF-F19B-4358-9D01-4E212899E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50463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BAAEB-79FD-415D-A2C0-4F4640DE1C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08545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DD873-8CBD-4AC7-81A5-B39BF530B0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82683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272EE-3B9B-4AFA-9509-859F42F000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10027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906E2-51EC-48BA-9AA6-6EAA49682E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4685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A220A-E2D0-4B7F-BE92-2AA9533444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44876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42163" y="165100"/>
            <a:ext cx="2001837" cy="6442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6650" y="165100"/>
            <a:ext cx="5853113" cy="6442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45D9C-DFD8-48D5-9D6E-F81CB04C95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85070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 userDrawn="1"/>
        </p:nvSpPr>
        <p:spPr bwMode="auto">
          <a:xfrm>
            <a:off x="765175" y="0"/>
            <a:ext cx="8378825" cy="14446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1027" name="Rectangle 3"/>
          <p:cNvSpPr>
            <a:spLocks noChangeArrowheads="1"/>
          </p:cNvSpPr>
          <p:nvPr userDrawn="1"/>
        </p:nvSpPr>
        <p:spPr bwMode="auto">
          <a:xfrm>
            <a:off x="0" y="0"/>
            <a:ext cx="765175" cy="5562600"/>
          </a:xfrm>
          <a:prstGeom prst="rect">
            <a:avLst/>
          </a:prstGeom>
          <a:gradFill rotWithShape="1">
            <a:gsLst>
              <a:gs pos="0">
                <a:srgbClr val="0099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723900" y="0"/>
            <a:ext cx="84138" cy="5499100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 userDrawn="1"/>
        </p:nvSpPr>
        <p:spPr bwMode="auto">
          <a:xfrm>
            <a:off x="990600" y="1384300"/>
            <a:ext cx="8153400" cy="682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6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169991" name="Text Box 7"/>
          <p:cNvSpPr txBox="1">
            <a:spLocks noChangeArrowheads="1"/>
          </p:cNvSpPr>
          <p:nvPr userDrawn="1"/>
        </p:nvSpPr>
        <p:spPr bwMode="auto">
          <a:xfrm rot="16200000">
            <a:off x="-2411413" y="2717629"/>
            <a:ext cx="5516563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Office of Traffic Engineering (OTE)</a:t>
            </a:r>
          </a:p>
        </p:txBody>
      </p:sp>
      <p:sp>
        <p:nvSpPr>
          <p:cNvPr id="16999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1136650" y="165100"/>
            <a:ext cx="80073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999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9350" y="1444625"/>
            <a:ext cx="7994650" cy="516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999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7675" y="6613525"/>
            <a:ext cx="1076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CB464C58-2C0A-4B3E-841B-4681CAEDE5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5" y="6068332"/>
            <a:ext cx="809673" cy="457200"/>
          </a:xfrm>
          <a:prstGeom prst="rect">
            <a:avLst/>
          </a:prstGeom>
        </p:spPr>
      </p:pic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93" grpId="0" autoUpdateAnimBg="0">
        <p:tmplLst>
          <p:tmpl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6999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Ø"/>
        <a:defRPr kumimoji="1" sz="3200" b="1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–"/>
        <a:defRPr kumimoji="1" sz="2800">
          <a:solidFill>
            <a:srgbClr val="0033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400">
          <a:solidFill>
            <a:srgbClr val="0033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–"/>
        <a:defRPr kumimoji="1" sz="2000">
          <a:solidFill>
            <a:srgbClr val="0033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7.emf"/><Relationship Id="rId5" Type="http://schemas.openxmlformats.org/officeDocument/2006/relationships/image" Target="../media/image6.png"/><Relationship Id="rId4" Type="http://schemas.openxmlformats.org/officeDocument/2006/relationships/hyperlink" Target="../1%20Manual/Handouts/01a%20Glossary%20of%20Terms%20Handout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hyperlink" Target="https://en.wikipedia.org/wiki/File:Peru_road_sign_P-45.svg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hyperlink" Target="http://iesjardinmalaga.wikispaces.com/Daniel+Mena" TargetMode="Externa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hyperlink" Target="http://iesjardinmalaga.wikispaces.com/Daniel+Mena" TargetMode="Externa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10.png"/><Relationship Id="rId4" Type="http://schemas.openxmlformats.org/officeDocument/2006/relationships/hyperlink" Target="http://www.dot.state.mn.us/trafficeng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121" y="4228482"/>
            <a:ext cx="2535501" cy="18160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1043"/>
          <p:cNvSpPr txBox="1">
            <a:spLocks noChangeArrowheads="1"/>
          </p:cNvSpPr>
          <p:nvPr/>
        </p:nvSpPr>
        <p:spPr bwMode="auto">
          <a:xfrm>
            <a:off x="1909763" y="1381125"/>
            <a:ext cx="640397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defRPr>
            </a:lvl9pPr>
          </a:lstStyle>
          <a:p>
            <a:pPr algn="r" eaLnBrk="1" hangingPunct="1">
              <a:buClrTx/>
              <a:buNone/>
              <a:defRPr/>
            </a:pPr>
            <a:r>
              <a:rPr lang="en-US" kern="0" dirty="0"/>
              <a:t>Chapter 1</a:t>
            </a:r>
            <a:br>
              <a:rPr lang="en-US" kern="0" dirty="0"/>
            </a:br>
            <a:r>
              <a:rPr lang="en-US" kern="0" dirty="0"/>
              <a:t>Introduction</a:t>
            </a:r>
          </a:p>
        </p:txBody>
      </p:sp>
      <p:sp>
        <p:nvSpPr>
          <p:cNvPr id="8" name="Rectangle 1044"/>
          <p:cNvSpPr txBox="1">
            <a:spLocks noChangeArrowheads="1"/>
          </p:cNvSpPr>
          <p:nvPr/>
        </p:nvSpPr>
        <p:spPr bwMode="auto">
          <a:xfrm>
            <a:off x="1903413" y="4095750"/>
            <a:ext cx="6678612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16273" dir="2985819" algn="ctr" rotWithShape="0">
                    <a:schemeClr val="accent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None/>
              <a:defRPr kumimoji="1" sz="3200" b="1">
                <a:solidFill>
                  <a:srgbClr val="0033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–"/>
              <a:defRPr kumimoji="1" sz="2800">
                <a:solidFill>
                  <a:srgbClr val="003366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•"/>
              <a:defRPr kumimoji="1" sz="2400">
                <a:solidFill>
                  <a:srgbClr val="003366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–"/>
              <a:defRPr kumimoji="1" sz="2000">
                <a:solidFill>
                  <a:srgbClr val="003366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•"/>
              <a:defRPr kumimoji="1" sz="2000">
                <a:solidFill>
                  <a:srgbClr val="003366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•"/>
              <a:defRPr kumimoji="1" sz="2000">
                <a:solidFill>
                  <a:srgbClr val="003366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•"/>
              <a:defRPr kumimoji="1" sz="2000">
                <a:solidFill>
                  <a:srgbClr val="003366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•"/>
              <a:defRPr kumimoji="1" sz="2000">
                <a:solidFill>
                  <a:srgbClr val="003366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Char char="•"/>
              <a:defRPr kumimoji="1" sz="2000">
                <a:solidFill>
                  <a:srgbClr val="003366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kern="0" dirty="0"/>
              <a:t>Traffic Signs 101</a:t>
            </a:r>
          </a:p>
          <a:p>
            <a:pPr eaLnBrk="1" hangingPunct="1">
              <a:defRPr/>
            </a:pPr>
            <a:r>
              <a:rPr lang="en-US" kern="0" dirty="0"/>
              <a:t>June 2020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956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Housekeeping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Start/End</a:t>
            </a:r>
          </a:p>
          <a:p>
            <a:r>
              <a:rPr lang="en-US" dirty="0"/>
              <a:t>Restrooms (N/A)</a:t>
            </a:r>
          </a:p>
          <a:p>
            <a:r>
              <a:rPr lang="en-US" dirty="0"/>
              <a:t>Breaks</a:t>
            </a:r>
          </a:p>
          <a:p>
            <a:r>
              <a:rPr lang="en-US" dirty="0"/>
              <a:t>Mobile Phones/Pagers</a:t>
            </a:r>
          </a:p>
          <a:p>
            <a:r>
              <a:rPr lang="en-US" dirty="0"/>
              <a:t>Introductions	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D58AF-C958-4F89-9F44-FC4BB2553E5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167" y="2561967"/>
            <a:ext cx="1233081" cy="2417805"/>
          </a:xfrm>
          <a:prstGeom prst="rect">
            <a:avLst/>
          </a:prstGeom>
        </p:spPr>
      </p:pic>
      <p:pic>
        <p:nvPicPr>
          <p:cNvPr id="6" name="videoplayback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6"/>
          <a:srcRect l="6217" t="360" r="37567" b="-360"/>
          <a:stretch/>
        </p:blipFill>
        <p:spPr>
          <a:xfrm>
            <a:off x="7232822" y="2989851"/>
            <a:ext cx="1080930" cy="144210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29924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5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1500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DF4ED7-9988-4CFB-82C5-F58213AD422F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 Manual</a:t>
            </a:r>
          </a:p>
        </p:txBody>
      </p:sp>
      <p:sp>
        <p:nvSpPr>
          <p:cNvPr id="819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149350" y="1444625"/>
            <a:ext cx="4359275" cy="5162550"/>
          </a:xfrm>
        </p:spPr>
        <p:txBody>
          <a:bodyPr/>
          <a:lstStyle/>
          <a:p>
            <a:pPr eaLnBrk="1" hangingPunct="1"/>
            <a:r>
              <a:rPr lang="en-US" dirty="0"/>
              <a:t>Manual</a:t>
            </a:r>
          </a:p>
          <a:p>
            <a:pPr lvl="1" eaLnBrk="1" hangingPunct="1"/>
            <a:r>
              <a:rPr lang="en-US" dirty="0"/>
              <a:t>10 Chapters</a:t>
            </a:r>
          </a:p>
          <a:p>
            <a:pPr lvl="1" eaLnBrk="1" hangingPunct="1"/>
            <a:r>
              <a:rPr lang="en-US" dirty="0"/>
              <a:t>Includes a Series of Handouts</a:t>
            </a:r>
          </a:p>
          <a:p>
            <a:pPr lvl="1" eaLnBrk="1" hangingPunct="1"/>
            <a:r>
              <a:rPr lang="en-US" dirty="0"/>
              <a:t>Review Handout Format</a:t>
            </a:r>
          </a:p>
        </p:txBody>
      </p:sp>
      <p:pic>
        <p:nvPicPr>
          <p:cNvPr id="6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3553123"/>
            <a:ext cx="610281" cy="7900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98227D0-BCC6-4CE0-8762-6BD0031D0A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3576" y="2016369"/>
            <a:ext cx="2641944" cy="34296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883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686580-B8E7-4BDB-B124-976CEDD69701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Chapters</a:t>
            </a:r>
          </a:p>
        </p:txBody>
      </p:sp>
      <p:sp>
        <p:nvSpPr>
          <p:cNvPr id="4100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149350" y="1368425"/>
            <a:ext cx="7994650" cy="5238750"/>
          </a:xfrm>
        </p:spPr>
        <p:txBody>
          <a:bodyPr/>
          <a:lstStyle/>
          <a:p>
            <a:pPr eaLnBrk="1" hangingPunct="1"/>
            <a:r>
              <a:rPr lang="en-US" dirty="0"/>
              <a:t>Chapters Covered in the Workshop</a:t>
            </a:r>
          </a:p>
          <a:p>
            <a:pPr lvl="1" eaLnBrk="1" hangingPunct="1"/>
            <a:r>
              <a:rPr lang="en-US" dirty="0"/>
              <a:t>Chapter 1: Introduction</a:t>
            </a:r>
          </a:p>
          <a:p>
            <a:pPr lvl="1" eaLnBrk="1" hangingPunct="1"/>
            <a:r>
              <a:rPr lang="en-US" dirty="0"/>
              <a:t>Chapter 2: Signing Overview</a:t>
            </a:r>
          </a:p>
          <a:p>
            <a:pPr lvl="1" eaLnBrk="1" hangingPunct="1"/>
            <a:r>
              <a:rPr lang="en-US" dirty="0"/>
              <a:t>Chapter 3: Why Signs are Installed</a:t>
            </a:r>
          </a:p>
          <a:p>
            <a:pPr lvl="1" eaLnBrk="1" hangingPunct="1"/>
            <a:r>
              <a:rPr lang="en-US" dirty="0"/>
              <a:t>Chapter 4: Types of Signs</a:t>
            </a:r>
          </a:p>
          <a:p>
            <a:pPr lvl="1" eaLnBrk="1" hangingPunct="1"/>
            <a:r>
              <a:rPr lang="en-US" dirty="0"/>
              <a:t>Chapter 5: Sign Agreements</a:t>
            </a:r>
          </a:p>
          <a:p>
            <a:pPr lvl="1" eaLnBrk="1" hangingPunct="1"/>
            <a:r>
              <a:rPr lang="en-US" dirty="0"/>
              <a:t>Chapter 6: Sign Components</a:t>
            </a:r>
          </a:p>
          <a:p>
            <a:pPr lvl="1" eaLnBrk="1" hangingPunct="1"/>
            <a:r>
              <a:rPr lang="en-US" dirty="0"/>
              <a:t>Chapter 7: Signing Plan Sets</a:t>
            </a:r>
          </a:p>
          <a:p>
            <a:pPr lvl="1" eaLnBrk="1" hangingPunct="1"/>
            <a:r>
              <a:rPr lang="en-US" dirty="0"/>
              <a:t>Chapter 8: Maintenance of Signs</a:t>
            </a:r>
          </a:p>
          <a:p>
            <a:pPr lvl="1" eaLnBrk="1" hangingPunct="1"/>
            <a:r>
              <a:rPr lang="en-US" dirty="0"/>
              <a:t>Chapter 9: New Technologies</a:t>
            </a:r>
          </a:p>
        </p:txBody>
      </p:sp>
    </p:spTree>
    <p:custDataLst>
      <p:tags r:id="rId1"/>
    </p:custDataLst>
  </p:cSld>
  <p:clrMapOvr>
    <a:masterClrMapping/>
  </p:clrMapOvr>
  <p:transition spd="med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0E394-E720-43B8-B444-28488441F498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Overview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High-level course on signing</a:t>
            </a:r>
          </a:p>
          <a:p>
            <a:pPr eaLnBrk="1" hangingPunct="1"/>
            <a:r>
              <a:rPr lang="en-US" b="0" dirty="0"/>
              <a:t>To enable traffic personnel to acquire basic understanding on traffic signing</a:t>
            </a:r>
          </a:p>
          <a:p>
            <a:pPr eaLnBrk="1" hangingPunct="1"/>
            <a:r>
              <a:rPr lang="en-US" b="0" dirty="0"/>
              <a:t>Prerequisite to other instructor lead courses</a:t>
            </a:r>
          </a:p>
          <a:p>
            <a:pPr lvl="1" eaLnBrk="1" hangingPunct="1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6989315-7CEB-4480-9AA6-AC5E693AFA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252307" y="3898783"/>
            <a:ext cx="2639386" cy="26393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21147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4BC80B-25C4-43BA-99BE-589AACF1BBFB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Goals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Goals of the Course</a:t>
            </a:r>
          </a:p>
          <a:p>
            <a:pPr lvl="1" eaLnBrk="1" hangingPunct="1"/>
            <a:r>
              <a:rPr lang="en-US" dirty="0"/>
              <a:t>List the principles of traffic control devices</a:t>
            </a:r>
          </a:p>
          <a:p>
            <a:pPr lvl="1" eaLnBrk="1" hangingPunct="1"/>
            <a:r>
              <a:rPr lang="en-US" dirty="0"/>
              <a:t>Name the different functional classifications of signs</a:t>
            </a:r>
          </a:p>
          <a:p>
            <a:pPr lvl="1"/>
            <a:r>
              <a:rPr lang="en-US" dirty="0"/>
              <a:t>Navigate the manuals related to signing</a:t>
            </a:r>
          </a:p>
          <a:p>
            <a:pPr lvl="1"/>
            <a:r>
              <a:rPr lang="en-US" dirty="0"/>
              <a:t>Note the considerations for why signs are installed</a:t>
            </a:r>
          </a:p>
          <a:p>
            <a:pPr lvl="1"/>
            <a:r>
              <a:rPr lang="en-US" dirty="0"/>
              <a:t>Define the difference between advertising and traffic signs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443B7C74-C96D-44FD-AB21-2CF8FFD39AB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852683" y="165100"/>
            <a:ext cx="964147" cy="109562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40EFF1-863E-437F-9624-651261A593CB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Goals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Goals of the Course</a:t>
            </a:r>
          </a:p>
          <a:p>
            <a:pPr lvl="1"/>
            <a:r>
              <a:rPr lang="en-US"/>
              <a:t>Recognize some of the typical components used in signing</a:t>
            </a:r>
          </a:p>
          <a:p>
            <a:pPr lvl="1"/>
            <a:r>
              <a:rPr lang="en-US"/>
              <a:t>List the typical sheets in a signing plan set</a:t>
            </a:r>
          </a:p>
          <a:p>
            <a:pPr lvl="1"/>
            <a:r>
              <a:rPr lang="en-US"/>
              <a:t>Describe some of the maintenance responsibilities related to signs</a:t>
            </a:r>
          </a:p>
          <a:p>
            <a:pPr lvl="1"/>
            <a:r>
              <a:rPr lang="en-US"/>
              <a:t>List some of the new technologies in traffic signing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2552856-323B-4334-9AC1-E020443A397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852683" y="165100"/>
            <a:ext cx="964147" cy="109562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0E394-E720-43B8-B444-28488441F498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MnDOT Technical Contacts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Josie Tayse, P.E. </a:t>
            </a:r>
          </a:p>
          <a:p>
            <a:pPr eaLnBrk="1" hangingPunct="1"/>
            <a:r>
              <a:rPr lang="en-US" dirty="0"/>
              <a:t>Steven McBurney</a:t>
            </a:r>
          </a:p>
          <a:p>
            <a:pPr eaLnBrk="1" hangingPunct="1"/>
            <a:r>
              <a:rPr lang="en-US" dirty="0"/>
              <a:t>Rick Sunstrom</a:t>
            </a:r>
          </a:p>
          <a:p>
            <a:pPr eaLnBrk="1" hangingPunct="1"/>
            <a:r>
              <a:rPr lang="en-US" dirty="0"/>
              <a:t>Brian Barrett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3748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AE8B4-4D24-43AD-8ECF-12B8BA5FC51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OTE Website</a:t>
            </a:r>
          </a:p>
        </p:txBody>
      </p:sp>
      <p:pic>
        <p:nvPicPr>
          <p:cNvPr id="6" name="Picture 5">
            <a:hlinkClick r:id="rId4"/>
            <a:extLst>
              <a:ext uri="{FF2B5EF4-FFF2-40B4-BE49-F238E27FC236}">
                <a16:creationId xmlns="" xmlns:a16="http://schemas.microsoft.com/office/drawing/2014/main" id="{7AE2A537-7897-4DFD-A228-237EE9B73162}"/>
              </a:ext>
            </a:extLst>
          </p:cNvPr>
          <p:cNvPicPr/>
          <p:nvPr/>
        </p:nvPicPr>
        <p:blipFill rotWithShape="1">
          <a:blip r:embed="rId5"/>
          <a:srcRect l="1198" t="9432" r="587" b="18359"/>
          <a:stretch/>
        </p:blipFill>
        <p:spPr bwMode="auto">
          <a:xfrm>
            <a:off x="2255551" y="1683618"/>
            <a:ext cx="5414117" cy="45543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50135-C6CF-4261-919C-8493AE9965C2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Glossary of Terms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F0B59DE-0553-4EF8-BF24-B581115E9AB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2577756" y="1515208"/>
            <a:ext cx="3988487" cy="5177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REFERENCE_COUNT" val="1"/>
  <p:tag name="ARTICULATE_REFERENCE_TYPE_1" val="0"/>
  <p:tag name="ARTICULATE_REFERENCE_TITLE_1" val="Traffic Signs 101 Course Manual in PDF"/>
  <p:tag name="ARTICULATE_REFERENCE_1" val="http://www.albeckinc.com/files/2012_Traffic_Signs_101_Manual.pdf"/>
  <p:tag name="PUBLISH_TITLE" val="01-intro"/>
  <p:tag name="ARTICULATE_PUBLISH_PATH" val="C:\01Projects\MnDOT\2012\x2012 Signs 101\7 Web Training"/>
  <p:tag name="ARTICULATE_LOGO" val="MnDOT_Logo.JPG"/>
  <p:tag name="ARTICULATE_PRESENTER" val="(None selected)"/>
  <p:tag name="ARTICULATE_PRESENTER_GUID" val="9869030842"/>
  <p:tag name="ARTICULATE_LMS" val="0"/>
  <p:tag name="ARTICULATE_TEMPLATE" val="PennDOT E-Learning Template"/>
  <p:tag name="ARTICULATE_TEMPLATE_GUID" val="21c0f96f-9600-4695-bcfb-2d2057abd3e7"/>
  <p:tag name="LMS_PUBLISH" val="No"/>
  <p:tag name="PRESENTER_PREVIEW_MODE" val="0"/>
  <p:tag name="PRESENTER_PREVIEW_START" val="1"/>
  <p:tag name="PLAYERLOGOHEIGHT" val="148"/>
  <p:tag name="PLAYERLOGOWIDTH" val="148"/>
  <p:tag name="LAUNCHINNEWWINDOW" val="0"/>
  <p:tag name="LASTPUBLISHED" val="C:\01Projects\MnDOT\2012\x2012 Signs 101\7 Web Training\01-intro\player.html"/>
  <p:tag name="ART_ENCODE_TYPE" val="0"/>
  <p:tag name="ART_ENCODE_INDEX" val="1"/>
  <p:tag name="ARTICULATE_PRESENTER_VERSION" val="6"/>
  <p:tag name="ARTICULATE_SLIDE_COUNT" val="10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a1012891-ed95-48b4-8a16-4e3eef4b51e8"/>
  <p:tag name="ARTICULATE_SLIDE_NAV" val="10"/>
  <p:tag name="AUDIO_ID" val="317"/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67b9ed23-9447-4df1-8204-d7ed1e8ed59e"/>
  <p:tag name="ARTICULATE_SLIDE_NAV" val="1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51c2efa3-69b3-4f41-b258-673f7ef20017"/>
  <p:tag name="ARTICULATE_SLIDE_NAV" val="11"/>
  <p:tag name="TIMELINE" val="2.1/7.5"/>
  <p:tag name="ELAPSEDTIME" val="55.8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11546b37-9d11-4275-b619-90e228909314"/>
  <p:tag name="ARTICULATE_SLIDE_NAV" val="12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bc9f1bc1-163d-4e29-967b-7b82db82ea3b"/>
  <p:tag name="ARTICULATE_SLIDE_NAV" val="14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30698d3f-7a9e-4c8c-9946-018a6cb6ef70"/>
  <p:tag name="ARTICULATE_SLIDE_NAV" val="15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9fc9dfe6-0c1a-4209-ae75-0d564c482098"/>
  <p:tag name="ARTICULATE_SLIDE_NAV" val="13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6a11438b-9031-4f2b-82fe-b949d710c52f"/>
  <p:tag name="ARTICULATE_SLIDE_NAV" val="17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668f66bb-14b2-4279-8c76-e4b32b4e8935"/>
  <p:tag name="ARTICULATE_SLIDE_NAV" val="18"/>
  <p:tag name="ARTICULATE_SLIDE_THUMBNAIL_REFRESH" val="1"/>
</p:tagLst>
</file>

<file path=ppt/theme/theme1.xml><?xml version="1.0" encoding="utf-8"?>
<a:theme xmlns:a="http://schemas.openxmlformats.org/drawingml/2006/main" name="1_Project Status (Standard)">
  <a:themeElements>
    <a:clrScheme name="1_Project Status (Standard) 1">
      <a:dk1>
        <a:srgbClr val="333300"/>
      </a:dk1>
      <a:lt1>
        <a:srgbClr val="FFFFFF"/>
      </a:lt1>
      <a:dk2>
        <a:srgbClr val="000000"/>
      </a:dk2>
      <a:lt2>
        <a:srgbClr val="969696"/>
      </a:lt2>
      <a:accent1>
        <a:srgbClr val="E5D58A"/>
      </a:accent1>
      <a:accent2>
        <a:srgbClr val="CCCC00"/>
      </a:accent2>
      <a:accent3>
        <a:srgbClr val="FFFFFF"/>
      </a:accent3>
      <a:accent4>
        <a:srgbClr val="2A2A00"/>
      </a:accent4>
      <a:accent5>
        <a:srgbClr val="F0E7C4"/>
      </a:accent5>
      <a:accent6>
        <a:srgbClr val="B9B900"/>
      </a:accent6>
      <a:hlink>
        <a:srgbClr val="999933"/>
      </a:hlink>
      <a:folHlink>
        <a:srgbClr val="666633"/>
      </a:folHlink>
    </a:clrScheme>
    <a:fontScheme name="1_Project Status (Standard)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ts val="600"/>
          </a:spcAft>
          <a:buClr>
            <a:srgbClr val="FF9933"/>
          </a:buClr>
          <a:buSzTx/>
          <a:buFontTx/>
          <a:buChar char="–"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ts val="600"/>
          </a:spcAft>
          <a:buClr>
            <a:srgbClr val="FF9933"/>
          </a:buClr>
          <a:buSzTx/>
          <a:buFontTx/>
          <a:buChar char="–"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Project Status (Standard) 1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5D58A"/>
        </a:accent1>
        <a:accent2>
          <a:srgbClr val="CCCC00"/>
        </a:accent2>
        <a:accent3>
          <a:srgbClr val="FFFFFF"/>
        </a:accent3>
        <a:accent4>
          <a:srgbClr val="2A2A00"/>
        </a:accent4>
        <a:accent5>
          <a:srgbClr val="F0E7C4"/>
        </a:accent5>
        <a:accent6>
          <a:srgbClr val="B9B900"/>
        </a:accent6>
        <a:hlink>
          <a:srgbClr val="999933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oject Status (Standard) 2">
        <a:dk1>
          <a:srgbClr val="000000"/>
        </a:dk1>
        <a:lt1>
          <a:srgbClr val="8EA1C0"/>
        </a:lt1>
        <a:dk2>
          <a:srgbClr val="FFFFFF"/>
        </a:dk2>
        <a:lt2>
          <a:srgbClr val="5F5F5F"/>
        </a:lt2>
        <a:accent1>
          <a:srgbClr val="B6CDDE"/>
        </a:accent1>
        <a:accent2>
          <a:srgbClr val="8A7CA2"/>
        </a:accent2>
        <a:accent3>
          <a:srgbClr val="C6CDDC"/>
        </a:accent3>
        <a:accent4>
          <a:srgbClr val="000000"/>
        </a:accent4>
        <a:accent5>
          <a:srgbClr val="D7E3EC"/>
        </a:accent5>
        <a:accent6>
          <a:srgbClr val="7D7092"/>
        </a:accent6>
        <a:hlink>
          <a:srgbClr val="336699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oject Status (Standard) 3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2A2A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5310</TotalTime>
  <Words>255</Words>
  <Application>Microsoft Office PowerPoint</Application>
  <PresentationFormat>On-screen Show (4:3)</PresentationFormat>
  <Paragraphs>95</Paragraphs>
  <Slides>10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Tahoma</vt:lpstr>
      <vt:lpstr>Times New Roman</vt:lpstr>
      <vt:lpstr>Wingdings</vt:lpstr>
      <vt:lpstr>1_Project Status (Standard)</vt:lpstr>
      <vt:lpstr>PowerPoint Presentation</vt:lpstr>
      <vt:lpstr>Housekeeping </vt:lpstr>
      <vt:lpstr>Traffic Signs 101 Manual</vt:lpstr>
      <vt:lpstr>Chapters</vt:lpstr>
      <vt:lpstr>Overview</vt:lpstr>
      <vt:lpstr>Goals</vt:lpstr>
      <vt:lpstr>Goals</vt:lpstr>
      <vt:lpstr>MnDOT Technical Contacts</vt:lpstr>
      <vt:lpstr>OTE Website</vt:lpstr>
      <vt:lpstr>Glossary of Terms</vt:lpstr>
    </vt:vector>
  </TitlesOfParts>
  <Company>Albeck Gerken,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Grade Signing</dc:title>
  <dc:creator>Jeff Gerken</dc:creator>
  <cp:lastModifiedBy>Kelly Franco</cp:lastModifiedBy>
  <cp:revision>203</cp:revision>
  <cp:lastPrinted>2003-04-28T18:46:23Z</cp:lastPrinted>
  <dcterms:created xsi:type="dcterms:W3CDTF">2000-07-13T21:12:35Z</dcterms:created>
  <dcterms:modified xsi:type="dcterms:W3CDTF">2020-06-08T20:47:12Z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UseProject">
    <vt:lpwstr>1</vt:lpwstr>
  </property>
  <property fmtid="{D5CDD505-2E9C-101B-9397-08002B2CF9AE}" pid="3" name="ArticulateGUID">
    <vt:lpwstr>D0DE2DCF-FB6A-4871-B916-34DAF6F22529</vt:lpwstr>
  </property>
  <property fmtid="{D5CDD505-2E9C-101B-9397-08002B2CF9AE}" pid="4" name="ArticulatePath">
    <vt:lpwstr>01-intro</vt:lpwstr>
  </property>
  <property fmtid="{D5CDD505-2E9C-101B-9397-08002B2CF9AE}" pid="5" name="ArticulateProjectFull">
    <vt:lpwstr>C:\01Projects\MnDOT\2012\x2012 Signs 101\3 Slides\01-intro.ppta</vt:lpwstr>
  </property>
</Properties>
</file>