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wmf" ContentType="image/x-wmf"/>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charts/chart9.xml" ContentType="application/vnd.openxmlformats-officedocument.drawingml.chart+xml"/>
  <Override PartName="/ppt/notesSlides/notesSlide9.xml" ContentType="application/vnd.openxmlformats-officedocument.presentationml.notesSlide+xml"/>
  <Override PartName="/ppt/notesSlides/notesSlide12.xml" ContentType="application/vnd.openxmlformats-officedocument.presentationml.notesSlide+xml"/>
  <Override PartName="/ppt/charts/chart7.xml" ContentType="application/vnd.openxmlformats-officedocument.drawingml.chart+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charts/chart3.xml" ContentType="application/vnd.openxmlformats-officedocument.drawingml.chart+xml"/>
  <Override PartName="/ppt/charts/chart5.xml" ContentType="application/vnd.openxmlformats-officedocument.drawingml.char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Default Extension="emf" ContentType="image/x-emf"/>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charts/chart8.xml" ContentType="application/vnd.openxmlformats-officedocument.drawingml.char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Default Extension="vml" ContentType="application/vnd.openxmlformats-officedocument.vmlDrawing"/>
  <Override PartName="/ppt/notesSlides/notesSlide20.xml" ContentType="application/vnd.openxmlformats-officedocument.presentationml.notesSlide+xml"/>
  <Override PartName="/ppt/charts/chart6.xml" ContentType="application/vnd.openxmlformats-officedocument.drawingml.chart+xml"/>
  <Override PartName="/ppt/charts/chart10.xml" ContentType="application/vnd.openxmlformats-officedocument.drawingml.chart+xml"/>
  <Override PartName="/ppt/notesSlides/notesSlide6.xml" ContentType="application/vnd.openxmlformats-officedocument.presentationml.notesSlide+xml"/>
  <Override PartName="/ppt/charts/chart4.xml" ContentType="application/vnd.openxmlformats-officedocument.drawingml.chart+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charts/chart2.xml" ContentType="application/vnd.openxmlformats-officedocument.drawingml.chart+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Lst>
  <p:notesMasterIdLst>
    <p:notesMasterId r:id="rId33"/>
  </p:notesMasterIdLst>
  <p:handoutMasterIdLst>
    <p:handoutMasterId r:id="rId34"/>
  </p:handoutMasterIdLst>
  <p:sldIdLst>
    <p:sldId id="256" r:id="rId2"/>
    <p:sldId id="338" r:id="rId3"/>
    <p:sldId id="319" r:id="rId4"/>
    <p:sldId id="292" r:id="rId5"/>
    <p:sldId id="339" r:id="rId6"/>
    <p:sldId id="337" r:id="rId7"/>
    <p:sldId id="297" r:id="rId8"/>
    <p:sldId id="301" r:id="rId9"/>
    <p:sldId id="340" r:id="rId10"/>
    <p:sldId id="321" r:id="rId11"/>
    <p:sldId id="322" r:id="rId12"/>
    <p:sldId id="295" r:id="rId13"/>
    <p:sldId id="343" r:id="rId14"/>
    <p:sldId id="341" r:id="rId15"/>
    <p:sldId id="288" r:id="rId16"/>
    <p:sldId id="312" r:id="rId17"/>
    <p:sldId id="346" r:id="rId18"/>
    <p:sldId id="317" r:id="rId19"/>
    <p:sldId id="323" r:id="rId20"/>
    <p:sldId id="311" r:id="rId21"/>
    <p:sldId id="305" r:id="rId22"/>
    <p:sldId id="352" r:id="rId23"/>
    <p:sldId id="351" r:id="rId24"/>
    <p:sldId id="328" r:id="rId25"/>
    <p:sldId id="302" r:id="rId26"/>
    <p:sldId id="336" r:id="rId27"/>
    <p:sldId id="291" r:id="rId28"/>
    <p:sldId id="349" r:id="rId29"/>
    <p:sldId id="350" r:id="rId30"/>
    <p:sldId id="353" r:id="rId31"/>
    <p:sldId id="354" r:id="rId32"/>
  </p:sldIdLst>
  <p:sldSz cx="9144000" cy="6858000" type="screen4x3"/>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CCFF"/>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678" autoAdjust="0"/>
    <p:restoredTop sz="73272" autoAdjust="0"/>
  </p:normalViewPr>
  <p:slideViewPr>
    <p:cSldViewPr>
      <p:cViewPr>
        <p:scale>
          <a:sx n="80" d="100"/>
          <a:sy n="80" d="100"/>
        </p:scale>
        <p:origin x="-1842" y="-72"/>
      </p:cViewPr>
      <p:guideLst>
        <p:guide orient="horz" pos="2160"/>
        <p:guide pos="2880"/>
      </p:guideLst>
    </p:cSldViewPr>
  </p:slideViewPr>
  <p:outlineViewPr>
    <p:cViewPr>
      <p:scale>
        <a:sx n="33" d="100"/>
        <a:sy n="33" d="100"/>
      </p:scale>
      <p:origin x="0" y="819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79" d="100"/>
          <a:sy n="79" d="100"/>
        </p:scale>
        <p:origin x="-3132" y="-84"/>
      </p:cViewPr>
      <p:guideLst>
        <p:guide orient="horz" pos="2928"/>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oleObject" Target="Book2"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Book2"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Book2"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Documents%20and%20Settings\cneusch\Desktop\Copy%20of%202010%20ozone%20naaqs%20revision.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Documents%20and%20Settings\cneusch\Desktop\Copy%20of%202010%20ozone%20naaqs%20revision.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Documents%20and%20Settings\cneusch\Desktop\Book1.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Documents%20and%20Settings\cneusch\Desktop\Book1.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s-sp14\xdrive\Databases\AQ\AQ%20Lab\Cassie%20Temp\PM2.5\PM25%20Summary%20Statistics\Work%20Files\FRM%20Charts.xlsm"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s-sp14\xdrive\Databases\AQ\AQ%20Lab\Cassie%20Temp\PM2.5\PM25%20Summary%20Statistics\Work%20Files\FRM%20Charts.xlsm"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s-sp14\xdrive\Programs\Air_Quality_Programs\Regional_Air_Pollutants\MINNESOTA\Communication\Presentations\charts%20for%20101014MNDOT%20presentation.xls" TargetMode="External"/></Relationships>
</file>

<file path=ppt/charts/chart1.xml><?xml version="1.0" encoding="utf-8"?>
<c:chartSpace xmlns:c="http://schemas.openxmlformats.org/drawingml/2006/chart" xmlns:a="http://schemas.openxmlformats.org/drawingml/2006/main" xmlns:r="http://schemas.openxmlformats.org/officeDocument/2006/relationships">
  <c:lang val="en-US"/>
  <c:chart>
    <c:plotArea>
      <c:layout/>
      <c:lineChart>
        <c:grouping val="standard"/>
        <c:ser>
          <c:idx val="0"/>
          <c:order val="0"/>
          <c:tx>
            <c:strRef>
              <c:f>CO!$AR$23</c:f>
              <c:strCache>
                <c:ptCount val="1"/>
                <c:pt idx="0">
                  <c:v>FHR 420</c:v>
                </c:pt>
              </c:strCache>
            </c:strRef>
          </c:tx>
          <c:marker>
            <c:symbol val="none"/>
          </c:marker>
          <c:cat>
            <c:strRef>
              <c:f>CO!$AQ$24:$AQ$34</c:f>
              <c:strCache>
                <c:ptCount val="11"/>
                <c:pt idx="0">
                  <c:v>1999</c:v>
                </c:pt>
                <c:pt idx="1">
                  <c:v>2000</c:v>
                </c:pt>
                <c:pt idx="2">
                  <c:v>2001</c:v>
                </c:pt>
                <c:pt idx="3">
                  <c:v>2002</c:v>
                </c:pt>
                <c:pt idx="4">
                  <c:v>2003</c:v>
                </c:pt>
                <c:pt idx="5">
                  <c:v>2004</c:v>
                </c:pt>
                <c:pt idx="6">
                  <c:v>2005</c:v>
                </c:pt>
                <c:pt idx="7">
                  <c:v>2006</c:v>
                </c:pt>
                <c:pt idx="8">
                  <c:v>2007</c:v>
                </c:pt>
                <c:pt idx="9">
                  <c:v>2008</c:v>
                </c:pt>
                <c:pt idx="10">
                  <c:v>2009</c:v>
                </c:pt>
              </c:strCache>
            </c:strRef>
          </c:cat>
          <c:val>
            <c:numRef>
              <c:f>CO!$AR$24:$AR$34</c:f>
              <c:numCache>
                <c:formatCode>General</c:formatCode>
                <c:ptCount val="11"/>
                <c:pt idx="0">
                  <c:v>1</c:v>
                </c:pt>
                <c:pt idx="1">
                  <c:v>1.4</c:v>
                </c:pt>
                <c:pt idx="2">
                  <c:v>1</c:v>
                </c:pt>
                <c:pt idx="3">
                  <c:v>0.9</c:v>
                </c:pt>
                <c:pt idx="4">
                  <c:v>0.8</c:v>
                </c:pt>
                <c:pt idx="5">
                  <c:v>0.8</c:v>
                </c:pt>
                <c:pt idx="6">
                  <c:v>0.4</c:v>
                </c:pt>
                <c:pt idx="7">
                  <c:v>0.4</c:v>
                </c:pt>
                <c:pt idx="8">
                  <c:v>0.3000000000000001</c:v>
                </c:pt>
                <c:pt idx="9">
                  <c:v>0.3000000000000001</c:v>
                </c:pt>
                <c:pt idx="10">
                  <c:v>0.6000000000000002</c:v>
                </c:pt>
              </c:numCache>
            </c:numRef>
          </c:val>
        </c:ser>
        <c:ser>
          <c:idx val="1"/>
          <c:order val="1"/>
          <c:tx>
            <c:strRef>
              <c:f>CO!$AS$23</c:f>
              <c:strCache>
                <c:ptCount val="1"/>
                <c:pt idx="0">
                  <c:v>FHR 423</c:v>
                </c:pt>
              </c:strCache>
            </c:strRef>
          </c:tx>
          <c:marker>
            <c:symbol val="none"/>
          </c:marker>
          <c:cat>
            <c:strRef>
              <c:f>CO!$AQ$24:$AQ$34</c:f>
              <c:strCache>
                <c:ptCount val="11"/>
                <c:pt idx="0">
                  <c:v>1999</c:v>
                </c:pt>
                <c:pt idx="1">
                  <c:v>2000</c:v>
                </c:pt>
                <c:pt idx="2">
                  <c:v>2001</c:v>
                </c:pt>
                <c:pt idx="3">
                  <c:v>2002</c:v>
                </c:pt>
                <c:pt idx="4">
                  <c:v>2003</c:v>
                </c:pt>
                <c:pt idx="5">
                  <c:v>2004</c:v>
                </c:pt>
                <c:pt idx="6">
                  <c:v>2005</c:v>
                </c:pt>
                <c:pt idx="7">
                  <c:v>2006</c:v>
                </c:pt>
                <c:pt idx="8">
                  <c:v>2007</c:v>
                </c:pt>
                <c:pt idx="9">
                  <c:v>2008</c:v>
                </c:pt>
                <c:pt idx="10">
                  <c:v>2009</c:v>
                </c:pt>
              </c:strCache>
            </c:strRef>
          </c:cat>
          <c:val>
            <c:numRef>
              <c:f>CO!$AS$24:$AS$34</c:f>
              <c:numCache>
                <c:formatCode>General</c:formatCode>
                <c:ptCount val="11"/>
                <c:pt idx="0">
                  <c:v>0.9</c:v>
                </c:pt>
                <c:pt idx="1">
                  <c:v>1.5</c:v>
                </c:pt>
                <c:pt idx="2">
                  <c:v>1</c:v>
                </c:pt>
                <c:pt idx="3">
                  <c:v>0.3000000000000001</c:v>
                </c:pt>
                <c:pt idx="4">
                  <c:v>0.4</c:v>
                </c:pt>
                <c:pt idx="5">
                  <c:v>0.3000000000000001</c:v>
                </c:pt>
                <c:pt idx="6">
                  <c:v>0.3000000000000001</c:v>
                </c:pt>
                <c:pt idx="7">
                  <c:v>0.3000000000000001</c:v>
                </c:pt>
                <c:pt idx="8">
                  <c:v>1.1000000000000001</c:v>
                </c:pt>
                <c:pt idx="9">
                  <c:v>0.3000000000000001</c:v>
                </c:pt>
                <c:pt idx="10">
                  <c:v>1.5</c:v>
                </c:pt>
              </c:numCache>
            </c:numRef>
          </c:val>
        </c:ser>
        <c:ser>
          <c:idx val="2"/>
          <c:order val="2"/>
          <c:tx>
            <c:strRef>
              <c:f>CO!$AT$23</c:f>
              <c:strCache>
                <c:ptCount val="1"/>
                <c:pt idx="0">
                  <c:v>FRIDLEY</c:v>
                </c:pt>
              </c:strCache>
            </c:strRef>
          </c:tx>
          <c:marker>
            <c:symbol val="none"/>
          </c:marker>
          <c:cat>
            <c:strRef>
              <c:f>CO!$AQ$24:$AQ$34</c:f>
              <c:strCache>
                <c:ptCount val="11"/>
                <c:pt idx="0">
                  <c:v>1999</c:v>
                </c:pt>
                <c:pt idx="1">
                  <c:v>2000</c:v>
                </c:pt>
                <c:pt idx="2">
                  <c:v>2001</c:v>
                </c:pt>
                <c:pt idx="3">
                  <c:v>2002</c:v>
                </c:pt>
                <c:pt idx="4">
                  <c:v>2003</c:v>
                </c:pt>
                <c:pt idx="5">
                  <c:v>2004</c:v>
                </c:pt>
                <c:pt idx="6">
                  <c:v>2005</c:v>
                </c:pt>
                <c:pt idx="7">
                  <c:v>2006</c:v>
                </c:pt>
                <c:pt idx="8">
                  <c:v>2007</c:v>
                </c:pt>
                <c:pt idx="9">
                  <c:v>2008</c:v>
                </c:pt>
                <c:pt idx="10">
                  <c:v>2009</c:v>
                </c:pt>
              </c:strCache>
            </c:strRef>
          </c:cat>
          <c:val>
            <c:numRef>
              <c:f>CO!$AT$24:$AT$34</c:f>
              <c:numCache>
                <c:formatCode>General</c:formatCode>
                <c:ptCount val="11"/>
                <c:pt idx="0">
                  <c:v>2</c:v>
                </c:pt>
                <c:pt idx="1">
                  <c:v>1.7000000000000004</c:v>
                </c:pt>
                <c:pt idx="2">
                  <c:v>1.9</c:v>
                </c:pt>
                <c:pt idx="3">
                  <c:v>1.5</c:v>
                </c:pt>
                <c:pt idx="4">
                  <c:v>1.7000000000000004</c:v>
                </c:pt>
                <c:pt idx="5">
                  <c:v>1.3</c:v>
                </c:pt>
                <c:pt idx="6">
                  <c:v>2.7</c:v>
                </c:pt>
                <c:pt idx="7">
                  <c:v>1.4</c:v>
                </c:pt>
                <c:pt idx="8">
                  <c:v>1.9</c:v>
                </c:pt>
                <c:pt idx="9">
                  <c:v>1.2</c:v>
                </c:pt>
              </c:numCache>
            </c:numRef>
          </c:val>
        </c:ser>
        <c:ser>
          <c:idx val="3"/>
          <c:order val="3"/>
          <c:tx>
            <c:strRef>
              <c:f>CO!$AU$23</c:f>
              <c:strCache>
                <c:ptCount val="1"/>
                <c:pt idx="0">
                  <c:v>ST PAUL</c:v>
                </c:pt>
              </c:strCache>
            </c:strRef>
          </c:tx>
          <c:marker>
            <c:symbol val="none"/>
          </c:marker>
          <c:cat>
            <c:strRef>
              <c:f>CO!$AQ$24:$AQ$34</c:f>
              <c:strCache>
                <c:ptCount val="11"/>
                <c:pt idx="0">
                  <c:v>1999</c:v>
                </c:pt>
                <c:pt idx="1">
                  <c:v>2000</c:v>
                </c:pt>
                <c:pt idx="2">
                  <c:v>2001</c:v>
                </c:pt>
                <c:pt idx="3">
                  <c:v>2002</c:v>
                </c:pt>
                <c:pt idx="4">
                  <c:v>2003</c:v>
                </c:pt>
                <c:pt idx="5">
                  <c:v>2004</c:v>
                </c:pt>
                <c:pt idx="6">
                  <c:v>2005</c:v>
                </c:pt>
                <c:pt idx="7">
                  <c:v>2006</c:v>
                </c:pt>
                <c:pt idx="8">
                  <c:v>2007</c:v>
                </c:pt>
                <c:pt idx="9">
                  <c:v>2008</c:v>
                </c:pt>
                <c:pt idx="10">
                  <c:v>2009</c:v>
                </c:pt>
              </c:strCache>
            </c:strRef>
          </c:cat>
          <c:val>
            <c:numRef>
              <c:f>CO!$AU$24:$AU$34</c:f>
              <c:numCache>
                <c:formatCode>General</c:formatCode>
                <c:ptCount val="11"/>
                <c:pt idx="0">
                  <c:v>5.2</c:v>
                </c:pt>
                <c:pt idx="1">
                  <c:v>5.0999999999999996</c:v>
                </c:pt>
                <c:pt idx="2">
                  <c:v>5.0999999999999996</c:v>
                </c:pt>
                <c:pt idx="3">
                  <c:v>3.9</c:v>
                </c:pt>
                <c:pt idx="4">
                  <c:v>4.3</c:v>
                </c:pt>
                <c:pt idx="5">
                  <c:v>3.2</c:v>
                </c:pt>
                <c:pt idx="6">
                  <c:v>3</c:v>
                </c:pt>
                <c:pt idx="7">
                  <c:v>2.5</c:v>
                </c:pt>
                <c:pt idx="8">
                  <c:v>1.8</c:v>
                </c:pt>
                <c:pt idx="9">
                  <c:v>2.4</c:v>
                </c:pt>
                <c:pt idx="10">
                  <c:v>2</c:v>
                </c:pt>
              </c:numCache>
            </c:numRef>
          </c:val>
        </c:ser>
        <c:ser>
          <c:idx val="4"/>
          <c:order val="4"/>
          <c:tx>
            <c:strRef>
              <c:f>CO!$AV$23</c:f>
              <c:strCache>
                <c:ptCount val="1"/>
                <c:pt idx="0">
                  <c:v>MPLS</c:v>
                </c:pt>
              </c:strCache>
            </c:strRef>
          </c:tx>
          <c:marker>
            <c:symbol val="none"/>
          </c:marker>
          <c:cat>
            <c:strRef>
              <c:f>CO!$AQ$24:$AQ$34</c:f>
              <c:strCache>
                <c:ptCount val="11"/>
                <c:pt idx="0">
                  <c:v>1999</c:v>
                </c:pt>
                <c:pt idx="1">
                  <c:v>2000</c:v>
                </c:pt>
                <c:pt idx="2">
                  <c:v>2001</c:v>
                </c:pt>
                <c:pt idx="3">
                  <c:v>2002</c:v>
                </c:pt>
                <c:pt idx="4">
                  <c:v>2003</c:v>
                </c:pt>
                <c:pt idx="5">
                  <c:v>2004</c:v>
                </c:pt>
                <c:pt idx="6">
                  <c:v>2005</c:v>
                </c:pt>
                <c:pt idx="7">
                  <c:v>2006</c:v>
                </c:pt>
                <c:pt idx="8">
                  <c:v>2007</c:v>
                </c:pt>
                <c:pt idx="9">
                  <c:v>2008</c:v>
                </c:pt>
                <c:pt idx="10">
                  <c:v>2009</c:v>
                </c:pt>
              </c:strCache>
            </c:strRef>
          </c:cat>
          <c:val>
            <c:numRef>
              <c:f>CO!$AV$24:$AV$34</c:f>
              <c:numCache>
                <c:formatCode>General</c:formatCode>
                <c:ptCount val="11"/>
                <c:pt idx="0">
                  <c:v>2.9</c:v>
                </c:pt>
                <c:pt idx="1">
                  <c:v>2.7</c:v>
                </c:pt>
                <c:pt idx="2">
                  <c:v>2.9</c:v>
                </c:pt>
                <c:pt idx="3">
                  <c:v>3.1</c:v>
                </c:pt>
                <c:pt idx="4">
                  <c:v>2.2999999999999998</c:v>
                </c:pt>
                <c:pt idx="5">
                  <c:v>1.8</c:v>
                </c:pt>
                <c:pt idx="6">
                  <c:v>1.8</c:v>
                </c:pt>
                <c:pt idx="7">
                  <c:v>2.4</c:v>
                </c:pt>
                <c:pt idx="8">
                  <c:v>1.4</c:v>
                </c:pt>
                <c:pt idx="9">
                  <c:v>0.8</c:v>
                </c:pt>
                <c:pt idx="10">
                  <c:v>1.9</c:v>
                </c:pt>
              </c:numCache>
            </c:numRef>
          </c:val>
        </c:ser>
        <c:ser>
          <c:idx val="5"/>
          <c:order val="5"/>
          <c:tx>
            <c:strRef>
              <c:f>CO!$AW$23</c:f>
              <c:strCache>
                <c:ptCount val="1"/>
                <c:pt idx="0">
                  <c:v>ST CLOUD</c:v>
                </c:pt>
              </c:strCache>
            </c:strRef>
          </c:tx>
          <c:marker>
            <c:symbol val="none"/>
          </c:marker>
          <c:cat>
            <c:strRef>
              <c:f>CO!$AQ$24:$AQ$34</c:f>
              <c:strCache>
                <c:ptCount val="11"/>
                <c:pt idx="0">
                  <c:v>1999</c:v>
                </c:pt>
                <c:pt idx="1">
                  <c:v>2000</c:v>
                </c:pt>
                <c:pt idx="2">
                  <c:v>2001</c:v>
                </c:pt>
                <c:pt idx="3">
                  <c:v>2002</c:v>
                </c:pt>
                <c:pt idx="4">
                  <c:v>2003</c:v>
                </c:pt>
                <c:pt idx="5">
                  <c:v>2004</c:v>
                </c:pt>
                <c:pt idx="6">
                  <c:v>2005</c:v>
                </c:pt>
                <c:pt idx="7">
                  <c:v>2006</c:v>
                </c:pt>
                <c:pt idx="8">
                  <c:v>2007</c:v>
                </c:pt>
                <c:pt idx="9">
                  <c:v>2008</c:v>
                </c:pt>
                <c:pt idx="10">
                  <c:v>2009</c:v>
                </c:pt>
              </c:strCache>
            </c:strRef>
          </c:cat>
          <c:val>
            <c:numRef>
              <c:f>CO!$AW$24:$AW$34</c:f>
              <c:numCache>
                <c:formatCode>General</c:formatCode>
                <c:ptCount val="11"/>
                <c:pt idx="0">
                  <c:v>3.3</c:v>
                </c:pt>
                <c:pt idx="1">
                  <c:v>2.7</c:v>
                </c:pt>
                <c:pt idx="2">
                  <c:v>2.6</c:v>
                </c:pt>
                <c:pt idx="3">
                  <c:v>2.9</c:v>
                </c:pt>
                <c:pt idx="4">
                  <c:v>2.2999999999999998</c:v>
                </c:pt>
                <c:pt idx="5">
                  <c:v>1.6</c:v>
                </c:pt>
                <c:pt idx="6">
                  <c:v>2.4</c:v>
                </c:pt>
                <c:pt idx="7">
                  <c:v>2</c:v>
                </c:pt>
                <c:pt idx="8">
                  <c:v>1.4</c:v>
                </c:pt>
                <c:pt idx="9">
                  <c:v>1.4</c:v>
                </c:pt>
                <c:pt idx="10">
                  <c:v>1.7000000000000004</c:v>
                </c:pt>
              </c:numCache>
            </c:numRef>
          </c:val>
        </c:ser>
        <c:ser>
          <c:idx val="6"/>
          <c:order val="6"/>
          <c:tx>
            <c:strRef>
              <c:f>CO!$AX$23</c:f>
              <c:strCache>
                <c:ptCount val="1"/>
                <c:pt idx="0">
                  <c:v>DULUTH</c:v>
                </c:pt>
              </c:strCache>
            </c:strRef>
          </c:tx>
          <c:marker>
            <c:symbol val="none"/>
          </c:marker>
          <c:cat>
            <c:strRef>
              <c:f>CO!$AQ$24:$AQ$34</c:f>
              <c:strCache>
                <c:ptCount val="11"/>
                <c:pt idx="0">
                  <c:v>1999</c:v>
                </c:pt>
                <c:pt idx="1">
                  <c:v>2000</c:v>
                </c:pt>
                <c:pt idx="2">
                  <c:v>2001</c:v>
                </c:pt>
                <c:pt idx="3">
                  <c:v>2002</c:v>
                </c:pt>
                <c:pt idx="4">
                  <c:v>2003</c:v>
                </c:pt>
                <c:pt idx="5">
                  <c:v>2004</c:v>
                </c:pt>
                <c:pt idx="6">
                  <c:v>2005</c:v>
                </c:pt>
                <c:pt idx="7">
                  <c:v>2006</c:v>
                </c:pt>
                <c:pt idx="8">
                  <c:v>2007</c:v>
                </c:pt>
                <c:pt idx="9">
                  <c:v>2008</c:v>
                </c:pt>
                <c:pt idx="10">
                  <c:v>2009</c:v>
                </c:pt>
              </c:strCache>
            </c:strRef>
          </c:cat>
          <c:val>
            <c:numRef>
              <c:f>CO!$AX$24:$AX$34</c:f>
              <c:numCache>
                <c:formatCode>General</c:formatCode>
                <c:ptCount val="11"/>
                <c:pt idx="0">
                  <c:v>2.9</c:v>
                </c:pt>
                <c:pt idx="1">
                  <c:v>2.1</c:v>
                </c:pt>
                <c:pt idx="2">
                  <c:v>2.5</c:v>
                </c:pt>
                <c:pt idx="3">
                  <c:v>2.1</c:v>
                </c:pt>
                <c:pt idx="4">
                  <c:v>1.7000000000000004</c:v>
                </c:pt>
                <c:pt idx="5">
                  <c:v>1.5</c:v>
                </c:pt>
                <c:pt idx="6">
                  <c:v>1.6</c:v>
                </c:pt>
                <c:pt idx="7">
                  <c:v>1.4</c:v>
                </c:pt>
                <c:pt idx="8">
                  <c:v>1.5</c:v>
                </c:pt>
                <c:pt idx="9">
                  <c:v>1.5</c:v>
                </c:pt>
                <c:pt idx="10">
                  <c:v>1.5</c:v>
                </c:pt>
              </c:numCache>
            </c:numRef>
          </c:val>
        </c:ser>
        <c:marker val="1"/>
        <c:axId val="42137472"/>
        <c:axId val="42139008"/>
      </c:lineChart>
      <c:catAx>
        <c:axId val="42137472"/>
        <c:scaling>
          <c:orientation val="minMax"/>
        </c:scaling>
        <c:axPos val="b"/>
        <c:tickLblPos val="nextTo"/>
        <c:txPr>
          <a:bodyPr rot="-1500000"/>
          <a:lstStyle/>
          <a:p>
            <a:pPr>
              <a:defRPr sz="1400"/>
            </a:pPr>
            <a:endParaRPr lang="en-US"/>
          </a:p>
        </c:txPr>
        <c:crossAx val="42139008"/>
        <c:crosses val="autoZero"/>
        <c:auto val="1"/>
        <c:lblAlgn val="ctr"/>
        <c:lblOffset val="100"/>
        <c:tickLblSkip val="2"/>
      </c:catAx>
      <c:valAx>
        <c:axId val="42139008"/>
        <c:scaling>
          <c:orientation val="minMax"/>
          <c:max val="9"/>
        </c:scaling>
        <c:axPos val="l"/>
        <c:majorGridlines/>
        <c:title>
          <c:tx>
            <c:rich>
              <a:bodyPr rot="-5400000" vert="horz"/>
              <a:lstStyle/>
              <a:p>
                <a:pPr>
                  <a:defRPr sz="1600"/>
                </a:pPr>
                <a:r>
                  <a:rPr lang="en-US" sz="1600"/>
                  <a:t>2nd highest 8-hr max CO (ppm)</a:t>
                </a:r>
              </a:p>
            </c:rich>
          </c:tx>
          <c:layout/>
        </c:title>
        <c:numFmt formatCode="General" sourceLinked="1"/>
        <c:tickLblPos val="nextTo"/>
        <c:crossAx val="42137472"/>
        <c:crosses val="autoZero"/>
        <c:crossBetween val="between"/>
      </c:valAx>
    </c:plotArea>
    <c:plotVisOnly val="1"/>
  </c:chart>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en-US"/>
  <c:chart>
    <c:plotArea>
      <c:layout/>
      <c:lineChart>
        <c:grouping val="standard"/>
        <c:ser>
          <c:idx val="0"/>
          <c:order val="0"/>
          <c:tx>
            <c:strRef>
              <c:f>CO!$AR$7</c:f>
              <c:strCache>
                <c:ptCount val="1"/>
                <c:pt idx="0">
                  <c:v>FHR 420</c:v>
                </c:pt>
              </c:strCache>
            </c:strRef>
          </c:tx>
          <c:marker>
            <c:symbol val="none"/>
          </c:marker>
          <c:cat>
            <c:strRef>
              <c:f>CO!$AQ$8:$AQ$18</c:f>
              <c:strCache>
                <c:ptCount val="11"/>
                <c:pt idx="0">
                  <c:v>1999</c:v>
                </c:pt>
                <c:pt idx="1">
                  <c:v>2000</c:v>
                </c:pt>
                <c:pt idx="2">
                  <c:v>2001</c:v>
                </c:pt>
                <c:pt idx="3">
                  <c:v>2002</c:v>
                </c:pt>
                <c:pt idx="4">
                  <c:v>2003</c:v>
                </c:pt>
                <c:pt idx="5">
                  <c:v>2004</c:v>
                </c:pt>
                <c:pt idx="6">
                  <c:v>2005</c:v>
                </c:pt>
                <c:pt idx="7">
                  <c:v>2006</c:v>
                </c:pt>
                <c:pt idx="8">
                  <c:v>2007</c:v>
                </c:pt>
                <c:pt idx="9">
                  <c:v>2008</c:v>
                </c:pt>
                <c:pt idx="10">
                  <c:v>2009</c:v>
                </c:pt>
              </c:strCache>
            </c:strRef>
          </c:cat>
          <c:val>
            <c:numRef>
              <c:f>CO!$AR$8:$AR$18</c:f>
              <c:numCache>
                <c:formatCode>General</c:formatCode>
                <c:ptCount val="11"/>
                <c:pt idx="0">
                  <c:v>1.2</c:v>
                </c:pt>
                <c:pt idx="1">
                  <c:v>1.5</c:v>
                </c:pt>
                <c:pt idx="2">
                  <c:v>1.5</c:v>
                </c:pt>
                <c:pt idx="3">
                  <c:v>1.3</c:v>
                </c:pt>
                <c:pt idx="4">
                  <c:v>1.2</c:v>
                </c:pt>
                <c:pt idx="5">
                  <c:v>1</c:v>
                </c:pt>
                <c:pt idx="6">
                  <c:v>0.70000000000000018</c:v>
                </c:pt>
                <c:pt idx="7">
                  <c:v>1</c:v>
                </c:pt>
                <c:pt idx="8">
                  <c:v>0.6000000000000002</c:v>
                </c:pt>
                <c:pt idx="9">
                  <c:v>0.6000000000000002</c:v>
                </c:pt>
                <c:pt idx="10">
                  <c:v>0.9</c:v>
                </c:pt>
              </c:numCache>
            </c:numRef>
          </c:val>
        </c:ser>
        <c:ser>
          <c:idx val="1"/>
          <c:order val="1"/>
          <c:tx>
            <c:strRef>
              <c:f>CO!$AS$7</c:f>
              <c:strCache>
                <c:ptCount val="1"/>
                <c:pt idx="0">
                  <c:v>FHR 423</c:v>
                </c:pt>
              </c:strCache>
            </c:strRef>
          </c:tx>
          <c:marker>
            <c:symbol val="none"/>
          </c:marker>
          <c:cat>
            <c:strRef>
              <c:f>CO!$AQ$8:$AQ$18</c:f>
              <c:strCache>
                <c:ptCount val="11"/>
                <c:pt idx="0">
                  <c:v>1999</c:v>
                </c:pt>
                <c:pt idx="1">
                  <c:v>2000</c:v>
                </c:pt>
                <c:pt idx="2">
                  <c:v>2001</c:v>
                </c:pt>
                <c:pt idx="3">
                  <c:v>2002</c:v>
                </c:pt>
                <c:pt idx="4">
                  <c:v>2003</c:v>
                </c:pt>
                <c:pt idx="5">
                  <c:v>2004</c:v>
                </c:pt>
                <c:pt idx="6">
                  <c:v>2005</c:v>
                </c:pt>
                <c:pt idx="7">
                  <c:v>2006</c:v>
                </c:pt>
                <c:pt idx="8">
                  <c:v>2007</c:v>
                </c:pt>
                <c:pt idx="9">
                  <c:v>2008</c:v>
                </c:pt>
                <c:pt idx="10">
                  <c:v>2009</c:v>
                </c:pt>
              </c:strCache>
            </c:strRef>
          </c:cat>
          <c:val>
            <c:numRef>
              <c:f>CO!$AS$8:$AS$18</c:f>
              <c:numCache>
                <c:formatCode>General</c:formatCode>
                <c:ptCount val="11"/>
                <c:pt idx="0">
                  <c:v>1.1000000000000001</c:v>
                </c:pt>
                <c:pt idx="1">
                  <c:v>1.7</c:v>
                </c:pt>
                <c:pt idx="2">
                  <c:v>1.1000000000000001</c:v>
                </c:pt>
                <c:pt idx="3">
                  <c:v>0.5</c:v>
                </c:pt>
                <c:pt idx="4">
                  <c:v>0.70000000000000018</c:v>
                </c:pt>
                <c:pt idx="5">
                  <c:v>0.8</c:v>
                </c:pt>
                <c:pt idx="6">
                  <c:v>0.6000000000000002</c:v>
                </c:pt>
                <c:pt idx="7">
                  <c:v>0.3000000000000001</c:v>
                </c:pt>
                <c:pt idx="8">
                  <c:v>1.4</c:v>
                </c:pt>
                <c:pt idx="9">
                  <c:v>0.5</c:v>
                </c:pt>
                <c:pt idx="10">
                  <c:v>1.5</c:v>
                </c:pt>
              </c:numCache>
            </c:numRef>
          </c:val>
        </c:ser>
        <c:ser>
          <c:idx val="2"/>
          <c:order val="2"/>
          <c:tx>
            <c:strRef>
              <c:f>CO!$AT$7</c:f>
              <c:strCache>
                <c:ptCount val="1"/>
                <c:pt idx="0">
                  <c:v>FRIDLEY</c:v>
                </c:pt>
              </c:strCache>
            </c:strRef>
          </c:tx>
          <c:marker>
            <c:symbol val="none"/>
          </c:marker>
          <c:cat>
            <c:strRef>
              <c:f>CO!$AQ$8:$AQ$18</c:f>
              <c:strCache>
                <c:ptCount val="11"/>
                <c:pt idx="0">
                  <c:v>1999</c:v>
                </c:pt>
                <c:pt idx="1">
                  <c:v>2000</c:v>
                </c:pt>
                <c:pt idx="2">
                  <c:v>2001</c:v>
                </c:pt>
                <c:pt idx="3">
                  <c:v>2002</c:v>
                </c:pt>
                <c:pt idx="4">
                  <c:v>2003</c:v>
                </c:pt>
                <c:pt idx="5">
                  <c:v>2004</c:v>
                </c:pt>
                <c:pt idx="6">
                  <c:v>2005</c:v>
                </c:pt>
                <c:pt idx="7">
                  <c:v>2006</c:v>
                </c:pt>
                <c:pt idx="8">
                  <c:v>2007</c:v>
                </c:pt>
                <c:pt idx="9">
                  <c:v>2008</c:v>
                </c:pt>
                <c:pt idx="10">
                  <c:v>2009</c:v>
                </c:pt>
              </c:strCache>
            </c:strRef>
          </c:cat>
          <c:val>
            <c:numRef>
              <c:f>CO!$AT$8:$AT$18</c:f>
              <c:numCache>
                <c:formatCode>General</c:formatCode>
                <c:ptCount val="11"/>
                <c:pt idx="0">
                  <c:v>3.1</c:v>
                </c:pt>
                <c:pt idx="1">
                  <c:v>2.8</c:v>
                </c:pt>
                <c:pt idx="2">
                  <c:v>2.8</c:v>
                </c:pt>
                <c:pt idx="3">
                  <c:v>2.2999999999999998</c:v>
                </c:pt>
                <c:pt idx="4">
                  <c:v>2</c:v>
                </c:pt>
                <c:pt idx="5">
                  <c:v>2.1</c:v>
                </c:pt>
                <c:pt idx="6">
                  <c:v>3.7</c:v>
                </c:pt>
                <c:pt idx="7">
                  <c:v>2.5</c:v>
                </c:pt>
                <c:pt idx="8">
                  <c:v>2.2999999999999998</c:v>
                </c:pt>
                <c:pt idx="9">
                  <c:v>1.5</c:v>
                </c:pt>
              </c:numCache>
            </c:numRef>
          </c:val>
        </c:ser>
        <c:ser>
          <c:idx val="3"/>
          <c:order val="3"/>
          <c:tx>
            <c:strRef>
              <c:f>CO!$AU$7</c:f>
              <c:strCache>
                <c:ptCount val="1"/>
                <c:pt idx="0">
                  <c:v>ST PAUL</c:v>
                </c:pt>
              </c:strCache>
            </c:strRef>
          </c:tx>
          <c:marker>
            <c:symbol val="none"/>
          </c:marker>
          <c:cat>
            <c:strRef>
              <c:f>CO!$AQ$8:$AQ$18</c:f>
              <c:strCache>
                <c:ptCount val="11"/>
                <c:pt idx="0">
                  <c:v>1999</c:v>
                </c:pt>
                <c:pt idx="1">
                  <c:v>2000</c:v>
                </c:pt>
                <c:pt idx="2">
                  <c:v>2001</c:v>
                </c:pt>
                <c:pt idx="3">
                  <c:v>2002</c:v>
                </c:pt>
                <c:pt idx="4">
                  <c:v>2003</c:v>
                </c:pt>
                <c:pt idx="5">
                  <c:v>2004</c:v>
                </c:pt>
                <c:pt idx="6">
                  <c:v>2005</c:v>
                </c:pt>
                <c:pt idx="7">
                  <c:v>2006</c:v>
                </c:pt>
                <c:pt idx="8">
                  <c:v>2007</c:v>
                </c:pt>
                <c:pt idx="9">
                  <c:v>2008</c:v>
                </c:pt>
                <c:pt idx="10">
                  <c:v>2009</c:v>
                </c:pt>
              </c:strCache>
            </c:strRef>
          </c:cat>
          <c:val>
            <c:numRef>
              <c:f>CO!$AU$8:$AU$18</c:f>
              <c:numCache>
                <c:formatCode>General</c:formatCode>
                <c:ptCount val="11"/>
                <c:pt idx="0">
                  <c:v>7.6</c:v>
                </c:pt>
                <c:pt idx="1">
                  <c:v>6.6</c:v>
                </c:pt>
                <c:pt idx="2">
                  <c:v>11.1</c:v>
                </c:pt>
                <c:pt idx="3">
                  <c:v>5.8</c:v>
                </c:pt>
                <c:pt idx="4">
                  <c:v>6.1</c:v>
                </c:pt>
                <c:pt idx="5">
                  <c:v>5.3</c:v>
                </c:pt>
                <c:pt idx="6">
                  <c:v>5.6</c:v>
                </c:pt>
                <c:pt idx="7">
                  <c:v>3.3</c:v>
                </c:pt>
                <c:pt idx="8">
                  <c:v>2.2999999999999998</c:v>
                </c:pt>
                <c:pt idx="9">
                  <c:v>3.1</c:v>
                </c:pt>
                <c:pt idx="10">
                  <c:v>2.5</c:v>
                </c:pt>
              </c:numCache>
            </c:numRef>
          </c:val>
        </c:ser>
        <c:ser>
          <c:idx val="4"/>
          <c:order val="4"/>
          <c:tx>
            <c:strRef>
              <c:f>CO!$AV$7</c:f>
              <c:strCache>
                <c:ptCount val="1"/>
                <c:pt idx="0">
                  <c:v>MPLS</c:v>
                </c:pt>
              </c:strCache>
            </c:strRef>
          </c:tx>
          <c:marker>
            <c:symbol val="none"/>
          </c:marker>
          <c:cat>
            <c:strRef>
              <c:f>CO!$AQ$8:$AQ$18</c:f>
              <c:strCache>
                <c:ptCount val="11"/>
                <c:pt idx="0">
                  <c:v>1999</c:v>
                </c:pt>
                <c:pt idx="1">
                  <c:v>2000</c:v>
                </c:pt>
                <c:pt idx="2">
                  <c:v>2001</c:v>
                </c:pt>
                <c:pt idx="3">
                  <c:v>2002</c:v>
                </c:pt>
                <c:pt idx="4">
                  <c:v>2003</c:v>
                </c:pt>
                <c:pt idx="5">
                  <c:v>2004</c:v>
                </c:pt>
                <c:pt idx="6">
                  <c:v>2005</c:v>
                </c:pt>
                <c:pt idx="7">
                  <c:v>2006</c:v>
                </c:pt>
                <c:pt idx="8">
                  <c:v>2007</c:v>
                </c:pt>
                <c:pt idx="9">
                  <c:v>2008</c:v>
                </c:pt>
                <c:pt idx="10">
                  <c:v>2009</c:v>
                </c:pt>
              </c:strCache>
            </c:strRef>
          </c:cat>
          <c:val>
            <c:numRef>
              <c:f>CO!$AV$8:$AV$18</c:f>
              <c:numCache>
                <c:formatCode>General</c:formatCode>
                <c:ptCount val="11"/>
                <c:pt idx="0">
                  <c:v>4.3</c:v>
                </c:pt>
                <c:pt idx="1">
                  <c:v>5</c:v>
                </c:pt>
                <c:pt idx="2">
                  <c:v>5.6</c:v>
                </c:pt>
                <c:pt idx="3">
                  <c:v>6.1</c:v>
                </c:pt>
                <c:pt idx="4">
                  <c:v>4.7</c:v>
                </c:pt>
                <c:pt idx="5">
                  <c:v>3.2</c:v>
                </c:pt>
                <c:pt idx="6">
                  <c:v>3.3</c:v>
                </c:pt>
                <c:pt idx="7">
                  <c:v>4.8</c:v>
                </c:pt>
                <c:pt idx="8">
                  <c:v>2.5</c:v>
                </c:pt>
                <c:pt idx="9">
                  <c:v>2</c:v>
                </c:pt>
                <c:pt idx="10">
                  <c:v>2.4</c:v>
                </c:pt>
              </c:numCache>
            </c:numRef>
          </c:val>
        </c:ser>
        <c:ser>
          <c:idx val="5"/>
          <c:order val="5"/>
          <c:tx>
            <c:strRef>
              <c:f>CO!$AW$7</c:f>
              <c:strCache>
                <c:ptCount val="1"/>
                <c:pt idx="0">
                  <c:v>ST CLOUD</c:v>
                </c:pt>
              </c:strCache>
            </c:strRef>
          </c:tx>
          <c:marker>
            <c:symbol val="none"/>
          </c:marker>
          <c:cat>
            <c:strRef>
              <c:f>CO!$AQ$8:$AQ$18</c:f>
              <c:strCache>
                <c:ptCount val="11"/>
                <c:pt idx="0">
                  <c:v>1999</c:v>
                </c:pt>
                <c:pt idx="1">
                  <c:v>2000</c:v>
                </c:pt>
                <c:pt idx="2">
                  <c:v>2001</c:v>
                </c:pt>
                <c:pt idx="3">
                  <c:v>2002</c:v>
                </c:pt>
                <c:pt idx="4">
                  <c:v>2003</c:v>
                </c:pt>
                <c:pt idx="5">
                  <c:v>2004</c:v>
                </c:pt>
                <c:pt idx="6">
                  <c:v>2005</c:v>
                </c:pt>
                <c:pt idx="7">
                  <c:v>2006</c:v>
                </c:pt>
                <c:pt idx="8">
                  <c:v>2007</c:v>
                </c:pt>
                <c:pt idx="9">
                  <c:v>2008</c:v>
                </c:pt>
                <c:pt idx="10">
                  <c:v>2009</c:v>
                </c:pt>
              </c:strCache>
            </c:strRef>
          </c:cat>
          <c:val>
            <c:numRef>
              <c:f>CO!$AW$8:$AW$18</c:f>
              <c:numCache>
                <c:formatCode>General</c:formatCode>
                <c:ptCount val="11"/>
                <c:pt idx="0">
                  <c:v>5.0999999999999996</c:v>
                </c:pt>
                <c:pt idx="1">
                  <c:v>4.3</c:v>
                </c:pt>
                <c:pt idx="2">
                  <c:v>4.7</c:v>
                </c:pt>
                <c:pt idx="3">
                  <c:v>4.5</c:v>
                </c:pt>
                <c:pt idx="4">
                  <c:v>3.5</c:v>
                </c:pt>
                <c:pt idx="5">
                  <c:v>2.4</c:v>
                </c:pt>
                <c:pt idx="6">
                  <c:v>4</c:v>
                </c:pt>
                <c:pt idx="7">
                  <c:v>3.3</c:v>
                </c:pt>
                <c:pt idx="8">
                  <c:v>3.1</c:v>
                </c:pt>
                <c:pt idx="9">
                  <c:v>2.7</c:v>
                </c:pt>
                <c:pt idx="10">
                  <c:v>3.1</c:v>
                </c:pt>
              </c:numCache>
            </c:numRef>
          </c:val>
        </c:ser>
        <c:ser>
          <c:idx val="6"/>
          <c:order val="6"/>
          <c:tx>
            <c:strRef>
              <c:f>CO!$AX$7</c:f>
              <c:strCache>
                <c:ptCount val="1"/>
                <c:pt idx="0">
                  <c:v>DULUTH</c:v>
                </c:pt>
              </c:strCache>
            </c:strRef>
          </c:tx>
          <c:marker>
            <c:symbol val="none"/>
          </c:marker>
          <c:cat>
            <c:strRef>
              <c:f>CO!$AQ$8:$AQ$18</c:f>
              <c:strCache>
                <c:ptCount val="11"/>
                <c:pt idx="0">
                  <c:v>1999</c:v>
                </c:pt>
                <c:pt idx="1">
                  <c:v>2000</c:v>
                </c:pt>
                <c:pt idx="2">
                  <c:v>2001</c:v>
                </c:pt>
                <c:pt idx="3">
                  <c:v>2002</c:v>
                </c:pt>
                <c:pt idx="4">
                  <c:v>2003</c:v>
                </c:pt>
                <c:pt idx="5">
                  <c:v>2004</c:v>
                </c:pt>
                <c:pt idx="6">
                  <c:v>2005</c:v>
                </c:pt>
                <c:pt idx="7">
                  <c:v>2006</c:v>
                </c:pt>
                <c:pt idx="8">
                  <c:v>2007</c:v>
                </c:pt>
                <c:pt idx="9">
                  <c:v>2008</c:v>
                </c:pt>
                <c:pt idx="10">
                  <c:v>2009</c:v>
                </c:pt>
              </c:strCache>
            </c:strRef>
          </c:cat>
          <c:val>
            <c:numRef>
              <c:f>CO!$AX$8:$AX$18</c:f>
              <c:numCache>
                <c:formatCode>General</c:formatCode>
                <c:ptCount val="11"/>
                <c:pt idx="0">
                  <c:v>4.5999999999999996</c:v>
                </c:pt>
                <c:pt idx="1">
                  <c:v>3.8</c:v>
                </c:pt>
                <c:pt idx="2">
                  <c:v>4.0999999999999996</c:v>
                </c:pt>
                <c:pt idx="3">
                  <c:v>3.2</c:v>
                </c:pt>
                <c:pt idx="4">
                  <c:v>2.8</c:v>
                </c:pt>
                <c:pt idx="5">
                  <c:v>2.9</c:v>
                </c:pt>
                <c:pt idx="6">
                  <c:v>4.2</c:v>
                </c:pt>
                <c:pt idx="7">
                  <c:v>2.1</c:v>
                </c:pt>
                <c:pt idx="8">
                  <c:v>4</c:v>
                </c:pt>
                <c:pt idx="9">
                  <c:v>2.2000000000000002</c:v>
                </c:pt>
                <c:pt idx="10">
                  <c:v>2.4</c:v>
                </c:pt>
              </c:numCache>
            </c:numRef>
          </c:val>
        </c:ser>
        <c:marker val="1"/>
        <c:axId val="73575808"/>
        <c:axId val="73593984"/>
      </c:lineChart>
      <c:catAx>
        <c:axId val="73575808"/>
        <c:scaling>
          <c:orientation val="minMax"/>
        </c:scaling>
        <c:axPos val="b"/>
        <c:numFmt formatCode="#,##0.00" sourceLinked="0"/>
        <c:tickLblPos val="nextTo"/>
        <c:txPr>
          <a:bodyPr rot="-1740000"/>
          <a:lstStyle/>
          <a:p>
            <a:pPr>
              <a:defRPr sz="1400"/>
            </a:pPr>
            <a:endParaRPr lang="en-US"/>
          </a:p>
        </c:txPr>
        <c:crossAx val="73593984"/>
        <c:crosses val="autoZero"/>
        <c:auto val="1"/>
        <c:lblAlgn val="ctr"/>
        <c:lblOffset val="100"/>
        <c:tickLblSkip val="2"/>
      </c:catAx>
      <c:valAx>
        <c:axId val="73593984"/>
        <c:scaling>
          <c:orientation val="minMax"/>
          <c:max val="15"/>
        </c:scaling>
        <c:axPos val="l"/>
        <c:majorGridlines/>
        <c:title>
          <c:tx>
            <c:rich>
              <a:bodyPr rot="-5400000" vert="horz"/>
              <a:lstStyle/>
              <a:p>
                <a:pPr>
                  <a:defRPr/>
                </a:pPr>
                <a:r>
                  <a:rPr lang="en-US" sz="1600"/>
                  <a:t>2nd highest 1-hr max CO (ppm)</a:t>
                </a:r>
              </a:p>
            </c:rich>
          </c:tx>
          <c:layout/>
        </c:title>
        <c:numFmt formatCode="General" sourceLinked="1"/>
        <c:tickLblPos val="nextTo"/>
        <c:crossAx val="73575808"/>
        <c:crosses val="autoZero"/>
        <c:crossBetween val="between"/>
        <c:majorUnit val="3"/>
      </c:valAx>
    </c:plotArea>
    <c:legend>
      <c:legendPos val="b"/>
      <c:layout/>
      <c:txPr>
        <a:bodyPr/>
        <a:lstStyle/>
        <a:p>
          <a:pPr>
            <a:defRPr sz="1100"/>
          </a:pPr>
          <a:endParaRPr lang="en-US"/>
        </a:p>
      </c:txPr>
    </c:legend>
    <c:plotVisOnly val="1"/>
  </c:chart>
  <c:externalData r:id="rId1"/>
</c:chartSpace>
</file>

<file path=ppt/charts/chart3.xml><?xml version="1.0" encoding="utf-8"?>
<c:chartSpace xmlns:c="http://schemas.openxmlformats.org/drawingml/2006/chart" xmlns:a="http://schemas.openxmlformats.org/drawingml/2006/main" xmlns:r="http://schemas.openxmlformats.org/officeDocument/2006/relationships">
  <c:lang val="en-US"/>
  <c:chart>
    <c:plotArea>
      <c:layout/>
      <c:lineChart>
        <c:grouping val="standard"/>
        <c:ser>
          <c:idx val="0"/>
          <c:order val="0"/>
          <c:tx>
            <c:strRef>
              <c:f>'NO2'!$V$24</c:f>
              <c:strCache>
                <c:ptCount val="1"/>
                <c:pt idx="0">
                  <c:v>FHR 420</c:v>
                </c:pt>
              </c:strCache>
            </c:strRef>
          </c:tx>
          <c:spPr>
            <a:ln w="50800"/>
          </c:spPr>
          <c:marker>
            <c:symbol val="none"/>
          </c:marker>
          <c:cat>
            <c:strRef>
              <c:f>'NO2'!$U$25:$U$35</c:f>
              <c:strCache>
                <c:ptCount val="11"/>
                <c:pt idx="0">
                  <c:v>1999</c:v>
                </c:pt>
                <c:pt idx="1">
                  <c:v>2000</c:v>
                </c:pt>
                <c:pt idx="2">
                  <c:v>2001</c:v>
                </c:pt>
                <c:pt idx="3">
                  <c:v>2002</c:v>
                </c:pt>
                <c:pt idx="4">
                  <c:v>2003</c:v>
                </c:pt>
                <c:pt idx="5">
                  <c:v>2004</c:v>
                </c:pt>
                <c:pt idx="6">
                  <c:v>2005</c:v>
                </c:pt>
                <c:pt idx="7">
                  <c:v>2006</c:v>
                </c:pt>
                <c:pt idx="8">
                  <c:v>2007</c:v>
                </c:pt>
                <c:pt idx="9">
                  <c:v>2008</c:v>
                </c:pt>
                <c:pt idx="10">
                  <c:v>2009</c:v>
                </c:pt>
              </c:strCache>
            </c:strRef>
          </c:cat>
          <c:val>
            <c:numRef>
              <c:f>'NO2'!$V$25:$V$35</c:f>
              <c:numCache>
                <c:formatCode>General</c:formatCode>
                <c:ptCount val="11"/>
                <c:pt idx="0">
                  <c:v>13.8</c:v>
                </c:pt>
                <c:pt idx="1">
                  <c:v>12.1</c:v>
                </c:pt>
                <c:pt idx="2">
                  <c:v>11.8</c:v>
                </c:pt>
                <c:pt idx="3">
                  <c:v>10.3</c:v>
                </c:pt>
                <c:pt idx="4">
                  <c:v>11.700000000000001</c:v>
                </c:pt>
                <c:pt idx="5">
                  <c:v>11.3</c:v>
                </c:pt>
                <c:pt idx="6">
                  <c:v>11.1</c:v>
                </c:pt>
                <c:pt idx="7">
                  <c:v>11.4</c:v>
                </c:pt>
                <c:pt idx="8">
                  <c:v>10.6</c:v>
                </c:pt>
                <c:pt idx="9">
                  <c:v>9.3000000000000025</c:v>
                </c:pt>
                <c:pt idx="10">
                  <c:v>8.5</c:v>
                </c:pt>
              </c:numCache>
            </c:numRef>
          </c:val>
        </c:ser>
        <c:ser>
          <c:idx val="1"/>
          <c:order val="1"/>
          <c:tx>
            <c:strRef>
              <c:f>'NO2'!$W$24</c:f>
              <c:strCache>
                <c:ptCount val="1"/>
                <c:pt idx="0">
                  <c:v>FHR 423</c:v>
                </c:pt>
              </c:strCache>
            </c:strRef>
          </c:tx>
          <c:spPr>
            <a:ln w="50800"/>
          </c:spPr>
          <c:marker>
            <c:symbol val="none"/>
          </c:marker>
          <c:cat>
            <c:strRef>
              <c:f>'NO2'!$U$25:$U$35</c:f>
              <c:strCache>
                <c:ptCount val="11"/>
                <c:pt idx="0">
                  <c:v>1999</c:v>
                </c:pt>
                <c:pt idx="1">
                  <c:v>2000</c:v>
                </c:pt>
                <c:pt idx="2">
                  <c:v>2001</c:v>
                </c:pt>
                <c:pt idx="3">
                  <c:v>2002</c:v>
                </c:pt>
                <c:pt idx="4">
                  <c:v>2003</c:v>
                </c:pt>
                <c:pt idx="5">
                  <c:v>2004</c:v>
                </c:pt>
                <c:pt idx="6">
                  <c:v>2005</c:v>
                </c:pt>
                <c:pt idx="7">
                  <c:v>2006</c:v>
                </c:pt>
                <c:pt idx="8">
                  <c:v>2007</c:v>
                </c:pt>
                <c:pt idx="9">
                  <c:v>2008</c:v>
                </c:pt>
                <c:pt idx="10">
                  <c:v>2009</c:v>
                </c:pt>
              </c:strCache>
            </c:strRef>
          </c:cat>
          <c:val>
            <c:numRef>
              <c:f>'NO2'!$W$25:$W$35</c:f>
              <c:numCache>
                <c:formatCode>General</c:formatCode>
                <c:ptCount val="11"/>
                <c:pt idx="0">
                  <c:v>8.4</c:v>
                </c:pt>
                <c:pt idx="1">
                  <c:v>9.3000000000000025</c:v>
                </c:pt>
                <c:pt idx="2">
                  <c:v>8.6</c:v>
                </c:pt>
                <c:pt idx="3">
                  <c:v>7.7</c:v>
                </c:pt>
                <c:pt idx="4">
                  <c:v>8</c:v>
                </c:pt>
                <c:pt idx="5">
                  <c:v>7.4</c:v>
                </c:pt>
                <c:pt idx="6">
                  <c:v>7.3</c:v>
                </c:pt>
                <c:pt idx="7">
                  <c:v>8</c:v>
                </c:pt>
                <c:pt idx="8">
                  <c:v>8.5</c:v>
                </c:pt>
                <c:pt idx="9">
                  <c:v>5.4</c:v>
                </c:pt>
                <c:pt idx="10">
                  <c:v>5.3</c:v>
                </c:pt>
              </c:numCache>
            </c:numRef>
          </c:val>
        </c:ser>
        <c:ser>
          <c:idx val="2"/>
          <c:order val="2"/>
          <c:tx>
            <c:strRef>
              <c:f>'NO2'!$X$24</c:f>
              <c:strCache>
                <c:ptCount val="1"/>
                <c:pt idx="0">
                  <c:v>BLAINE</c:v>
                </c:pt>
              </c:strCache>
            </c:strRef>
          </c:tx>
          <c:spPr>
            <a:ln w="50800"/>
          </c:spPr>
          <c:marker>
            <c:symbol val="none"/>
          </c:marker>
          <c:cat>
            <c:strRef>
              <c:f>'NO2'!$U$25:$U$35</c:f>
              <c:strCache>
                <c:ptCount val="11"/>
                <c:pt idx="0">
                  <c:v>1999</c:v>
                </c:pt>
                <c:pt idx="1">
                  <c:v>2000</c:v>
                </c:pt>
                <c:pt idx="2">
                  <c:v>2001</c:v>
                </c:pt>
                <c:pt idx="3">
                  <c:v>2002</c:v>
                </c:pt>
                <c:pt idx="4">
                  <c:v>2003</c:v>
                </c:pt>
                <c:pt idx="5">
                  <c:v>2004</c:v>
                </c:pt>
                <c:pt idx="6">
                  <c:v>2005</c:v>
                </c:pt>
                <c:pt idx="7">
                  <c:v>2006</c:v>
                </c:pt>
                <c:pt idx="8">
                  <c:v>2007</c:v>
                </c:pt>
                <c:pt idx="9">
                  <c:v>2008</c:v>
                </c:pt>
                <c:pt idx="10">
                  <c:v>2009</c:v>
                </c:pt>
              </c:strCache>
            </c:strRef>
          </c:cat>
          <c:val>
            <c:numRef>
              <c:f>'NO2'!$X$25:$X$35</c:f>
              <c:numCache>
                <c:formatCode>General</c:formatCode>
                <c:ptCount val="11"/>
                <c:pt idx="4">
                  <c:v>12.200000000000001</c:v>
                </c:pt>
                <c:pt idx="5">
                  <c:v>11</c:v>
                </c:pt>
                <c:pt idx="6">
                  <c:v>12.4</c:v>
                </c:pt>
                <c:pt idx="7">
                  <c:v>9.5</c:v>
                </c:pt>
                <c:pt idx="8">
                  <c:v>9.4</c:v>
                </c:pt>
                <c:pt idx="9">
                  <c:v>9.1</c:v>
                </c:pt>
                <c:pt idx="10">
                  <c:v>7.9</c:v>
                </c:pt>
              </c:numCache>
            </c:numRef>
          </c:val>
        </c:ser>
        <c:ser>
          <c:idx val="3"/>
          <c:order val="3"/>
          <c:tx>
            <c:strRef>
              <c:f>'NO2'!$Y$24</c:f>
              <c:strCache>
                <c:ptCount val="1"/>
                <c:pt idx="0">
                  <c:v>NO2 Standard</c:v>
                </c:pt>
              </c:strCache>
            </c:strRef>
          </c:tx>
          <c:spPr>
            <a:ln w="50800"/>
          </c:spPr>
          <c:marker>
            <c:symbol val="none"/>
          </c:marker>
          <c:cat>
            <c:strRef>
              <c:f>'NO2'!$U$25:$U$35</c:f>
              <c:strCache>
                <c:ptCount val="11"/>
                <c:pt idx="0">
                  <c:v>1999</c:v>
                </c:pt>
                <c:pt idx="1">
                  <c:v>2000</c:v>
                </c:pt>
                <c:pt idx="2">
                  <c:v>2001</c:v>
                </c:pt>
                <c:pt idx="3">
                  <c:v>2002</c:v>
                </c:pt>
                <c:pt idx="4">
                  <c:v>2003</c:v>
                </c:pt>
                <c:pt idx="5">
                  <c:v>2004</c:v>
                </c:pt>
                <c:pt idx="6">
                  <c:v>2005</c:v>
                </c:pt>
                <c:pt idx="7">
                  <c:v>2006</c:v>
                </c:pt>
                <c:pt idx="8">
                  <c:v>2007</c:v>
                </c:pt>
                <c:pt idx="9">
                  <c:v>2008</c:v>
                </c:pt>
                <c:pt idx="10">
                  <c:v>2009</c:v>
                </c:pt>
              </c:strCache>
            </c:strRef>
          </c:cat>
          <c:val>
            <c:numRef>
              <c:f>'NO2'!$Y$25:$Y$35</c:f>
              <c:numCache>
                <c:formatCode>General</c:formatCode>
                <c:ptCount val="11"/>
                <c:pt idx="0">
                  <c:v>53.5</c:v>
                </c:pt>
                <c:pt idx="1">
                  <c:v>53.5</c:v>
                </c:pt>
                <c:pt idx="2">
                  <c:v>53.5</c:v>
                </c:pt>
                <c:pt idx="3">
                  <c:v>53.5</c:v>
                </c:pt>
                <c:pt idx="4">
                  <c:v>53.5</c:v>
                </c:pt>
                <c:pt idx="5">
                  <c:v>53.5</c:v>
                </c:pt>
                <c:pt idx="6">
                  <c:v>53.5</c:v>
                </c:pt>
                <c:pt idx="7">
                  <c:v>53.5</c:v>
                </c:pt>
                <c:pt idx="8">
                  <c:v>53.5</c:v>
                </c:pt>
                <c:pt idx="9">
                  <c:v>53.5</c:v>
                </c:pt>
                <c:pt idx="10">
                  <c:v>53.5</c:v>
                </c:pt>
              </c:numCache>
            </c:numRef>
          </c:val>
        </c:ser>
        <c:marker val="1"/>
        <c:axId val="73666560"/>
        <c:axId val="73668096"/>
      </c:lineChart>
      <c:catAx>
        <c:axId val="73666560"/>
        <c:scaling>
          <c:orientation val="minMax"/>
        </c:scaling>
        <c:axPos val="b"/>
        <c:numFmt formatCode="General" sourceLinked="1"/>
        <c:tickLblPos val="nextTo"/>
        <c:txPr>
          <a:bodyPr rot="-2160000"/>
          <a:lstStyle/>
          <a:p>
            <a:pPr>
              <a:defRPr sz="1400"/>
            </a:pPr>
            <a:endParaRPr lang="en-US"/>
          </a:p>
        </c:txPr>
        <c:crossAx val="73668096"/>
        <c:crosses val="autoZero"/>
        <c:auto val="1"/>
        <c:lblAlgn val="ctr"/>
        <c:lblOffset val="100"/>
        <c:tickLblSkip val="2"/>
      </c:catAx>
      <c:valAx>
        <c:axId val="73668096"/>
        <c:scaling>
          <c:orientation val="minMax"/>
        </c:scaling>
        <c:axPos val="l"/>
        <c:majorGridlines/>
        <c:title>
          <c:tx>
            <c:rich>
              <a:bodyPr rot="-5400000" vert="horz"/>
              <a:lstStyle/>
              <a:p>
                <a:pPr>
                  <a:defRPr sz="1600"/>
                </a:pPr>
                <a:r>
                  <a:rPr lang="en-US" sz="1600"/>
                  <a:t>Mean Annual NO2 (ppb)</a:t>
                </a:r>
              </a:p>
            </c:rich>
          </c:tx>
          <c:layout/>
        </c:title>
        <c:numFmt formatCode="General" sourceLinked="1"/>
        <c:tickLblPos val="nextTo"/>
        <c:crossAx val="73666560"/>
        <c:crosses val="autoZero"/>
        <c:crossBetween val="between"/>
      </c:valAx>
    </c:plotArea>
    <c:legend>
      <c:legendPos val="r"/>
      <c:legendEntry>
        <c:idx val="3"/>
        <c:delete val="1"/>
      </c:legendEntry>
      <c:layout/>
      <c:txPr>
        <a:bodyPr/>
        <a:lstStyle/>
        <a:p>
          <a:pPr>
            <a:defRPr sz="1400"/>
          </a:pPr>
          <a:endParaRPr lang="en-US"/>
        </a:p>
      </c:txPr>
    </c:legend>
    <c:plotVisOnly val="1"/>
  </c:chart>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manualLayout>
          <c:layoutTarget val="inner"/>
          <c:xMode val="edge"/>
          <c:yMode val="edge"/>
          <c:x val="0.11701525418754176"/>
          <c:y val="3.08403324584429E-2"/>
          <c:w val="0.8547461326441107"/>
          <c:h val="0.7772206911636087"/>
        </c:manualLayout>
      </c:layout>
      <c:barChart>
        <c:barDir val="col"/>
        <c:grouping val="clustered"/>
        <c:ser>
          <c:idx val="0"/>
          <c:order val="0"/>
          <c:tx>
            <c:strRef>
              <c:f>'2010 Charts'!$C$1</c:f>
              <c:strCache>
                <c:ptCount val="1"/>
                <c:pt idx="0">
                  <c:v>2007-2009</c:v>
                </c:pt>
              </c:strCache>
            </c:strRef>
          </c:tx>
          <c:spPr>
            <a:solidFill>
              <a:schemeClr val="accent4">
                <a:lumMod val="75000"/>
              </a:schemeClr>
            </a:solidFill>
          </c:spPr>
          <c:dLbls>
            <c:txPr>
              <a:bodyPr/>
              <a:lstStyle/>
              <a:p>
                <a:pPr>
                  <a:defRPr b="1"/>
                </a:pPr>
                <a:endParaRPr lang="en-US"/>
              </a:p>
            </c:txPr>
            <c:showVal val="1"/>
          </c:dLbls>
          <c:cat>
            <c:strRef>
              <c:f>'2010 Charts'!$B$2:$B$17</c:f>
              <c:strCache>
                <c:ptCount val="16"/>
                <c:pt idx="0">
                  <c:v>Anoka Airport</c:v>
                </c:pt>
                <c:pt idx="1">
                  <c:v>East Bethel</c:v>
                </c:pt>
                <c:pt idx="2">
                  <c:v>Shakopee</c:v>
                </c:pt>
                <c:pt idx="3">
                  <c:v>St. Michael</c:v>
                </c:pt>
                <c:pt idx="4">
                  <c:v>Stanton</c:v>
                </c:pt>
                <c:pt idx="5">
                  <c:v>Stillwater</c:v>
                </c:pt>
                <c:pt idx="6">
                  <c:v>Brainerd</c:v>
                </c:pt>
                <c:pt idx="7">
                  <c:v>Cloquet</c:v>
                </c:pt>
                <c:pt idx="8">
                  <c:v>Detroit Lakes</c:v>
                </c:pt>
                <c:pt idx="9">
                  <c:v>Duluth</c:v>
                </c:pt>
                <c:pt idx="10">
                  <c:v>Ely/Fernberg</c:v>
                </c:pt>
                <c:pt idx="11">
                  <c:v>Marshall</c:v>
                </c:pt>
                <c:pt idx="12">
                  <c:v>Mille Lacs</c:v>
                </c:pt>
                <c:pt idx="13">
                  <c:v>Rochester</c:v>
                </c:pt>
                <c:pt idx="14">
                  <c:v>St. Cloud</c:v>
                </c:pt>
                <c:pt idx="15">
                  <c:v>Voyg Nat Pk</c:v>
                </c:pt>
              </c:strCache>
            </c:strRef>
          </c:cat>
          <c:val>
            <c:numRef>
              <c:f>'2010 Charts'!$C$2:$C$17</c:f>
              <c:numCache>
                <c:formatCode>0</c:formatCode>
                <c:ptCount val="16"/>
                <c:pt idx="0">
                  <c:v>64</c:v>
                </c:pt>
                <c:pt idx="1">
                  <c:v>62</c:v>
                </c:pt>
                <c:pt idx="2">
                  <c:v>63</c:v>
                </c:pt>
                <c:pt idx="3">
                  <c:v>65</c:v>
                </c:pt>
                <c:pt idx="4">
                  <c:v>65</c:v>
                </c:pt>
                <c:pt idx="5">
                  <c:v>67</c:v>
                </c:pt>
                <c:pt idx="6">
                  <c:v>62</c:v>
                </c:pt>
                <c:pt idx="7">
                  <c:v>57</c:v>
                </c:pt>
                <c:pt idx="8">
                  <c:v>58</c:v>
                </c:pt>
                <c:pt idx="9">
                  <c:v>55</c:v>
                </c:pt>
                <c:pt idx="10">
                  <c:v>60</c:v>
                </c:pt>
                <c:pt idx="11">
                  <c:v>62</c:v>
                </c:pt>
                <c:pt idx="12">
                  <c:v>60</c:v>
                </c:pt>
                <c:pt idx="13">
                  <c:v>61</c:v>
                </c:pt>
                <c:pt idx="14">
                  <c:v>59</c:v>
                </c:pt>
                <c:pt idx="15">
                  <c:v>61</c:v>
                </c:pt>
              </c:numCache>
            </c:numRef>
          </c:val>
        </c:ser>
        <c:gapWidth val="75"/>
        <c:axId val="73697152"/>
        <c:axId val="73698688"/>
      </c:barChart>
      <c:catAx>
        <c:axId val="73697152"/>
        <c:scaling>
          <c:orientation val="minMax"/>
        </c:scaling>
        <c:axPos val="b"/>
        <c:tickLblPos val="nextTo"/>
        <c:crossAx val="73698688"/>
        <c:crosses val="autoZero"/>
        <c:auto val="1"/>
        <c:lblAlgn val="ctr"/>
        <c:lblOffset val="100"/>
      </c:catAx>
      <c:valAx>
        <c:axId val="73698688"/>
        <c:scaling>
          <c:orientation val="minMax"/>
          <c:max val="80"/>
          <c:min val="40"/>
        </c:scaling>
        <c:axPos val="l"/>
        <c:majorGridlines/>
        <c:numFmt formatCode="0" sourceLinked="1"/>
        <c:tickLblPos val="nextTo"/>
        <c:crossAx val="73697152"/>
        <c:crosses val="autoZero"/>
        <c:crossBetween val="between"/>
      </c:valAx>
    </c:plotArea>
    <c:plotVisOnly val="1"/>
  </c:chart>
  <c:externalData r:id="rId1"/>
</c:chartSpace>
</file>

<file path=ppt/charts/chart5.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barChart>
        <c:barDir val="col"/>
        <c:grouping val="clustered"/>
        <c:ser>
          <c:idx val="1"/>
          <c:order val="0"/>
          <c:tx>
            <c:strRef>
              <c:f>'2010 Charts'!$D$1</c:f>
              <c:strCache>
                <c:ptCount val="1"/>
                <c:pt idx="0">
                  <c:v>2008-2010 (4th) Best Case</c:v>
                </c:pt>
              </c:strCache>
            </c:strRef>
          </c:tx>
          <c:spPr>
            <a:solidFill>
              <a:schemeClr val="accent4">
                <a:lumMod val="75000"/>
              </a:schemeClr>
            </a:solidFill>
          </c:spPr>
          <c:dLbls>
            <c:txPr>
              <a:bodyPr/>
              <a:lstStyle/>
              <a:p>
                <a:pPr>
                  <a:defRPr b="1"/>
                </a:pPr>
                <a:endParaRPr lang="en-US"/>
              </a:p>
            </c:txPr>
            <c:showVal val="1"/>
          </c:dLbls>
          <c:cat>
            <c:strRef>
              <c:f>'2010 Charts'!$B$2:$B$17</c:f>
              <c:strCache>
                <c:ptCount val="16"/>
                <c:pt idx="0">
                  <c:v>Anoka Airport</c:v>
                </c:pt>
                <c:pt idx="1">
                  <c:v>East Bethel</c:v>
                </c:pt>
                <c:pt idx="2">
                  <c:v>Shakopee</c:v>
                </c:pt>
                <c:pt idx="3">
                  <c:v>St. Michael</c:v>
                </c:pt>
                <c:pt idx="4">
                  <c:v>Stanton</c:v>
                </c:pt>
                <c:pt idx="5">
                  <c:v>Stillwater</c:v>
                </c:pt>
                <c:pt idx="6">
                  <c:v>Brainerd</c:v>
                </c:pt>
                <c:pt idx="7">
                  <c:v>Cloquet</c:v>
                </c:pt>
                <c:pt idx="8">
                  <c:v>Detroit Lakes</c:v>
                </c:pt>
                <c:pt idx="9">
                  <c:v>Duluth</c:v>
                </c:pt>
                <c:pt idx="10">
                  <c:v>Ely/Fernberg</c:v>
                </c:pt>
                <c:pt idx="11">
                  <c:v>Marshall</c:v>
                </c:pt>
                <c:pt idx="12">
                  <c:v>Mille Lacs</c:v>
                </c:pt>
                <c:pt idx="13">
                  <c:v>Rochester</c:v>
                </c:pt>
                <c:pt idx="14">
                  <c:v>St. Cloud</c:v>
                </c:pt>
                <c:pt idx="15">
                  <c:v>Voyg Nat Pk</c:v>
                </c:pt>
              </c:strCache>
            </c:strRef>
          </c:cat>
          <c:val>
            <c:numRef>
              <c:f>'2010 Charts'!$D$2:$D$17</c:f>
              <c:numCache>
                <c:formatCode>0</c:formatCode>
                <c:ptCount val="16"/>
                <c:pt idx="0">
                  <c:v>62</c:v>
                </c:pt>
                <c:pt idx="1">
                  <c:v>60</c:v>
                </c:pt>
                <c:pt idx="2">
                  <c:v>59</c:v>
                </c:pt>
                <c:pt idx="3">
                  <c:v>60</c:v>
                </c:pt>
                <c:pt idx="4">
                  <c:v>60</c:v>
                </c:pt>
                <c:pt idx="5">
                  <c:v>64</c:v>
                </c:pt>
                <c:pt idx="6">
                  <c:v>60</c:v>
                </c:pt>
                <c:pt idx="7">
                  <c:v>55</c:v>
                </c:pt>
                <c:pt idx="8">
                  <c:v>58</c:v>
                </c:pt>
                <c:pt idx="9">
                  <c:v>52</c:v>
                </c:pt>
                <c:pt idx="10">
                  <c:v>58</c:v>
                </c:pt>
                <c:pt idx="11">
                  <c:v>62</c:v>
                </c:pt>
                <c:pt idx="12">
                  <c:v>57</c:v>
                </c:pt>
                <c:pt idx="13">
                  <c:v>60</c:v>
                </c:pt>
                <c:pt idx="14">
                  <c:v>55</c:v>
                </c:pt>
                <c:pt idx="15">
                  <c:v>60</c:v>
                </c:pt>
              </c:numCache>
            </c:numRef>
          </c:val>
        </c:ser>
        <c:gapWidth val="75"/>
        <c:axId val="73710592"/>
        <c:axId val="73741056"/>
      </c:barChart>
      <c:catAx>
        <c:axId val="73710592"/>
        <c:scaling>
          <c:orientation val="minMax"/>
        </c:scaling>
        <c:axPos val="b"/>
        <c:tickLblPos val="nextTo"/>
        <c:crossAx val="73741056"/>
        <c:crosses val="autoZero"/>
        <c:auto val="1"/>
        <c:lblAlgn val="ctr"/>
        <c:lblOffset val="100"/>
      </c:catAx>
      <c:valAx>
        <c:axId val="73741056"/>
        <c:scaling>
          <c:orientation val="minMax"/>
          <c:max val="80"/>
          <c:min val="40"/>
        </c:scaling>
        <c:axPos val="l"/>
        <c:majorGridlines/>
        <c:numFmt formatCode="0" sourceLinked="1"/>
        <c:tickLblPos val="nextTo"/>
        <c:crossAx val="73710592"/>
        <c:crosses val="autoZero"/>
        <c:crossBetween val="between"/>
      </c:valAx>
    </c:plotArea>
    <c:plotVisOnly val="1"/>
  </c:chart>
  <c:externalData r:id="rId1"/>
</c:chartSpace>
</file>

<file path=ppt/charts/chart6.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barChart>
        <c:barDir val="col"/>
        <c:grouping val="clustered"/>
        <c:ser>
          <c:idx val="0"/>
          <c:order val="0"/>
          <c:tx>
            <c:strRef>
              <c:f>Sheet1!$B$1</c:f>
              <c:strCache>
                <c:ptCount val="1"/>
                <c:pt idx="0">
                  <c:v>Daily Concentration</c:v>
                </c:pt>
              </c:strCache>
            </c:strRef>
          </c:tx>
          <c:spPr>
            <a:solidFill>
              <a:schemeClr val="tx2">
                <a:lumMod val="75000"/>
              </a:schemeClr>
            </a:solidFill>
          </c:spPr>
          <c:dLbls>
            <c:txPr>
              <a:bodyPr/>
              <a:lstStyle/>
              <a:p>
                <a:pPr>
                  <a:defRPr b="1"/>
                </a:pPr>
                <a:endParaRPr lang="en-US"/>
              </a:p>
            </c:txPr>
            <c:showVal val="1"/>
          </c:dLbls>
          <c:cat>
            <c:strRef>
              <c:f>Sheet1!$A$2:$A$12</c:f>
              <c:strCache>
                <c:ptCount val="11"/>
                <c:pt idx="0">
                  <c:v>Apple Valley</c:v>
                </c:pt>
                <c:pt idx="1">
                  <c:v>Mpls - Phillips</c:v>
                </c:pt>
                <c:pt idx="2">
                  <c:v>St Louis Park</c:v>
                </c:pt>
                <c:pt idx="3">
                  <c:v>St Paul - RHC</c:v>
                </c:pt>
                <c:pt idx="4">
                  <c:v>St Paul - Harding</c:v>
                </c:pt>
                <c:pt idx="5">
                  <c:v>Shakopee</c:v>
                </c:pt>
                <c:pt idx="6">
                  <c:v>Duluth - WDSE</c:v>
                </c:pt>
                <c:pt idx="7">
                  <c:v>Duluth - Lincoln Park</c:v>
                </c:pt>
                <c:pt idx="8">
                  <c:v>Rochester</c:v>
                </c:pt>
                <c:pt idx="9">
                  <c:v>St Cloud</c:v>
                </c:pt>
                <c:pt idx="10">
                  <c:v>Virginia</c:v>
                </c:pt>
              </c:strCache>
            </c:strRef>
          </c:cat>
          <c:val>
            <c:numRef>
              <c:f>Sheet1!$B$2:$B$12</c:f>
              <c:numCache>
                <c:formatCode>General</c:formatCode>
                <c:ptCount val="11"/>
                <c:pt idx="0">
                  <c:v>31</c:v>
                </c:pt>
                <c:pt idx="1">
                  <c:v>31</c:v>
                </c:pt>
                <c:pt idx="2">
                  <c:v>28.6</c:v>
                </c:pt>
                <c:pt idx="3">
                  <c:v>35.9</c:v>
                </c:pt>
                <c:pt idx="4">
                  <c:v>36.5</c:v>
                </c:pt>
                <c:pt idx="5">
                  <c:v>29.1</c:v>
                </c:pt>
                <c:pt idx="6">
                  <c:v>19.7</c:v>
                </c:pt>
                <c:pt idx="7">
                  <c:v>21.8</c:v>
                </c:pt>
                <c:pt idx="8">
                  <c:v>30.5</c:v>
                </c:pt>
                <c:pt idx="9">
                  <c:v>26.5</c:v>
                </c:pt>
                <c:pt idx="10">
                  <c:v>15.3</c:v>
                </c:pt>
              </c:numCache>
            </c:numRef>
          </c:val>
        </c:ser>
        <c:gapWidth val="75"/>
        <c:axId val="73785728"/>
        <c:axId val="73787264"/>
      </c:barChart>
      <c:catAx>
        <c:axId val="73785728"/>
        <c:scaling>
          <c:orientation val="minMax"/>
        </c:scaling>
        <c:axPos val="b"/>
        <c:tickLblPos val="nextTo"/>
        <c:crossAx val="73787264"/>
        <c:crosses val="autoZero"/>
        <c:auto val="1"/>
        <c:lblAlgn val="ctr"/>
        <c:lblOffset val="100"/>
      </c:catAx>
      <c:valAx>
        <c:axId val="73787264"/>
        <c:scaling>
          <c:orientation val="minMax"/>
        </c:scaling>
        <c:axPos val="l"/>
        <c:majorGridlines/>
        <c:numFmt formatCode="General" sourceLinked="1"/>
        <c:tickLblPos val="nextTo"/>
        <c:crossAx val="73785728"/>
        <c:crosses val="autoZero"/>
        <c:crossBetween val="between"/>
      </c:valAx>
    </c:plotArea>
    <c:plotVisOnly val="1"/>
  </c:chart>
  <c:externalData r:id="rId1"/>
</c:chartSpace>
</file>

<file path=ppt/charts/chart7.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barChart>
        <c:barDir val="col"/>
        <c:grouping val="clustered"/>
        <c:ser>
          <c:idx val="1"/>
          <c:order val="0"/>
          <c:tx>
            <c:strRef>
              <c:f>Sheet1!$C$1</c:f>
              <c:strCache>
                <c:ptCount val="1"/>
                <c:pt idx="0">
                  <c:v>Annual Concentration</c:v>
                </c:pt>
              </c:strCache>
            </c:strRef>
          </c:tx>
          <c:spPr>
            <a:solidFill>
              <a:schemeClr val="tx2">
                <a:lumMod val="75000"/>
              </a:schemeClr>
            </a:solidFill>
          </c:spPr>
          <c:dLbls>
            <c:txPr>
              <a:bodyPr/>
              <a:lstStyle/>
              <a:p>
                <a:pPr>
                  <a:defRPr b="1"/>
                </a:pPr>
                <a:endParaRPr lang="en-US"/>
              </a:p>
            </c:txPr>
            <c:showVal val="1"/>
          </c:dLbls>
          <c:cat>
            <c:strRef>
              <c:f>Sheet1!$A$2:$A$12</c:f>
              <c:strCache>
                <c:ptCount val="11"/>
                <c:pt idx="0">
                  <c:v>Apple Valley</c:v>
                </c:pt>
                <c:pt idx="1">
                  <c:v>Mpls - Phillips</c:v>
                </c:pt>
                <c:pt idx="2">
                  <c:v>St Louis Park</c:v>
                </c:pt>
                <c:pt idx="3">
                  <c:v>St Paul - RHC</c:v>
                </c:pt>
                <c:pt idx="4">
                  <c:v>St Paul - Harding</c:v>
                </c:pt>
                <c:pt idx="5">
                  <c:v>Shakopee</c:v>
                </c:pt>
                <c:pt idx="6">
                  <c:v>Duluth - WDSE</c:v>
                </c:pt>
                <c:pt idx="7">
                  <c:v>Duluth - Lincoln Park</c:v>
                </c:pt>
                <c:pt idx="8">
                  <c:v>Rochester</c:v>
                </c:pt>
                <c:pt idx="9">
                  <c:v>St Cloud</c:v>
                </c:pt>
                <c:pt idx="10">
                  <c:v>Virginia</c:v>
                </c:pt>
              </c:strCache>
            </c:strRef>
          </c:cat>
          <c:val>
            <c:numRef>
              <c:f>Sheet1!$C$2:$C$12</c:f>
              <c:numCache>
                <c:formatCode>General</c:formatCode>
                <c:ptCount val="11"/>
                <c:pt idx="0">
                  <c:v>9.6</c:v>
                </c:pt>
                <c:pt idx="1">
                  <c:v>9.9</c:v>
                </c:pt>
                <c:pt idx="2">
                  <c:v>9.9</c:v>
                </c:pt>
                <c:pt idx="3">
                  <c:v>10.9</c:v>
                </c:pt>
                <c:pt idx="4">
                  <c:v>10.3</c:v>
                </c:pt>
                <c:pt idx="5">
                  <c:v>9.5</c:v>
                </c:pt>
                <c:pt idx="6">
                  <c:v>6.4</c:v>
                </c:pt>
                <c:pt idx="7">
                  <c:v>7.5</c:v>
                </c:pt>
                <c:pt idx="8">
                  <c:v>10</c:v>
                </c:pt>
                <c:pt idx="9">
                  <c:v>8.7000000000000011</c:v>
                </c:pt>
                <c:pt idx="10">
                  <c:v>5.8</c:v>
                </c:pt>
              </c:numCache>
            </c:numRef>
          </c:val>
        </c:ser>
        <c:gapWidth val="75"/>
        <c:axId val="73798784"/>
        <c:axId val="73800320"/>
      </c:barChart>
      <c:catAx>
        <c:axId val="73798784"/>
        <c:scaling>
          <c:orientation val="minMax"/>
        </c:scaling>
        <c:axPos val="b"/>
        <c:tickLblPos val="nextTo"/>
        <c:crossAx val="73800320"/>
        <c:crosses val="autoZero"/>
        <c:auto val="1"/>
        <c:lblAlgn val="ctr"/>
        <c:lblOffset val="100"/>
      </c:catAx>
      <c:valAx>
        <c:axId val="73800320"/>
        <c:scaling>
          <c:orientation val="minMax"/>
          <c:max val="13"/>
          <c:min val="0"/>
        </c:scaling>
        <c:axPos val="l"/>
        <c:majorGridlines/>
        <c:numFmt formatCode="General" sourceLinked="1"/>
        <c:tickLblPos val="nextTo"/>
        <c:crossAx val="73798784"/>
        <c:crosses val="autoZero"/>
        <c:crossBetween val="between"/>
      </c:valAx>
    </c:plotArea>
    <c:plotVisOnly val="1"/>
  </c:chart>
  <c:externalData r:id="rId1"/>
</c:chartSpace>
</file>

<file path=ppt/charts/chart8.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sz="1800"/>
            </a:pPr>
            <a:endParaRPr lang="en-US" sz="1800" dirty="0"/>
          </a:p>
          <a:p>
            <a:pPr>
              <a:defRPr sz="1800"/>
            </a:pPr>
            <a:r>
              <a:rPr lang="en-US" sz="1800" dirty="0"/>
              <a:t>Metro Sites</a:t>
            </a:r>
          </a:p>
        </c:rich>
      </c:tx>
      <c:layout/>
    </c:title>
    <c:plotArea>
      <c:layout>
        <c:manualLayout>
          <c:layoutTarget val="inner"/>
          <c:xMode val="edge"/>
          <c:yMode val="edge"/>
          <c:x val="9.6739782527184084E-2"/>
          <c:y val="0.15887432914169344"/>
          <c:w val="0.67064855174353544"/>
          <c:h val="0.74239648215614862"/>
        </c:manualLayout>
      </c:layout>
      <c:lineChart>
        <c:grouping val="standard"/>
        <c:ser>
          <c:idx val="0"/>
          <c:order val="0"/>
          <c:tx>
            <c:strRef>
              <c:f>'Daily Design Value'!$B$34</c:f>
              <c:strCache>
                <c:ptCount val="1"/>
                <c:pt idx="0">
                  <c:v>Apple Valley</c:v>
                </c:pt>
              </c:strCache>
            </c:strRef>
          </c:tx>
          <c:cat>
            <c:strRef>
              <c:f>'Daily Design Value'!$A$35:$A$44</c:f>
              <c:strCache>
                <c:ptCount val="10"/>
                <c:pt idx="0">
                  <c:v>2000</c:v>
                </c:pt>
                <c:pt idx="1">
                  <c:v>2001</c:v>
                </c:pt>
                <c:pt idx="2">
                  <c:v>2002</c:v>
                </c:pt>
                <c:pt idx="3">
                  <c:v>2003</c:v>
                </c:pt>
                <c:pt idx="4">
                  <c:v>2004</c:v>
                </c:pt>
                <c:pt idx="5">
                  <c:v>2005</c:v>
                </c:pt>
                <c:pt idx="6">
                  <c:v>2006</c:v>
                </c:pt>
                <c:pt idx="7">
                  <c:v>2007</c:v>
                </c:pt>
                <c:pt idx="8">
                  <c:v>2008</c:v>
                </c:pt>
                <c:pt idx="9">
                  <c:v>2009</c:v>
                </c:pt>
              </c:strCache>
            </c:strRef>
          </c:cat>
          <c:val>
            <c:numRef>
              <c:f>'Daily Design Value'!$B$35:$B$44</c:f>
              <c:numCache>
                <c:formatCode>General</c:formatCode>
                <c:ptCount val="10"/>
                <c:pt idx="0">
                  <c:v>34.6</c:v>
                </c:pt>
                <c:pt idx="1">
                  <c:v>28.1</c:v>
                </c:pt>
                <c:pt idx="2">
                  <c:v>23.2</c:v>
                </c:pt>
                <c:pt idx="3">
                  <c:v>22.6</c:v>
                </c:pt>
                <c:pt idx="4">
                  <c:v>26.2</c:v>
                </c:pt>
                <c:pt idx="5">
                  <c:v>27.6</c:v>
                </c:pt>
                <c:pt idx="6">
                  <c:v>23.1</c:v>
                </c:pt>
                <c:pt idx="7">
                  <c:v>24.8</c:v>
                </c:pt>
                <c:pt idx="8">
                  <c:v>22.1</c:v>
                </c:pt>
                <c:pt idx="9">
                  <c:v>39.1</c:v>
                </c:pt>
              </c:numCache>
            </c:numRef>
          </c:val>
        </c:ser>
        <c:ser>
          <c:idx val="1"/>
          <c:order val="1"/>
          <c:tx>
            <c:strRef>
              <c:f>'Daily Design Value'!$C$34</c:f>
              <c:strCache>
                <c:ptCount val="1"/>
                <c:pt idx="0">
                  <c:v>Richfield</c:v>
                </c:pt>
              </c:strCache>
            </c:strRef>
          </c:tx>
          <c:cat>
            <c:strRef>
              <c:f>'Daily Design Value'!$A$35:$A$44</c:f>
              <c:strCache>
                <c:ptCount val="10"/>
                <c:pt idx="0">
                  <c:v>2000</c:v>
                </c:pt>
                <c:pt idx="1">
                  <c:v>2001</c:v>
                </c:pt>
                <c:pt idx="2">
                  <c:v>2002</c:v>
                </c:pt>
                <c:pt idx="3">
                  <c:v>2003</c:v>
                </c:pt>
                <c:pt idx="4">
                  <c:v>2004</c:v>
                </c:pt>
                <c:pt idx="5">
                  <c:v>2005</c:v>
                </c:pt>
                <c:pt idx="6">
                  <c:v>2006</c:v>
                </c:pt>
                <c:pt idx="7">
                  <c:v>2007</c:v>
                </c:pt>
                <c:pt idx="8">
                  <c:v>2008</c:v>
                </c:pt>
                <c:pt idx="9">
                  <c:v>2009</c:v>
                </c:pt>
              </c:strCache>
            </c:strRef>
          </c:cat>
          <c:val>
            <c:numRef>
              <c:f>'Daily Design Value'!$C$35:$C$44</c:f>
              <c:numCache>
                <c:formatCode>General</c:formatCode>
                <c:ptCount val="10"/>
                <c:pt idx="0">
                  <c:v>37.6</c:v>
                </c:pt>
                <c:pt idx="1">
                  <c:v>27.7</c:v>
                </c:pt>
                <c:pt idx="2">
                  <c:v>25.4</c:v>
                </c:pt>
                <c:pt idx="3">
                  <c:v>23.4</c:v>
                </c:pt>
                <c:pt idx="4">
                  <c:v>27.1</c:v>
                </c:pt>
                <c:pt idx="5">
                  <c:v>28.1</c:v>
                </c:pt>
                <c:pt idx="6">
                  <c:v>22.3</c:v>
                </c:pt>
                <c:pt idx="7">
                  <c:v>23.2</c:v>
                </c:pt>
                <c:pt idx="8">
                  <c:v>22</c:v>
                </c:pt>
                <c:pt idx="9">
                  <c:v>39.6</c:v>
                </c:pt>
              </c:numCache>
            </c:numRef>
          </c:val>
        </c:ser>
        <c:ser>
          <c:idx val="2"/>
          <c:order val="2"/>
          <c:tx>
            <c:strRef>
              <c:f>'Daily Design Value'!$D$34</c:f>
              <c:strCache>
                <c:ptCount val="1"/>
                <c:pt idx="0">
                  <c:v>Mpls - Phillips</c:v>
                </c:pt>
              </c:strCache>
            </c:strRef>
          </c:tx>
          <c:cat>
            <c:strRef>
              <c:f>'Daily Design Value'!$A$35:$A$44</c:f>
              <c:strCache>
                <c:ptCount val="10"/>
                <c:pt idx="0">
                  <c:v>2000</c:v>
                </c:pt>
                <c:pt idx="1">
                  <c:v>2001</c:v>
                </c:pt>
                <c:pt idx="2">
                  <c:v>2002</c:v>
                </c:pt>
                <c:pt idx="3">
                  <c:v>2003</c:v>
                </c:pt>
                <c:pt idx="4">
                  <c:v>2004</c:v>
                </c:pt>
                <c:pt idx="5">
                  <c:v>2005</c:v>
                </c:pt>
                <c:pt idx="6">
                  <c:v>2006</c:v>
                </c:pt>
                <c:pt idx="7">
                  <c:v>2007</c:v>
                </c:pt>
                <c:pt idx="8">
                  <c:v>2008</c:v>
                </c:pt>
                <c:pt idx="9">
                  <c:v>2009</c:v>
                </c:pt>
              </c:strCache>
            </c:strRef>
          </c:cat>
          <c:val>
            <c:numRef>
              <c:f>'Daily Design Value'!$D$35:$D$44</c:f>
              <c:numCache>
                <c:formatCode>General</c:formatCode>
                <c:ptCount val="10"/>
                <c:pt idx="1">
                  <c:v>33.4</c:v>
                </c:pt>
                <c:pt idx="2">
                  <c:v>26</c:v>
                </c:pt>
                <c:pt idx="3">
                  <c:v>25</c:v>
                </c:pt>
                <c:pt idx="4">
                  <c:v>28.6</c:v>
                </c:pt>
                <c:pt idx="5">
                  <c:v>30</c:v>
                </c:pt>
                <c:pt idx="6">
                  <c:v>19.399999999999999</c:v>
                </c:pt>
                <c:pt idx="7">
                  <c:v>23.7</c:v>
                </c:pt>
                <c:pt idx="8">
                  <c:v>25.9</c:v>
                </c:pt>
                <c:pt idx="9">
                  <c:v>38.700000000000003</c:v>
                </c:pt>
              </c:numCache>
            </c:numRef>
          </c:val>
        </c:ser>
        <c:ser>
          <c:idx val="3"/>
          <c:order val="3"/>
          <c:tx>
            <c:strRef>
              <c:f>'Daily Design Value'!$E$34</c:f>
              <c:strCache>
                <c:ptCount val="1"/>
                <c:pt idx="0">
                  <c:v>Mpls - Humboldt Ave</c:v>
                </c:pt>
              </c:strCache>
            </c:strRef>
          </c:tx>
          <c:cat>
            <c:strRef>
              <c:f>'Daily Design Value'!$A$35:$A$44</c:f>
              <c:strCache>
                <c:ptCount val="10"/>
                <c:pt idx="0">
                  <c:v>2000</c:v>
                </c:pt>
                <c:pt idx="1">
                  <c:v>2001</c:v>
                </c:pt>
                <c:pt idx="2">
                  <c:v>2002</c:v>
                </c:pt>
                <c:pt idx="3">
                  <c:v>2003</c:v>
                </c:pt>
                <c:pt idx="4">
                  <c:v>2004</c:v>
                </c:pt>
                <c:pt idx="5">
                  <c:v>2005</c:v>
                </c:pt>
                <c:pt idx="6">
                  <c:v>2006</c:v>
                </c:pt>
                <c:pt idx="7">
                  <c:v>2007</c:v>
                </c:pt>
                <c:pt idx="8">
                  <c:v>2008</c:v>
                </c:pt>
                <c:pt idx="9">
                  <c:v>2009</c:v>
                </c:pt>
              </c:strCache>
            </c:strRef>
          </c:cat>
          <c:val>
            <c:numRef>
              <c:f>'Daily Design Value'!$E$35:$E$44</c:f>
              <c:numCache>
                <c:formatCode>General</c:formatCode>
                <c:ptCount val="10"/>
                <c:pt idx="0">
                  <c:v>35</c:v>
                </c:pt>
                <c:pt idx="1">
                  <c:v>32.1</c:v>
                </c:pt>
                <c:pt idx="2">
                  <c:v>25.1</c:v>
                </c:pt>
                <c:pt idx="3">
                  <c:v>23.3</c:v>
                </c:pt>
                <c:pt idx="4">
                  <c:v>25.9</c:v>
                </c:pt>
                <c:pt idx="5">
                  <c:v>28.1</c:v>
                </c:pt>
                <c:pt idx="6">
                  <c:v>22.2</c:v>
                </c:pt>
                <c:pt idx="7">
                  <c:v>25.2</c:v>
                </c:pt>
                <c:pt idx="8">
                  <c:v>29</c:v>
                </c:pt>
                <c:pt idx="9">
                  <c:v>38.800000000000004</c:v>
                </c:pt>
              </c:numCache>
            </c:numRef>
          </c:val>
        </c:ser>
        <c:ser>
          <c:idx val="4"/>
          <c:order val="4"/>
          <c:tx>
            <c:strRef>
              <c:f>'Daily Design Value'!$F$34</c:f>
              <c:strCache>
                <c:ptCount val="1"/>
                <c:pt idx="0">
                  <c:v>St. Louis Park</c:v>
                </c:pt>
              </c:strCache>
            </c:strRef>
          </c:tx>
          <c:cat>
            <c:strRef>
              <c:f>'Daily Design Value'!$A$35:$A$44</c:f>
              <c:strCache>
                <c:ptCount val="10"/>
                <c:pt idx="0">
                  <c:v>2000</c:v>
                </c:pt>
                <c:pt idx="1">
                  <c:v>2001</c:v>
                </c:pt>
                <c:pt idx="2">
                  <c:v>2002</c:v>
                </c:pt>
                <c:pt idx="3">
                  <c:v>2003</c:v>
                </c:pt>
                <c:pt idx="4">
                  <c:v>2004</c:v>
                </c:pt>
                <c:pt idx="5">
                  <c:v>2005</c:v>
                </c:pt>
                <c:pt idx="6">
                  <c:v>2006</c:v>
                </c:pt>
                <c:pt idx="7">
                  <c:v>2007</c:v>
                </c:pt>
                <c:pt idx="8">
                  <c:v>2008</c:v>
                </c:pt>
                <c:pt idx="9">
                  <c:v>2009</c:v>
                </c:pt>
              </c:strCache>
            </c:strRef>
          </c:cat>
          <c:val>
            <c:numRef>
              <c:f>'Daily Design Value'!$F$35:$F$44</c:f>
              <c:numCache>
                <c:formatCode>General</c:formatCode>
                <c:ptCount val="10"/>
                <c:pt idx="0">
                  <c:v>33.4</c:v>
                </c:pt>
                <c:pt idx="1">
                  <c:v>28.8</c:v>
                </c:pt>
                <c:pt idx="2">
                  <c:v>25.1</c:v>
                </c:pt>
                <c:pt idx="3">
                  <c:v>25.9</c:v>
                </c:pt>
                <c:pt idx="4">
                  <c:v>27.1</c:v>
                </c:pt>
                <c:pt idx="5">
                  <c:v>29.6</c:v>
                </c:pt>
                <c:pt idx="6">
                  <c:v>21.3</c:v>
                </c:pt>
                <c:pt idx="7">
                  <c:v>25</c:v>
                </c:pt>
                <c:pt idx="8">
                  <c:v>26.2</c:v>
                </c:pt>
                <c:pt idx="9">
                  <c:v>32.200000000000003</c:v>
                </c:pt>
              </c:numCache>
            </c:numRef>
          </c:val>
        </c:ser>
        <c:ser>
          <c:idx val="5"/>
          <c:order val="5"/>
          <c:tx>
            <c:strRef>
              <c:f>'Daily Design Value'!$G$34</c:f>
              <c:strCache>
                <c:ptCount val="1"/>
                <c:pt idx="0">
                  <c:v>St. Paul - RRR</c:v>
                </c:pt>
              </c:strCache>
            </c:strRef>
          </c:tx>
          <c:cat>
            <c:strRef>
              <c:f>'Daily Design Value'!$A$35:$A$44</c:f>
              <c:strCache>
                <c:ptCount val="10"/>
                <c:pt idx="0">
                  <c:v>2000</c:v>
                </c:pt>
                <c:pt idx="1">
                  <c:v>2001</c:v>
                </c:pt>
                <c:pt idx="2">
                  <c:v>2002</c:v>
                </c:pt>
                <c:pt idx="3">
                  <c:v>2003</c:v>
                </c:pt>
                <c:pt idx="4">
                  <c:v>2004</c:v>
                </c:pt>
                <c:pt idx="5">
                  <c:v>2005</c:v>
                </c:pt>
                <c:pt idx="6">
                  <c:v>2006</c:v>
                </c:pt>
                <c:pt idx="7">
                  <c:v>2007</c:v>
                </c:pt>
                <c:pt idx="8">
                  <c:v>2008</c:v>
                </c:pt>
                <c:pt idx="9">
                  <c:v>2009</c:v>
                </c:pt>
              </c:strCache>
            </c:strRef>
          </c:cat>
          <c:val>
            <c:numRef>
              <c:f>'Daily Design Value'!$G$35:$G$44</c:f>
              <c:numCache>
                <c:formatCode>General</c:formatCode>
                <c:ptCount val="10"/>
                <c:pt idx="0">
                  <c:v>42.7</c:v>
                </c:pt>
                <c:pt idx="1">
                  <c:v>34.700000000000003</c:v>
                </c:pt>
                <c:pt idx="2">
                  <c:v>24.3</c:v>
                </c:pt>
                <c:pt idx="3">
                  <c:v>29.2</c:v>
                </c:pt>
                <c:pt idx="4">
                  <c:v>28</c:v>
                </c:pt>
                <c:pt idx="5">
                  <c:v>31.2</c:v>
                </c:pt>
                <c:pt idx="6">
                  <c:v>23.1</c:v>
                </c:pt>
                <c:pt idx="7">
                  <c:v>27.4</c:v>
                </c:pt>
                <c:pt idx="8">
                  <c:v>27.5</c:v>
                </c:pt>
                <c:pt idx="9">
                  <c:v>38.6</c:v>
                </c:pt>
              </c:numCache>
            </c:numRef>
          </c:val>
        </c:ser>
        <c:ser>
          <c:idx val="6"/>
          <c:order val="6"/>
          <c:tx>
            <c:strRef>
              <c:f>'Daily Design Value'!$H$34</c:f>
              <c:strCache>
                <c:ptCount val="1"/>
                <c:pt idx="0">
                  <c:v>St. Paul - RHC</c:v>
                </c:pt>
              </c:strCache>
            </c:strRef>
          </c:tx>
          <c:cat>
            <c:strRef>
              <c:f>'Daily Design Value'!$A$35:$A$44</c:f>
              <c:strCache>
                <c:ptCount val="10"/>
                <c:pt idx="0">
                  <c:v>2000</c:v>
                </c:pt>
                <c:pt idx="1">
                  <c:v>2001</c:v>
                </c:pt>
                <c:pt idx="2">
                  <c:v>2002</c:v>
                </c:pt>
                <c:pt idx="3">
                  <c:v>2003</c:v>
                </c:pt>
                <c:pt idx="4">
                  <c:v>2004</c:v>
                </c:pt>
                <c:pt idx="5">
                  <c:v>2005</c:v>
                </c:pt>
                <c:pt idx="6">
                  <c:v>2006</c:v>
                </c:pt>
                <c:pt idx="7">
                  <c:v>2007</c:v>
                </c:pt>
                <c:pt idx="8">
                  <c:v>2008</c:v>
                </c:pt>
                <c:pt idx="9">
                  <c:v>2009</c:v>
                </c:pt>
              </c:strCache>
            </c:strRef>
          </c:cat>
          <c:val>
            <c:numRef>
              <c:f>'Daily Design Value'!$H$35:$H$44</c:f>
              <c:numCache>
                <c:formatCode>General</c:formatCode>
                <c:ptCount val="10"/>
                <c:pt idx="0">
                  <c:v>47.1</c:v>
                </c:pt>
                <c:pt idx="1">
                  <c:v>32.5</c:v>
                </c:pt>
                <c:pt idx="2">
                  <c:v>25.9</c:v>
                </c:pt>
                <c:pt idx="3">
                  <c:v>28.2</c:v>
                </c:pt>
                <c:pt idx="4">
                  <c:v>35.200000000000003</c:v>
                </c:pt>
                <c:pt idx="5">
                  <c:v>28.2</c:v>
                </c:pt>
                <c:pt idx="6">
                  <c:v>23.2</c:v>
                </c:pt>
                <c:pt idx="7">
                  <c:v>25.9</c:v>
                </c:pt>
                <c:pt idx="8">
                  <c:v>32</c:v>
                </c:pt>
                <c:pt idx="9">
                  <c:v>39.700000000000003</c:v>
                </c:pt>
              </c:numCache>
            </c:numRef>
          </c:val>
        </c:ser>
        <c:ser>
          <c:idx val="7"/>
          <c:order val="7"/>
          <c:tx>
            <c:strRef>
              <c:f>'Daily Design Value'!$I$34</c:f>
              <c:strCache>
                <c:ptCount val="1"/>
                <c:pt idx="0">
                  <c:v>St. Paul - Harding</c:v>
                </c:pt>
              </c:strCache>
            </c:strRef>
          </c:tx>
          <c:cat>
            <c:strRef>
              <c:f>'Daily Design Value'!$A$35:$A$44</c:f>
              <c:strCache>
                <c:ptCount val="10"/>
                <c:pt idx="0">
                  <c:v>2000</c:v>
                </c:pt>
                <c:pt idx="1">
                  <c:v>2001</c:v>
                </c:pt>
                <c:pt idx="2">
                  <c:v>2002</c:v>
                </c:pt>
                <c:pt idx="3">
                  <c:v>2003</c:v>
                </c:pt>
                <c:pt idx="4">
                  <c:v>2004</c:v>
                </c:pt>
                <c:pt idx="5">
                  <c:v>2005</c:v>
                </c:pt>
                <c:pt idx="6">
                  <c:v>2006</c:v>
                </c:pt>
                <c:pt idx="7">
                  <c:v>2007</c:v>
                </c:pt>
                <c:pt idx="8">
                  <c:v>2008</c:v>
                </c:pt>
                <c:pt idx="9">
                  <c:v>2009</c:v>
                </c:pt>
              </c:strCache>
            </c:strRef>
          </c:cat>
          <c:val>
            <c:numRef>
              <c:f>'Daily Design Value'!$I$35:$I$44</c:f>
              <c:numCache>
                <c:formatCode>General</c:formatCode>
                <c:ptCount val="10"/>
                <c:pt idx="0">
                  <c:v>33.700000000000003</c:v>
                </c:pt>
                <c:pt idx="1">
                  <c:v>34.9</c:v>
                </c:pt>
                <c:pt idx="2">
                  <c:v>28.3</c:v>
                </c:pt>
                <c:pt idx="3">
                  <c:v>23.1</c:v>
                </c:pt>
                <c:pt idx="4">
                  <c:v>25</c:v>
                </c:pt>
                <c:pt idx="5">
                  <c:v>29.6</c:v>
                </c:pt>
                <c:pt idx="6">
                  <c:v>24.4</c:v>
                </c:pt>
                <c:pt idx="7">
                  <c:v>26.6</c:v>
                </c:pt>
                <c:pt idx="8">
                  <c:v>36.4</c:v>
                </c:pt>
                <c:pt idx="9">
                  <c:v>37.5</c:v>
                </c:pt>
              </c:numCache>
            </c:numRef>
          </c:val>
        </c:ser>
        <c:ser>
          <c:idx val="8"/>
          <c:order val="8"/>
          <c:tx>
            <c:strRef>
              <c:f>'Daily Design Value'!$J$34</c:f>
              <c:strCache>
                <c:ptCount val="1"/>
                <c:pt idx="0">
                  <c:v>Shakopee</c:v>
                </c:pt>
              </c:strCache>
            </c:strRef>
          </c:tx>
          <c:cat>
            <c:strRef>
              <c:f>'Daily Design Value'!$A$35:$A$44</c:f>
              <c:strCache>
                <c:ptCount val="10"/>
                <c:pt idx="0">
                  <c:v>2000</c:v>
                </c:pt>
                <c:pt idx="1">
                  <c:v>2001</c:v>
                </c:pt>
                <c:pt idx="2">
                  <c:v>2002</c:v>
                </c:pt>
                <c:pt idx="3">
                  <c:v>2003</c:v>
                </c:pt>
                <c:pt idx="4">
                  <c:v>2004</c:v>
                </c:pt>
                <c:pt idx="5">
                  <c:v>2005</c:v>
                </c:pt>
                <c:pt idx="6">
                  <c:v>2006</c:v>
                </c:pt>
                <c:pt idx="7">
                  <c:v>2007</c:v>
                </c:pt>
                <c:pt idx="8">
                  <c:v>2008</c:v>
                </c:pt>
                <c:pt idx="9">
                  <c:v>2009</c:v>
                </c:pt>
              </c:strCache>
            </c:strRef>
          </c:cat>
          <c:val>
            <c:numRef>
              <c:f>'Daily Design Value'!$J$35:$J$44</c:f>
              <c:numCache>
                <c:formatCode>General</c:formatCode>
                <c:ptCount val="10"/>
                <c:pt idx="0">
                  <c:v>37.4</c:v>
                </c:pt>
                <c:pt idx="1">
                  <c:v>25.4</c:v>
                </c:pt>
                <c:pt idx="2">
                  <c:v>25.5</c:v>
                </c:pt>
                <c:pt idx="3">
                  <c:v>22.1</c:v>
                </c:pt>
                <c:pt idx="4">
                  <c:v>28.1</c:v>
                </c:pt>
                <c:pt idx="5">
                  <c:v>27.2</c:v>
                </c:pt>
                <c:pt idx="6">
                  <c:v>21</c:v>
                </c:pt>
                <c:pt idx="7">
                  <c:v>23</c:v>
                </c:pt>
                <c:pt idx="8">
                  <c:v>23.9</c:v>
                </c:pt>
                <c:pt idx="9">
                  <c:v>34.5</c:v>
                </c:pt>
              </c:numCache>
            </c:numRef>
          </c:val>
        </c:ser>
        <c:marker val="1"/>
        <c:axId val="74060160"/>
        <c:axId val="74061696"/>
      </c:lineChart>
      <c:catAx>
        <c:axId val="74060160"/>
        <c:scaling>
          <c:orientation val="minMax"/>
        </c:scaling>
        <c:axPos val="b"/>
        <c:tickLblPos val="nextTo"/>
        <c:txPr>
          <a:bodyPr/>
          <a:lstStyle/>
          <a:p>
            <a:pPr>
              <a:defRPr sz="1400"/>
            </a:pPr>
            <a:endParaRPr lang="en-US"/>
          </a:p>
        </c:txPr>
        <c:crossAx val="74061696"/>
        <c:crosses val="autoZero"/>
        <c:auto val="1"/>
        <c:lblAlgn val="ctr"/>
        <c:lblOffset val="100"/>
      </c:catAx>
      <c:valAx>
        <c:axId val="74061696"/>
        <c:scaling>
          <c:orientation val="minMax"/>
          <c:max val="50"/>
          <c:min val="10"/>
        </c:scaling>
        <c:axPos val="l"/>
        <c:majorGridlines/>
        <c:title>
          <c:tx>
            <c:rich>
              <a:bodyPr rot="-5400000" vert="horz"/>
              <a:lstStyle/>
              <a:p>
                <a:pPr>
                  <a:defRPr sz="1600"/>
                </a:pPr>
                <a:r>
                  <a:rPr lang="en-US" sz="1600"/>
                  <a:t>Concentration (µg/m3)</a:t>
                </a:r>
              </a:p>
            </c:rich>
          </c:tx>
          <c:layout/>
        </c:title>
        <c:numFmt formatCode="General" sourceLinked="1"/>
        <c:tickLblPos val="nextTo"/>
        <c:txPr>
          <a:bodyPr/>
          <a:lstStyle/>
          <a:p>
            <a:pPr>
              <a:defRPr sz="1400"/>
            </a:pPr>
            <a:endParaRPr lang="en-US"/>
          </a:p>
        </c:txPr>
        <c:crossAx val="74060160"/>
        <c:crosses val="autoZero"/>
        <c:crossBetween val="between"/>
      </c:valAx>
    </c:plotArea>
    <c:legend>
      <c:legendPos val="r"/>
      <c:layout>
        <c:manualLayout>
          <c:xMode val="edge"/>
          <c:yMode val="edge"/>
          <c:x val="0.77631690569928768"/>
          <c:y val="0.31355290476750236"/>
          <c:w val="0.22368309430071237"/>
          <c:h val="0.49416265131037818"/>
        </c:manualLayout>
      </c:layout>
      <c:txPr>
        <a:bodyPr/>
        <a:lstStyle/>
        <a:p>
          <a:pPr>
            <a:defRPr sz="1400"/>
          </a:pPr>
          <a:endParaRPr lang="en-US"/>
        </a:p>
      </c:txPr>
    </c:legend>
    <c:plotVisOnly val="1"/>
  </c:chart>
  <c:txPr>
    <a:bodyPr/>
    <a:lstStyle/>
    <a:p>
      <a:pPr>
        <a:defRPr sz="1800"/>
      </a:pPr>
      <a:endParaRPr lang="en-US"/>
    </a:p>
  </c:txPr>
  <c:externalData r:id="rId1"/>
</c:chartSpace>
</file>

<file path=ppt/charts/chart9.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lgn="ctr">
              <a:defRPr/>
            </a:pPr>
            <a:r>
              <a:rPr lang="en-US" sz="2000" dirty="0" smtClean="0"/>
              <a:t>Metro </a:t>
            </a:r>
            <a:r>
              <a:rPr lang="en-US" sz="2000" dirty="0"/>
              <a:t>Sites</a:t>
            </a:r>
          </a:p>
        </c:rich>
      </c:tx>
      <c:layout>
        <c:manualLayout>
          <c:xMode val="edge"/>
          <c:yMode val="edge"/>
          <c:x val="0.36964712744240302"/>
          <c:y val="3.1547811391285395E-2"/>
        </c:manualLayout>
      </c:layout>
    </c:title>
    <c:plotArea>
      <c:layout>
        <c:manualLayout>
          <c:layoutTarget val="inner"/>
          <c:xMode val="edge"/>
          <c:yMode val="edge"/>
          <c:x val="7.2430777233927116E-2"/>
          <c:y val="0.12546299621819576"/>
          <c:w val="0.70041238088481927"/>
          <c:h val="0.75937983295806799"/>
        </c:manualLayout>
      </c:layout>
      <c:lineChart>
        <c:grouping val="standard"/>
        <c:ser>
          <c:idx val="0"/>
          <c:order val="0"/>
          <c:tx>
            <c:strRef>
              <c:f>'Annual Design Value'!$B$34</c:f>
              <c:strCache>
                <c:ptCount val="1"/>
                <c:pt idx="0">
                  <c:v>Apple Valley</c:v>
                </c:pt>
              </c:strCache>
            </c:strRef>
          </c:tx>
          <c:cat>
            <c:strRef>
              <c:f>'Annual Design Value'!$A$35:$A$43</c:f>
              <c:strCache>
                <c:ptCount val="9"/>
                <c:pt idx="0">
                  <c:v>2001</c:v>
                </c:pt>
                <c:pt idx="1">
                  <c:v>2002</c:v>
                </c:pt>
                <c:pt idx="2">
                  <c:v>2003</c:v>
                </c:pt>
                <c:pt idx="3">
                  <c:v>2004</c:v>
                </c:pt>
                <c:pt idx="4">
                  <c:v>2005</c:v>
                </c:pt>
                <c:pt idx="5">
                  <c:v>2006</c:v>
                </c:pt>
                <c:pt idx="6">
                  <c:v>2007</c:v>
                </c:pt>
                <c:pt idx="7">
                  <c:v>2008</c:v>
                </c:pt>
                <c:pt idx="8">
                  <c:v>2009</c:v>
                </c:pt>
              </c:strCache>
            </c:strRef>
          </c:cat>
          <c:val>
            <c:numRef>
              <c:f>'Annual Design Value'!$B$35:$B$43</c:f>
              <c:numCache>
                <c:formatCode>General</c:formatCode>
                <c:ptCount val="9"/>
                <c:pt idx="0">
                  <c:v>10.040000000000001</c:v>
                </c:pt>
                <c:pt idx="1">
                  <c:v>9.82</c:v>
                </c:pt>
                <c:pt idx="2">
                  <c:v>9.3500000000000068</c:v>
                </c:pt>
                <c:pt idx="3">
                  <c:v>8.15</c:v>
                </c:pt>
                <c:pt idx="4">
                  <c:v>10.32</c:v>
                </c:pt>
                <c:pt idx="5">
                  <c:v>8.7800000000000011</c:v>
                </c:pt>
                <c:pt idx="6">
                  <c:v>9.57</c:v>
                </c:pt>
                <c:pt idx="7">
                  <c:v>9.4600000000000026</c:v>
                </c:pt>
                <c:pt idx="8">
                  <c:v>9.7800000000000011</c:v>
                </c:pt>
              </c:numCache>
            </c:numRef>
          </c:val>
        </c:ser>
        <c:ser>
          <c:idx val="1"/>
          <c:order val="1"/>
          <c:tx>
            <c:strRef>
              <c:f>'Annual Design Value'!$C$34</c:f>
              <c:strCache>
                <c:ptCount val="1"/>
                <c:pt idx="0">
                  <c:v>Richfield</c:v>
                </c:pt>
              </c:strCache>
            </c:strRef>
          </c:tx>
          <c:cat>
            <c:strRef>
              <c:f>'Annual Design Value'!$A$35:$A$43</c:f>
              <c:strCache>
                <c:ptCount val="9"/>
                <c:pt idx="0">
                  <c:v>2001</c:v>
                </c:pt>
                <c:pt idx="1">
                  <c:v>2002</c:v>
                </c:pt>
                <c:pt idx="2">
                  <c:v>2003</c:v>
                </c:pt>
                <c:pt idx="3">
                  <c:v>2004</c:v>
                </c:pt>
                <c:pt idx="4">
                  <c:v>2005</c:v>
                </c:pt>
                <c:pt idx="5">
                  <c:v>2006</c:v>
                </c:pt>
                <c:pt idx="6">
                  <c:v>2007</c:v>
                </c:pt>
                <c:pt idx="7">
                  <c:v>2008</c:v>
                </c:pt>
                <c:pt idx="8">
                  <c:v>2009</c:v>
                </c:pt>
              </c:strCache>
            </c:strRef>
          </c:cat>
          <c:val>
            <c:numRef>
              <c:f>'Annual Design Value'!$C$35:$C$43</c:f>
              <c:numCache>
                <c:formatCode>General</c:formatCode>
                <c:ptCount val="9"/>
                <c:pt idx="1">
                  <c:v>9.94</c:v>
                </c:pt>
                <c:pt idx="2">
                  <c:v>9.48</c:v>
                </c:pt>
                <c:pt idx="3">
                  <c:v>8.31</c:v>
                </c:pt>
                <c:pt idx="4">
                  <c:v>10.02</c:v>
                </c:pt>
                <c:pt idx="5">
                  <c:v>8.48</c:v>
                </c:pt>
                <c:pt idx="6">
                  <c:v>9.17</c:v>
                </c:pt>
                <c:pt idx="7">
                  <c:v>9.41</c:v>
                </c:pt>
              </c:numCache>
            </c:numRef>
          </c:val>
        </c:ser>
        <c:ser>
          <c:idx val="2"/>
          <c:order val="2"/>
          <c:tx>
            <c:strRef>
              <c:f>'Annual Design Value'!$D$34</c:f>
              <c:strCache>
                <c:ptCount val="1"/>
                <c:pt idx="0">
                  <c:v>Mpls - Phillips</c:v>
                </c:pt>
              </c:strCache>
            </c:strRef>
          </c:tx>
          <c:cat>
            <c:strRef>
              <c:f>'Annual Design Value'!$A$35:$A$43</c:f>
              <c:strCache>
                <c:ptCount val="9"/>
                <c:pt idx="0">
                  <c:v>2001</c:v>
                </c:pt>
                <c:pt idx="1">
                  <c:v>2002</c:v>
                </c:pt>
                <c:pt idx="2">
                  <c:v>2003</c:v>
                </c:pt>
                <c:pt idx="3">
                  <c:v>2004</c:v>
                </c:pt>
                <c:pt idx="4">
                  <c:v>2005</c:v>
                </c:pt>
                <c:pt idx="5">
                  <c:v>2006</c:v>
                </c:pt>
                <c:pt idx="6">
                  <c:v>2007</c:v>
                </c:pt>
                <c:pt idx="7">
                  <c:v>2008</c:v>
                </c:pt>
                <c:pt idx="8">
                  <c:v>2009</c:v>
                </c:pt>
              </c:strCache>
            </c:strRef>
          </c:cat>
          <c:val>
            <c:numRef>
              <c:f>'Annual Design Value'!$D$35:$D$43</c:f>
              <c:numCache>
                <c:formatCode>General</c:formatCode>
                <c:ptCount val="9"/>
                <c:pt idx="1">
                  <c:v>10.229999999999999</c:v>
                </c:pt>
                <c:pt idx="2">
                  <c:v>10.17</c:v>
                </c:pt>
                <c:pt idx="3">
                  <c:v>8.98</c:v>
                </c:pt>
                <c:pt idx="4">
                  <c:v>10.28</c:v>
                </c:pt>
                <c:pt idx="5">
                  <c:v>8.6399999999999988</c:v>
                </c:pt>
                <c:pt idx="6">
                  <c:v>10.07</c:v>
                </c:pt>
                <c:pt idx="7">
                  <c:v>9.9600000000000026</c:v>
                </c:pt>
                <c:pt idx="8">
                  <c:v>10.08</c:v>
                </c:pt>
              </c:numCache>
            </c:numRef>
          </c:val>
        </c:ser>
        <c:ser>
          <c:idx val="3"/>
          <c:order val="3"/>
          <c:tx>
            <c:strRef>
              <c:f>'Annual Design Value'!$E$34</c:f>
              <c:strCache>
                <c:ptCount val="1"/>
                <c:pt idx="0">
                  <c:v>Mpls - Humboldt Ave</c:v>
                </c:pt>
              </c:strCache>
            </c:strRef>
          </c:tx>
          <c:cat>
            <c:strRef>
              <c:f>'Annual Design Value'!$A$35:$A$43</c:f>
              <c:strCache>
                <c:ptCount val="9"/>
                <c:pt idx="0">
                  <c:v>2001</c:v>
                </c:pt>
                <c:pt idx="1">
                  <c:v>2002</c:v>
                </c:pt>
                <c:pt idx="2">
                  <c:v>2003</c:v>
                </c:pt>
                <c:pt idx="3">
                  <c:v>2004</c:v>
                </c:pt>
                <c:pt idx="4">
                  <c:v>2005</c:v>
                </c:pt>
                <c:pt idx="5">
                  <c:v>2006</c:v>
                </c:pt>
                <c:pt idx="6">
                  <c:v>2007</c:v>
                </c:pt>
                <c:pt idx="7">
                  <c:v>2008</c:v>
                </c:pt>
                <c:pt idx="8">
                  <c:v>2009</c:v>
                </c:pt>
              </c:strCache>
            </c:strRef>
          </c:cat>
          <c:val>
            <c:numRef>
              <c:f>'Annual Design Value'!$E$35:$E$43</c:f>
              <c:numCache>
                <c:formatCode>General</c:formatCode>
                <c:ptCount val="9"/>
                <c:pt idx="0">
                  <c:v>11.93</c:v>
                </c:pt>
                <c:pt idx="1">
                  <c:v>10.48</c:v>
                </c:pt>
                <c:pt idx="2">
                  <c:v>10.040000000000001</c:v>
                </c:pt>
                <c:pt idx="3">
                  <c:v>8.83</c:v>
                </c:pt>
                <c:pt idx="4">
                  <c:v>9.9600000000000026</c:v>
                </c:pt>
                <c:pt idx="6">
                  <c:v>10.16</c:v>
                </c:pt>
                <c:pt idx="7">
                  <c:v>10.31</c:v>
                </c:pt>
                <c:pt idx="8">
                  <c:v>10.6</c:v>
                </c:pt>
              </c:numCache>
            </c:numRef>
          </c:val>
        </c:ser>
        <c:ser>
          <c:idx val="4"/>
          <c:order val="4"/>
          <c:tx>
            <c:strRef>
              <c:f>'Annual Design Value'!$F$34</c:f>
              <c:strCache>
                <c:ptCount val="1"/>
                <c:pt idx="0">
                  <c:v>St. Louis Park</c:v>
                </c:pt>
              </c:strCache>
            </c:strRef>
          </c:tx>
          <c:cat>
            <c:strRef>
              <c:f>'Annual Design Value'!$A$35:$A$43</c:f>
              <c:strCache>
                <c:ptCount val="9"/>
                <c:pt idx="0">
                  <c:v>2001</c:v>
                </c:pt>
                <c:pt idx="1">
                  <c:v>2002</c:v>
                </c:pt>
                <c:pt idx="2">
                  <c:v>2003</c:v>
                </c:pt>
                <c:pt idx="3">
                  <c:v>2004</c:v>
                </c:pt>
                <c:pt idx="4">
                  <c:v>2005</c:v>
                </c:pt>
                <c:pt idx="5">
                  <c:v>2006</c:v>
                </c:pt>
                <c:pt idx="6">
                  <c:v>2007</c:v>
                </c:pt>
                <c:pt idx="7">
                  <c:v>2008</c:v>
                </c:pt>
                <c:pt idx="8">
                  <c:v>2009</c:v>
                </c:pt>
              </c:strCache>
            </c:strRef>
          </c:cat>
          <c:val>
            <c:numRef>
              <c:f>'Annual Design Value'!$F$35:$F$43</c:f>
              <c:numCache>
                <c:formatCode>General</c:formatCode>
                <c:ptCount val="9"/>
                <c:pt idx="1">
                  <c:v>10.139999999999999</c:v>
                </c:pt>
                <c:pt idx="2">
                  <c:v>9.3000000000000007</c:v>
                </c:pt>
                <c:pt idx="3">
                  <c:v>8.7800000000000011</c:v>
                </c:pt>
                <c:pt idx="4">
                  <c:v>10.09</c:v>
                </c:pt>
                <c:pt idx="5">
                  <c:v>8.99</c:v>
                </c:pt>
                <c:pt idx="7">
                  <c:v>10.1</c:v>
                </c:pt>
                <c:pt idx="8">
                  <c:v>9.43</c:v>
                </c:pt>
              </c:numCache>
            </c:numRef>
          </c:val>
        </c:ser>
        <c:ser>
          <c:idx val="5"/>
          <c:order val="5"/>
          <c:tx>
            <c:strRef>
              <c:f>'Annual Design Value'!$G$34</c:f>
              <c:strCache>
                <c:ptCount val="1"/>
                <c:pt idx="0">
                  <c:v>St. Paul - RRR</c:v>
                </c:pt>
              </c:strCache>
            </c:strRef>
          </c:tx>
          <c:cat>
            <c:strRef>
              <c:f>'Annual Design Value'!$A$35:$A$43</c:f>
              <c:strCache>
                <c:ptCount val="9"/>
                <c:pt idx="0">
                  <c:v>2001</c:v>
                </c:pt>
                <c:pt idx="1">
                  <c:v>2002</c:v>
                </c:pt>
                <c:pt idx="2">
                  <c:v>2003</c:v>
                </c:pt>
                <c:pt idx="3">
                  <c:v>2004</c:v>
                </c:pt>
                <c:pt idx="4">
                  <c:v>2005</c:v>
                </c:pt>
                <c:pt idx="5">
                  <c:v>2006</c:v>
                </c:pt>
                <c:pt idx="6">
                  <c:v>2007</c:v>
                </c:pt>
                <c:pt idx="7">
                  <c:v>2008</c:v>
                </c:pt>
                <c:pt idx="8">
                  <c:v>2009</c:v>
                </c:pt>
              </c:strCache>
            </c:strRef>
          </c:cat>
          <c:val>
            <c:numRef>
              <c:f>'Annual Design Value'!$G$35:$G$43</c:f>
              <c:numCache>
                <c:formatCode>General</c:formatCode>
                <c:ptCount val="9"/>
                <c:pt idx="0">
                  <c:v>13.02</c:v>
                </c:pt>
                <c:pt idx="1">
                  <c:v>11.33</c:v>
                </c:pt>
                <c:pt idx="2">
                  <c:v>12.02</c:v>
                </c:pt>
                <c:pt idx="3">
                  <c:v>10.76</c:v>
                </c:pt>
                <c:pt idx="4">
                  <c:v>12.239999999999998</c:v>
                </c:pt>
                <c:pt idx="5">
                  <c:v>10.55</c:v>
                </c:pt>
                <c:pt idx="6">
                  <c:v>10.860000000000024</c:v>
                </c:pt>
                <c:pt idx="7">
                  <c:v>11.54</c:v>
                </c:pt>
                <c:pt idx="8">
                  <c:v>10.75</c:v>
                </c:pt>
              </c:numCache>
            </c:numRef>
          </c:val>
        </c:ser>
        <c:ser>
          <c:idx val="6"/>
          <c:order val="6"/>
          <c:tx>
            <c:strRef>
              <c:f>'Annual Design Value'!$H$34</c:f>
              <c:strCache>
                <c:ptCount val="1"/>
                <c:pt idx="0">
                  <c:v>St. Paul - RHC</c:v>
                </c:pt>
              </c:strCache>
            </c:strRef>
          </c:tx>
          <c:cat>
            <c:strRef>
              <c:f>'Annual Design Value'!$A$35:$A$43</c:f>
              <c:strCache>
                <c:ptCount val="9"/>
                <c:pt idx="0">
                  <c:v>2001</c:v>
                </c:pt>
                <c:pt idx="1">
                  <c:v>2002</c:v>
                </c:pt>
                <c:pt idx="2">
                  <c:v>2003</c:v>
                </c:pt>
                <c:pt idx="3">
                  <c:v>2004</c:v>
                </c:pt>
                <c:pt idx="4">
                  <c:v>2005</c:v>
                </c:pt>
                <c:pt idx="5">
                  <c:v>2006</c:v>
                </c:pt>
                <c:pt idx="6">
                  <c:v>2007</c:v>
                </c:pt>
                <c:pt idx="7">
                  <c:v>2008</c:v>
                </c:pt>
                <c:pt idx="8">
                  <c:v>2009</c:v>
                </c:pt>
              </c:strCache>
            </c:strRef>
          </c:cat>
          <c:val>
            <c:numRef>
              <c:f>'Annual Design Value'!$H$35:$H$43</c:f>
              <c:numCache>
                <c:formatCode>General</c:formatCode>
                <c:ptCount val="9"/>
                <c:pt idx="0">
                  <c:v>12.97</c:v>
                </c:pt>
                <c:pt idx="1">
                  <c:v>11.08</c:v>
                </c:pt>
                <c:pt idx="2">
                  <c:v>11.76</c:v>
                </c:pt>
                <c:pt idx="3">
                  <c:v>10.77</c:v>
                </c:pt>
                <c:pt idx="4">
                  <c:v>11.76</c:v>
                </c:pt>
                <c:pt idx="5">
                  <c:v>10.229999999999999</c:v>
                </c:pt>
                <c:pt idx="6">
                  <c:v>10.709999999999999</c:v>
                </c:pt>
                <c:pt idx="7">
                  <c:v>11.209999999999999</c:v>
                </c:pt>
                <c:pt idx="8">
                  <c:v>10.69</c:v>
                </c:pt>
              </c:numCache>
            </c:numRef>
          </c:val>
        </c:ser>
        <c:ser>
          <c:idx val="7"/>
          <c:order val="7"/>
          <c:tx>
            <c:strRef>
              <c:f>'Annual Design Value'!$I$34</c:f>
              <c:strCache>
                <c:ptCount val="1"/>
                <c:pt idx="0">
                  <c:v>St. Paul - Harding</c:v>
                </c:pt>
              </c:strCache>
            </c:strRef>
          </c:tx>
          <c:cat>
            <c:strRef>
              <c:f>'Annual Design Value'!$A$35:$A$43</c:f>
              <c:strCache>
                <c:ptCount val="9"/>
                <c:pt idx="0">
                  <c:v>2001</c:v>
                </c:pt>
                <c:pt idx="1">
                  <c:v>2002</c:v>
                </c:pt>
                <c:pt idx="2">
                  <c:v>2003</c:v>
                </c:pt>
                <c:pt idx="3">
                  <c:v>2004</c:v>
                </c:pt>
                <c:pt idx="4">
                  <c:v>2005</c:v>
                </c:pt>
                <c:pt idx="5">
                  <c:v>2006</c:v>
                </c:pt>
                <c:pt idx="6">
                  <c:v>2007</c:v>
                </c:pt>
                <c:pt idx="7">
                  <c:v>2008</c:v>
                </c:pt>
                <c:pt idx="8">
                  <c:v>2009</c:v>
                </c:pt>
              </c:strCache>
            </c:strRef>
          </c:cat>
          <c:val>
            <c:numRef>
              <c:f>'Annual Design Value'!$I$35:$I$43</c:f>
              <c:numCache>
                <c:formatCode>General</c:formatCode>
                <c:ptCount val="9"/>
                <c:pt idx="0">
                  <c:v>11.84</c:v>
                </c:pt>
                <c:pt idx="1">
                  <c:v>10.39</c:v>
                </c:pt>
                <c:pt idx="2">
                  <c:v>10.25</c:v>
                </c:pt>
                <c:pt idx="3">
                  <c:v>8.66</c:v>
                </c:pt>
                <c:pt idx="4">
                  <c:v>10.32</c:v>
                </c:pt>
                <c:pt idx="5">
                  <c:v>9.1</c:v>
                </c:pt>
                <c:pt idx="6">
                  <c:v>10.09</c:v>
                </c:pt>
                <c:pt idx="8">
                  <c:v>9.9700000000000006</c:v>
                </c:pt>
              </c:numCache>
            </c:numRef>
          </c:val>
        </c:ser>
        <c:ser>
          <c:idx val="8"/>
          <c:order val="8"/>
          <c:tx>
            <c:strRef>
              <c:f>'Annual Design Value'!$J$34</c:f>
              <c:strCache>
                <c:ptCount val="1"/>
                <c:pt idx="0">
                  <c:v>Shakopee</c:v>
                </c:pt>
              </c:strCache>
            </c:strRef>
          </c:tx>
          <c:cat>
            <c:strRef>
              <c:f>'Annual Design Value'!$A$35:$A$43</c:f>
              <c:strCache>
                <c:ptCount val="9"/>
                <c:pt idx="0">
                  <c:v>2001</c:v>
                </c:pt>
                <c:pt idx="1">
                  <c:v>2002</c:v>
                </c:pt>
                <c:pt idx="2">
                  <c:v>2003</c:v>
                </c:pt>
                <c:pt idx="3">
                  <c:v>2004</c:v>
                </c:pt>
                <c:pt idx="4">
                  <c:v>2005</c:v>
                </c:pt>
                <c:pt idx="5">
                  <c:v>2006</c:v>
                </c:pt>
                <c:pt idx="6">
                  <c:v>2007</c:v>
                </c:pt>
                <c:pt idx="7">
                  <c:v>2008</c:v>
                </c:pt>
                <c:pt idx="8">
                  <c:v>2009</c:v>
                </c:pt>
              </c:strCache>
            </c:strRef>
          </c:cat>
          <c:val>
            <c:numRef>
              <c:f>'Annual Design Value'!$J$35:$J$43</c:f>
              <c:numCache>
                <c:formatCode>General</c:formatCode>
                <c:ptCount val="9"/>
                <c:pt idx="1">
                  <c:v>9.8000000000000007</c:v>
                </c:pt>
                <c:pt idx="2">
                  <c:v>9.120000000000001</c:v>
                </c:pt>
                <c:pt idx="3">
                  <c:v>8.3600000000000048</c:v>
                </c:pt>
                <c:pt idx="5">
                  <c:v>8.5</c:v>
                </c:pt>
                <c:pt idx="6">
                  <c:v>9.3600000000000048</c:v>
                </c:pt>
                <c:pt idx="7">
                  <c:v>9.5</c:v>
                </c:pt>
                <c:pt idx="8">
                  <c:v>9.56</c:v>
                </c:pt>
              </c:numCache>
            </c:numRef>
          </c:val>
        </c:ser>
        <c:marker val="1"/>
        <c:axId val="74138368"/>
        <c:axId val="74139904"/>
      </c:lineChart>
      <c:catAx>
        <c:axId val="74138368"/>
        <c:scaling>
          <c:orientation val="minMax"/>
        </c:scaling>
        <c:axPos val="b"/>
        <c:tickLblPos val="nextTo"/>
        <c:txPr>
          <a:bodyPr/>
          <a:lstStyle/>
          <a:p>
            <a:pPr>
              <a:defRPr sz="1400"/>
            </a:pPr>
            <a:endParaRPr lang="en-US"/>
          </a:p>
        </c:txPr>
        <c:crossAx val="74139904"/>
        <c:crosses val="autoZero"/>
        <c:auto val="1"/>
        <c:lblAlgn val="ctr"/>
        <c:lblOffset val="100"/>
      </c:catAx>
      <c:valAx>
        <c:axId val="74139904"/>
        <c:scaling>
          <c:orientation val="minMax"/>
          <c:min val="6"/>
        </c:scaling>
        <c:axPos val="l"/>
        <c:majorGridlines/>
        <c:title>
          <c:tx>
            <c:rich>
              <a:bodyPr rot="-5400000" vert="horz"/>
              <a:lstStyle/>
              <a:p>
                <a:pPr>
                  <a:defRPr sz="1400" b="1"/>
                </a:pPr>
                <a:r>
                  <a:rPr lang="en-US" sz="1400" b="1"/>
                  <a:t>Concentration (µg/m3)</a:t>
                </a:r>
              </a:p>
            </c:rich>
          </c:tx>
          <c:layout/>
        </c:title>
        <c:numFmt formatCode="General" sourceLinked="1"/>
        <c:tickLblPos val="nextTo"/>
        <c:txPr>
          <a:bodyPr/>
          <a:lstStyle/>
          <a:p>
            <a:pPr>
              <a:defRPr sz="1200"/>
            </a:pPr>
            <a:endParaRPr lang="en-US"/>
          </a:p>
        </c:txPr>
        <c:crossAx val="74138368"/>
        <c:crosses val="autoZero"/>
        <c:crossBetween val="between"/>
      </c:valAx>
    </c:plotArea>
    <c:legend>
      <c:legendPos val="r"/>
      <c:layout>
        <c:manualLayout>
          <c:xMode val="edge"/>
          <c:yMode val="edge"/>
          <c:x val="0.76803234665111364"/>
          <c:y val="0.28382079601090077"/>
          <c:w val="0.23196765334888692"/>
          <c:h val="0.52225662902526737"/>
        </c:manualLayout>
      </c:layout>
      <c:txPr>
        <a:bodyPr/>
        <a:lstStyle/>
        <a:p>
          <a:pPr>
            <a:defRPr sz="1400"/>
          </a:pPr>
          <a:endParaRPr lang="en-US"/>
        </a:p>
      </c:txPr>
    </c:legend>
    <c:plotVisOnly val="1"/>
  </c:chart>
  <c:txPr>
    <a:bodyPr/>
    <a:lstStyle/>
    <a:p>
      <a:pPr>
        <a:defRPr sz="1800"/>
      </a:pPr>
      <a:endParaRPr lang="en-US"/>
    </a:p>
  </c:txPr>
  <c:externalData r:id="rId1"/>
</c:chartSpace>
</file>

<file path=ppt/charts/chart10.xml><?xml version="1.0" encoding="utf-8"?>
<c:chartSpace xmlns:c="http://schemas.openxmlformats.org/drawingml/2006/chart" xmlns:a="http://schemas.openxmlformats.org/drawingml/2006/main" xmlns:r="http://schemas.openxmlformats.org/officeDocument/2006/relationships">
  <c:lang val="en-US"/>
  <c:chart>
    <c:plotArea>
      <c:layout/>
      <c:lineChart>
        <c:grouping val="standard"/>
        <c:ser>
          <c:idx val="0"/>
          <c:order val="0"/>
          <c:tx>
            <c:strRef>
              <c:f>Ozone!$AU$7</c:f>
              <c:strCache>
                <c:ptCount val="1"/>
                <c:pt idx="0">
                  <c:v>Shakopee</c:v>
                </c:pt>
              </c:strCache>
            </c:strRef>
          </c:tx>
          <c:marker>
            <c:symbol val="none"/>
          </c:marker>
          <c:cat>
            <c:strRef>
              <c:f>Ozone!$AT$8:$AT$16</c:f>
              <c:strCache>
                <c:ptCount val="9"/>
                <c:pt idx="0">
                  <c:v>1999-2001</c:v>
                </c:pt>
                <c:pt idx="1">
                  <c:v>2000-2002</c:v>
                </c:pt>
                <c:pt idx="2">
                  <c:v>2001-2003</c:v>
                </c:pt>
                <c:pt idx="3">
                  <c:v>2002-2004</c:v>
                </c:pt>
                <c:pt idx="4">
                  <c:v>2003-2005</c:v>
                </c:pt>
                <c:pt idx="5">
                  <c:v>2004-2006</c:v>
                </c:pt>
                <c:pt idx="6">
                  <c:v>2005-2007</c:v>
                </c:pt>
                <c:pt idx="7">
                  <c:v>2006-2008</c:v>
                </c:pt>
                <c:pt idx="8">
                  <c:v>2007-2009</c:v>
                </c:pt>
              </c:strCache>
            </c:strRef>
          </c:cat>
          <c:val>
            <c:numRef>
              <c:f>Ozone!$AU$8:$AU$16</c:f>
              <c:numCache>
                <c:formatCode>General</c:formatCode>
                <c:ptCount val="9"/>
                <c:pt idx="3" formatCode="0.000">
                  <c:v>6.5000000000000002E-2</c:v>
                </c:pt>
                <c:pt idx="4" formatCode="0.000">
                  <c:v>6.6000000000000003E-2</c:v>
                </c:pt>
                <c:pt idx="5" formatCode="0.000">
                  <c:v>6.6000000000000003E-2</c:v>
                </c:pt>
                <c:pt idx="6" formatCode="0.000">
                  <c:v>7.0000000000000021E-2</c:v>
                </c:pt>
                <c:pt idx="7" formatCode="0.000">
                  <c:v>6.5000000000000002E-2</c:v>
                </c:pt>
                <c:pt idx="8" formatCode="0.000">
                  <c:v>6.3E-2</c:v>
                </c:pt>
              </c:numCache>
            </c:numRef>
          </c:val>
        </c:ser>
        <c:ser>
          <c:idx val="1"/>
          <c:order val="1"/>
          <c:tx>
            <c:strRef>
              <c:f>Ozone!$AV$7</c:f>
              <c:strCache>
                <c:ptCount val="1"/>
                <c:pt idx="0">
                  <c:v>Detroit Lakes</c:v>
                </c:pt>
              </c:strCache>
            </c:strRef>
          </c:tx>
          <c:marker>
            <c:symbol val="none"/>
          </c:marker>
          <c:cat>
            <c:strRef>
              <c:f>Ozone!$AT$8:$AT$16</c:f>
              <c:strCache>
                <c:ptCount val="9"/>
                <c:pt idx="0">
                  <c:v>1999-2001</c:v>
                </c:pt>
                <c:pt idx="1">
                  <c:v>2000-2002</c:v>
                </c:pt>
                <c:pt idx="2">
                  <c:v>2001-2003</c:v>
                </c:pt>
                <c:pt idx="3">
                  <c:v>2002-2004</c:v>
                </c:pt>
                <c:pt idx="4">
                  <c:v>2003-2005</c:v>
                </c:pt>
                <c:pt idx="5">
                  <c:v>2004-2006</c:v>
                </c:pt>
                <c:pt idx="6">
                  <c:v>2005-2007</c:v>
                </c:pt>
                <c:pt idx="7">
                  <c:v>2006-2008</c:v>
                </c:pt>
                <c:pt idx="8">
                  <c:v>2007-2009</c:v>
                </c:pt>
              </c:strCache>
            </c:strRef>
          </c:cat>
          <c:val>
            <c:numRef>
              <c:f>Ozone!$AV$8:$AV$16</c:f>
              <c:numCache>
                <c:formatCode>General</c:formatCode>
                <c:ptCount val="9"/>
                <c:pt idx="6" formatCode="0.000">
                  <c:v>6.4000000000000029E-2</c:v>
                </c:pt>
                <c:pt idx="7" formatCode="0.000">
                  <c:v>6.1000000000000013E-2</c:v>
                </c:pt>
                <c:pt idx="8" formatCode="0.000">
                  <c:v>5.8000000000000003E-2</c:v>
                </c:pt>
              </c:numCache>
            </c:numRef>
          </c:val>
        </c:ser>
        <c:ser>
          <c:idx val="2"/>
          <c:order val="2"/>
          <c:tx>
            <c:strRef>
              <c:f>Ozone!$AW$7</c:f>
              <c:strCache>
                <c:ptCount val="1"/>
                <c:pt idx="0">
                  <c:v>Mille Lacs</c:v>
                </c:pt>
              </c:strCache>
            </c:strRef>
          </c:tx>
          <c:marker>
            <c:symbol val="none"/>
          </c:marker>
          <c:cat>
            <c:strRef>
              <c:f>Ozone!$AT$8:$AT$16</c:f>
              <c:strCache>
                <c:ptCount val="9"/>
                <c:pt idx="0">
                  <c:v>1999-2001</c:v>
                </c:pt>
                <c:pt idx="1">
                  <c:v>2000-2002</c:v>
                </c:pt>
                <c:pt idx="2">
                  <c:v>2001-2003</c:v>
                </c:pt>
                <c:pt idx="3">
                  <c:v>2002-2004</c:v>
                </c:pt>
                <c:pt idx="4">
                  <c:v>2003-2005</c:v>
                </c:pt>
                <c:pt idx="5">
                  <c:v>2004-2006</c:v>
                </c:pt>
                <c:pt idx="6">
                  <c:v>2005-2007</c:v>
                </c:pt>
                <c:pt idx="7">
                  <c:v>2006-2008</c:v>
                </c:pt>
                <c:pt idx="8">
                  <c:v>2007-2009</c:v>
                </c:pt>
              </c:strCache>
            </c:strRef>
          </c:cat>
          <c:val>
            <c:numRef>
              <c:f>Ozone!$AW$8:$AW$16</c:f>
              <c:numCache>
                <c:formatCode>0.000</c:formatCode>
                <c:ptCount val="9"/>
                <c:pt idx="0">
                  <c:v>7.3999999999999996E-2</c:v>
                </c:pt>
                <c:pt idx="1">
                  <c:v>7.0999999999999994E-2</c:v>
                </c:pt>
                <c:pt idx="2">
                  <c:v>7.1999999999999995E-2</c:v>
                </c:pt>
                <c:pt idx="3">
                  <c:v>6.7000000000000004E-2</c:v>
                </c:pt>
                <c:pt idx="4">
                  <c:v>6.8000000000000019E-2</c:v>
                </c:pt>
                <c:pt idx="5">
                  <c:v>6.7000000000000004E-2</c:v>
                </c:pt>
                <c:pt idx="6">
                  <c:v>7.0000000000000021E-2</c:v>
                </c:pt>
                <c:pt idx="7">
                  <c:v>6.5000000000000002E-2</c:v>
                </c:pt>
                <c:pt idx="8">
                  <c:v>6.0000000000000019E-2</c:v>
                </c:pt>
              </c:numCache>
            </c:numRef>
          </c:val>
        </c:ser>
        <c:ser>
          <c:idx val="3"/>
          <c:order val="3"/>
          <c:tx>
            <c:strRef>
              <c:f>Ozone!$AX$7</c:f>
              <c:strCache>
                <c:ptCount val="1"/>
                <c:pt idx="0">
                  <c:v>St. Cloud</c:v>
                </c:pt>
              </c:strCache>
            </c:strRef>
          </c:tx>
          <c:marker>
            <c:symbol val="none"/>
          </c:marker>
          <c:cat>
            <c:strRef>
              <c:f>Ozone!$AT$8:$AT$16</c:f>
              <c:strCache>
                <c:ptCount val="9"/>
                <c:pt idx="0">
                  <c:v>1999-2001</c:v>
                </c:pt>
                <c:pt idx="1">
                  <c:v>2000-2002</c:v>
                </c:pt>
                <c:pt idx="2">
                  <c:v>2001-2003</c:v>
                </c:pt>
                <c:pt idx="3">
                  <c:v>2002-2004</c:v>
                </c:pt>
                <c:pt idx="4">
                  <c:v>2003-2005</c:v>
                </c:pt>
                <c:pt idx="5">
                  <c:v>2004-2006</c:v>
                </c:pt>
                <c:pt idx="6">
                  <c:v>2005-2007</c:v>
                </c:pt>
                <c:pt idx="7">
                  <c:v>2006-2008</c:v>
                </c:pt>
                <c:pt idx="8">
                  <c:v>2007-2009</c:v>
                </c:pt>
              </c:strCache>
            </c:strRef>
          </c:cat>
          <c:val>
            <c:numRef>
              <c:f>Ozone!$AX$8:$AX$16</c:f>
              <c:numCache>
                <c:formatCode>General</c:formatCode>
                <c:ptCount val="9"/>
                <c:pt idx="4" formatCode="0.000">
                  <c:v>6.200000000000002E-2</c:v>
                </c:pt>
                <c:pt idx="5" formatCode="0.000">
                  <c:v>5.8000000000000003E-2</c:v>
                </c:pt>
                <c:pt idx="6" formatCode="0.000">
                  <c:v>6.3E-2</c:v>
                </c:pt>
                <c:pt idx="7" formatCode="0.000">
                  <c:v>6.0000000000000019E-2</c:v>
                </c:pt>
                <c:pt idx="8" formatCode="0.000">
                  <c:v>5.9000000000000011E-2</c:v>
                </c:pt>
              </c:numCache>
            </c:numRef>
          </c:val>
        </c:ser>
        <c:ser>
          <c:idx val="4"/>
          <c:order val="4"/>
          <c:tx>
            <c:strRef>
              <c:f>Ozone!$AY$7</c:f>
              <c:strCache>
                <c:ptCount val="1"/>
                <c:pt idx="0">
                  <c:v>St. Michael</c:v>
                </c:pt>
              </c:strCache>
            </c:strRef>
          </c:tx>
          <c:marker>
            <c:symbol val="none"/>
          </c:marker>
          <c:cat>
            <c:strRef>
              <c:f>Ozone!$AT$8:$AT$16</c:f>
              <c:strCache>
                <c:ptCount val="9"/>
                <c:pt idx="0">
                  <c:v>1999-2001</c:v>
                </c:pt>
                <c:pt idx="1">
                  <c:v>2000-2002</c:v>
                </c:pt>
                <c:pt idx="2">
                  <c:v>2001-2003</c:v>
                </c:pt>
                <c:pt idx="3">
                  <c:v>2002-2004</c:v>
                </c:pt>
                <c:pt idx="4">
                  <c:v>2003-2005</c:v>
                </c:pt>
                <c:pt idx="5">
                  <c:v>2004-2006</c:v>
                </c:pt>
                <c:pt idx="6">
                  <c:v>2005-2007</c:v>
                </c:pt>
                <c:pt idx="7">
                  <c:v>2006-2008</c:v>
                </c:pt>
                <c:pt idx="8">
                  <c:v>2007-2009</c:v>
                </c:pt>
              </c:strCache>
            </c:strRef>
          </c:cat>
          <c:val>
            <c:numRef>
              <c:f>Ozone!$AY$8:$AY$16</c:f>
              <c:numCache>
                <c:formatCode>General</c:formatCode>
                <c:ptCount val="9"/>
                <c:pt idx="4" formatCode="0.000">
                  <c:v>6.8000000000000019E-2</c:v>
                </c:pt>
                <c:pt idx="5" formatCode="0.000">
                  <c:v>6.8000000000000019E-2</c:v>
                </c:pt>
                <c:pt idx="6" formatCode="0.000">
                  <c:v>7.3000000000000009E-2</c:v>
                </c:pt>
                <c:pt idx="7" formatCode="0.000">
                  <c:v>6.8000000000000019E-2</c:v>
                </c:pt>
                <c:pt idx="8" formatCode="0.000">
                  <c:v>6.5000000000000002E-2</c:v>
                </c:pt>
              </c:numCache>
            </c:numRef>
          </c:val>
        </c:ser>
        <c:ser>
          <c:idx val="5"/>
          <c:order val="5"/>
          <c:tx>
            <c:strRef>
              <c:f>Ozone!$AZ$7</c:f>
              <c:strCache>
                <c:ptCount val="1"/>
                <c:pt idx="0">
                  <c:v>Brainerd</c:v>
                </c:pt>
              </c:strCache>
            </c:strRef>
          </c:tx>
          <c:marker>
            <c:symbol val="none"/>
          </c:marker>
          <c:cat>
            <c:strRef>
              <c:f>Ozone!$AT$8:$AT$16</c:f>
              <c:strCache>
                <c:ptCount val="9"/>
                <c:pt idx="0">
                  <c:v>1999-2001</c:v>
                </c:pt>
                <c:pt idx="1">
                  <c:v>2000-2002</c:v>
                </c:pt>
                <c:pt idx="2">
                  <c:v>2001-2003</c:v>
                </c:pt>
                <c:pt idx="3">
                  <c:v>2002-2004</c:v>
                </c:pt>
                <c:pt idx="4">
                  <c:v>2003-2005</c:v>
                </c:pt>
                <c:pt idx="5">
                  <c:v>2004-2006</c:v>
                </c:pt>
                <c:pt idx="6">
                  <c:v>2005-2007</c:v>
                </c:pt>
                <c:pt idx="7">
                  <c:v>2006-2008</c:v>
                </c:pt>
                <c:pt idx="8">
                  <c:v>2007-2009</c:v>
                </c:pt>
              </c:strCache>
            </c:strRef>
          </c:cat>
          <c:val>
            <c:numRef>
              <c:f>Ozone!$AZ$8:$AZ$16</c:f>
              <c:numCache>
                <c:formatCode>General</c:formatCode>
                <c:ptCount val="9"/>
                <c:pt idx="6" formatCode="0.000">
                  <c:v>6.8000000000000019E-2</c:v>
                </c:pt>
                <c:pt idx="7" formatCode="0.000">
                  <c:v>6.6000000000000003E-2</c:v>
                </c:pt>
                <c:pt idx="8" formatCode="0.000">
                  <c:v>6.200000000000002E-2</c:v>
                </c:pt>
              </c:numCache>
            </c:numRef>
          </c:val>
        </c:ser>
        <c:ser>
          <c:idx val="6"/>
          <c:order val="6"/>
          <c:tx>
            <c:strRef>
              <c:f>Ozone!$BA$7</c:f>
              <c:strCache>
                <c:ptCount val="1"/>
                <c:pt idx="0">
                  <c:v>Marshall</c:v>
                </c:pt>
              </c:strCache>
            </c:strRef>
          </c:tx>
          <c:marker>
            <c:symbol val="none"/>
          </c:marker>
          <c:cat>
            <c:strRef>
              <c:f>Ozone!$AT$8:$AT$16</c:f>
              <c:strCache>
                <c:ptCount val="9"/>
                <c:pt idx="0">
                  <c:v>1999-2001</c:v>
                </c:pt>
                <c:pt idx="1">
                  <c:v>2000-2002</c:v>
                </c:pt>
                <c:pt idx="2">
                  <c:v>2001-2003</c:v>
                </c:pt>
                <c:pt idx="3">
                  <c:v>2002-2004</c:v>
                </c:pt>
                <c:pt idx="4">
                  <c:v>2003-2005</c:v>
                </c:pt>
                <c:pt idx="5">
                  <c:v>2004-2006</c:v>
                </c:pt>
                <c:pt idx="6">
                  <c:v>2005-2007</c:v>
                </c:pt>
                <c:pt idx="7">
                  <c:v>2006-2008</c:v>
                </c:pt>
                <c:pt idx="8">
                  <c:v>2007-2009</c:v>
                </c:pt>
              </c:strCache>
            </c:strRef>
          </c:cat>
          <c:val>
            <c:numRef>
              <c:f>Ozone!$BA$8:$BA$16</c:f>
              <c:numCache>
                <c:formatCode>General</c:formatCode>
                <c:ptCount val="9"/>
                <c:pt idx="6" formatCode="0.000">
                  <c:v>6.5000000000000002E-2</c:v>
                </c:pt>
                <c:pt idx="7" formatCode="0.000">
                  <c:v>6.200000000000002E-2</c:v>
                </c:pt>
                <c:pt idx="8" formatCode="0.000">
                  <c:v>6.200000000000002E-2</c:v>
                </c:pt>
              </c:numCache>
            </c:numRef>
          </c:val>
        </c:ser>
        <c:ser>
          <c:idx val="7"/>
          <c:order val="7"/>
          <c:tx>
            <c:strRef>
              <c:f>Ozone!$BB$7</c:f>
              <c:strCache>
                <c:ptCount val="1"/>
                <c:pt idx="0">
                  <c:v>Rochester</c:v>
                </c:pt>
              </c:strCache>
            </c:strRef>
          </c:tx>
          <c:marker>
            <c:symbol val="none"/>
          </c:marker>
          <c:cat>
            <c:strRef>
              <c:f>Ozone!$AT$8:$AT$16</c:f>
              <c:strCache>
                <c:ptCount val="9"/>
                <c:pt idx="0">
                  <c:v>1999-2001</c:v>
                </c:pt>
                <c:pt idx="1">
                  <c:v>2000-2002</c:v>
                </c:pt>
                <c:pt idx="2">
                  <c:v>2001-2003</c:v>
                </c:pt>
                <c:pt idx="3">
                  <c:v>2002-2004</c:v>
                </c:pt>
                <c:pt idx="4">
                  <c:v>2003-2005</c:v>
                </c:pt>
                <c:pt idx="5">
                  <c:v>2004-2006</c:v>
                </c:pt>
                <c:pt idx="6">
                  <c:v>2005-2007</c:v>
                </c:pt>
                <c:pt idx="7">
                  <c:v>2006-2008</c:v>
                </c:pt>
                <c:pt idx="8">
                  <c:v>2007-2009</c:v>
                </c:pt>
              </c:strCache>
            </c:strRef>
          </c:cat>
          <c:val>
            <c:numRef>
              <c:f>Ozone!$BB$8:$BB$16</c:f>
              <c:numCache>
                <c:formatCode>General</c:formatCode>
                <c:ptCount val="9"/>
                <c:pt idx="4" formatCode="0.000">
                  <c:v>6.6000000000000003E-2</c:v>
                </c:pt>
                <c:pt idx="5" formatCode="0.000">
                  <c:v>6.7000000000000004E-2</c:v>
                </c:pt>
                <c:pt idx="6" formatCode="0.000">
                  <c:v>6.8000000000000019E-2</c:v>
                </c:pt>
                <c:pt idx="7" formatCode="0.000">
                  <c:v>6.4000000000000029E-2</c:v>
                </c:pt>
                <c:pt idx="8" formatCode="0.000">
                  <c:v>6.1000000000000013E-2</c:v>
                </c:pt>
              </c:numCache>
            </c:numRef>
          </c:val>
        </c:ser>
        <c:ser>
          <c:idx val="8"/>
          <c:order val="8"/>
          <c:tx>
            <c:strRef>
              <c:f>Ozone!$BC$7</c:f>
              <c:strCache>
                <c:ptCount val="1"/>
                <c:pt idx="0">
                  <c:v>Stanton</c:v>
                </c:pt>
              </c:strCache>
            </c:strRef>
          </c:tx>
          <c:marker>
            <c:symbol val="none"/>
          </c:marker>
          <c:cat>
            <c:strRef>
              <c:f>Ozone!$AT$8:$AT$16</c:f>
              <c:strCache>
                <c:ptCount val="9"/>
                <c:pt idx="0">
                  <c:v>1999-2001</c:v>
                </c:pt>
                <c:pt idx="1">
                  <c:v>2000-2002</c:v>
                </c:pt>
                <c:pt idx="2">
                  <c:v>2001-2003</c:v>
                </c:pt>
                <c:pt idx="3">
                  <c:v>2002-2004</c:v>
                </c:pt>
                <c:pt idx="4">
                  <c:v>2003-2005</c:v>
                </c:pt>
                <c:pt idx="5">
                  <c:v>2004-2006</c:v>
                </c:pt>
                <c:pt idx="6">
                  <c:v>2005-2007</c:v>
                </c:pt>
                <c:pt idx="7">
                  <c:v>2006-2008</c:v>
                </c:pt>
                <c:pt idx="8">
                  <c:v>2007-2009</c:v>
                </c:pt>
              </c:strCache>
            </c:strRef>
          </c:cat>
          <c:val>
            <c:numRef>
              <c:f>Ozone!$BC$8:$BC$16</c:f>
              <c:numCache>
                <c:formatCode>General</c:formatCode>
                <c:ptCount val="9"/>
                <c:pt idx="4" formatCode="0.000">
                  <c:v>7.0000000000000021E-2</c:v>
                </c:pt>
                <c:pt idx="5" formatCode="0.000">
                  <c:v>6.8000000000000019E-2</c:v>
                </c:pt>
                <c:pt idx="6" formatCode="0.000">
                  <c:v>7.0999999999999994E-2</c:v>
                </c:pt>
                <c:pt idx="7" formatCode="0.000">
                  <c:v>6.8000000000000019E-2</c:v>
                </c:pt>
                <c:pt idx="8" formatCode="0.000">
                  <c:v>6.5000000000000002E-2</c:v>
                </c:pt>
              </c:numCache>
            </c:numRef>
          </c:val>
        </c:ser>
        <c:ser>
          <c:idx val="9"/>
          <c:order val="9"/>
          <c:tx>
            <c:strRef>
              <c:f>Ozone!$BD$7</c:f>
              <c:strCache>
                <c:ptCount val="1"/>
                <c:pt idx="0">
                  <c:v>Anoka Airport</c:v>
                </c:pt>
              </c:strCache>
            </c:strRef>
          </c:tx>
          <c:marker>
            <c:symbol val="none"/>
          </c:marker>
          <c:cat>
            <c:strRef>
              <c:f>Ozone!$AT$8:$AT$16</c:f>
              <c:strCache>
                <c:ptCount val="9"/>
                <c:pt idx="0">
                  <c:v>1999-2001</c:v>
                </c:pt>
                <c:pt idx="1">
                  <c:v>2000-2002</c:v>
                </c:pt>
                <c:pt idx="2">
                  <c:v>2001-2003</c:v>
                </c:pt>
                <c:pt idx="3">
                  <c:v>2002-2004</c:v>
                </c:pt>
                <c:pt idx="4">
                  <c:v>2003-2005</c:v>
                </c:pt>
                <c:pt idx="5">
                  <c:v>2004-2006</c:v>
                </c:pt>
                <c:pt idx="6">
                  <c:v>2005-2007</c:v>
                </c:pt>
                <c:pt idx="7">
                  <c:v>2006-2008</c:v>
                </c:pt>
                <c:pt idx="8">
                  <c:v>2007-2009</c:v>
                </c:pt>
              </c:strCache>
            </c:strRef>
          </c:cat>
          <c:val>
            <c:numRef>
              <c:f>Ozone!$BD$8:$BD$16</c:f>
              <c:numCache>
                <c:formatCode>0.000</c:formatCode>
                <c:ptCount val="9"/>
                <c:pt idx="0">
                  <c:v>7.0999999999999994E-2</c:v>
                </c:pt>
                <c:pt idx="1">
                  <c:v>7.1999999999999995E-2</c:v>
                </c:pt>
                <c:pt idx="2">
                  <c:v>7.3999999999999996E-2</c:v>
                </c:pt>
                <c:pt idx="3">
                  <c:v>7.0000000000000021E-2</c:v>
                </c:pt>
                <c:pt idx="4">
                  <c:v>6.8000000000000019E-2</c:v>
                </c:pt>
                <c:pt idx="5">
                  <c:v>6.6000000000000003E-2</c:v>
                </c:pt>
                <c:pt idx="6">
                  <c:v>6.9000000000000034E-2</c:v>
                </c:pt>
                <c:pt idx="7">
                  <c:v>6.5000000000000002E-2</c:v>
                </c:pt>
                <c:pt idx="8">
                  <c:v>6.4000000000000029E-2</c:v>
                </c:pt>
              </c:numCache>
            </c:numRef>
          </c:val>
        </c:ser>
        <c:ser>
          <c:idx val="10"/>
          <c:order val="10"/>
          <c:tx>
            <c:strRef>
              <c:f>Ozone!$BE$7</c:f>
              <c:strCache>
                <c:ptCount val="1"/>
                <c:pt idx="0">
                  <c:v>East Bethel</c:v>
                </c:pt>
              </c:strCache>
            </c:strRef>
          </c:tx>
          <c:marker>
            <c:symbol val="none"/>
          </c:marker>
          <c:cat>
            <c:strRef>
              <c:f>Ozone!$AT$8:$AT$16</c:f>
              <c:strCache>
                <c:ptCount val="9"/>
                <c:pt idx="0">
                  <c:v>1999-2001</c:v>
                </c:pt>
                <c:pt idx="1">
                  <c:v>2000-2002</c:v>
                </c:pt>
                <c:pt idx="2">
                  <c:v>2001-2003</c:v>
                </c:pt>
                <c:pt idx="3">
                  <c:v>2002-2004</c:v>
                </c:pt>
                <c:pt idx="4">
                  <c:v>2003-2005</c:v>
                </c:pt>
                <c:pt idx="5">
                  <c:v>2004-2006</c:v>
                </c:pt>
                <c:pt idx="6">
                  <c:v>2005-2007</c:v>
                </c:pt>
                <c:pt idx="7">
                  <c:v>2006-2008</c:v>
                </c:pt>
                <c:pt idx="8">
                  <c:v>2007-2009</c:v>
                </c:pt>
              </c:strCache>
            </c:strRef>
          </c:cat>
          <c:val>
            <c:numRef>
              <c:f>Ozone!$BE$8:$BE$16</c:f>
              <c:numCache>
                <c:formatCode>0.000</c:formatCode>
                <c:ptCount val="9"/>
                <c:pt idx="0">
                  <c:v>7.0000000000000021E-2</c:v>
                </c:pt>
                <c:pt idx="1">
                  <c:v>7.0000000000000021E-2</c:v>
                </c:pt>
                <c:pt idx="2">
                  <c:v>7.0999999999999994E-2</c:v>
                </c:pt>
                <c:pt idx="3">
                  <c:v>6.8000000000000019E-2</c:v>
                </c:pt>
                <c:pt idx="4">
                  <c:v>7.0000000000000021E-2</c:v>
                </c:pt>
                <c:pt idx="5">
                  <c:v>7.0000000000000021E-2</c:v>
                </c:pt>
                <c:pt idx="6">
                  <c:v>7.1999999999999995E-2</c:v>
                </c:pt>
                <c:pt idx="7">
                  <c:v>6.5000000000000002E-2</c:v>
                </c:pt>
                <c:pt idx="8">
                  <c:v>6.200000000000002E-2</c:v>
                </c:pt>
              </c:numCache>
            </c:numRef>
          </c:val>
        </c:ser>
        <c:ser>
          <c:idx val="11"/>
          <c:order val="11"/>
          <c:tx>
            <c:strRef>
              <c:f>Ozone!$BF$7</c:f>
              <c:strCache>
                <c:ptCount val="1"/>
                <c:pt idx="0">
                  <c:v>Stillwater</c:v>
                </c:pt>
              </c:strCache>
            </c:strRef>
          </c:tx>
          <c:marker>
            <c:symbol val="none"/>
          </c:marker>
          <c:cat>
            <c:strRef>
              <c:f>Ozone!$AT$8:$AT$16</c:f>
              <c:strCache>
                <c:ptCount val="9"/>
                <c:pt idx="0">
                  <c:v>1999-2001</c:v>
                </c:pt>
                <c:pt idx="1">
                  <c:v>2000-2002</c:v>
                </c:pt>
                <c:pt idx="2">
                  <c:v>2001-2003</c:v>
                </c:pt>
                <c:pt idx="3">
                  <c:v>2002-2004</c:v>
                </c:pt>
                <c:pt idx="4">
                  <c:v>2003-2005</c:v>
                </c:pt>
                <c:pt idx="5">
                  <c:v>2004-2006</c:v>
                </c:pt>
                <c:pt idx="6">
                  <c:v>2005-2007</c:v>
                </c:pt>
                <c:pt idx="7">
                  <c:v>2006-2008</c:v>
                </c:pt>
                <c:pt idx="8">
                  <c:v>2007-2009</c:v>
                </c:pt>
              </c:strCache>
            </c:strRef>
          </c:cat>
          <c:val>
            <c:numRef>
              <c:f>Ozone!$BF$8:$BF$16</c:f>
              <c:numCache>
                <c:formatCode>0.000</c:formatCode>
                <c:ptCount val="9"/>
                <c:pt idx="0">
                  <c:v>7.5000000000000011E-2</c:v>
                </c:pt>
                <c:pt idx="1">
                  <c:v>7.3000000000000009E-2</c:v>
                </c:pt>
                <c:pt idx="2">
                  <c:v>7.3999999999999996E-2</c:v>
                </c:pt>
                <c:pt idx="3">
                  <c:v>6.8000000000000019E-2</c:v>
                </c:pt>
                <c:pt idx="4">
                  <c:v>6.8000000000000019E-2</c:v>
                </c:pt>
                <c:pt idx="5">
                  <c:v>6.7000000000000004E-2</c:v>
                </c:pt>
                <c:pt idx="6">
                  <c:v>7.1999999999999995E-2</c:v>
                </c:pt>
                <c:pt idx="7">
                  <c:v>6.9000000000000034E-2</c:v>
                </c:pt>
                <c:pt idx="8">
                  <c:v>6.7000000000000004E-2</c:v>
                </c:pt>
              </c:numCache>
            </c:numRef>
          </c:val>
        </c:ser>
        <c:ser>
          <c:idx val="12"/>
          <c:order val="12"/>
          <c:tx>
            <c:strRef>
              <c:f>Ozone!$BG$7</c:f>
              <c:strCache>
                <c:ptCount val="1"/>
                <c:pt idx="0">
                  <c:v>Ely/Fernberg</c:v>
                </c:pt>
              </c:strCache>
            </c:strRef>
          </c:tx>
          <c:marker>
            <c:symbol val="none"/>
          </c:marker>
          <c:cat>
            <c:strRef>
              <c:f>Ozone!$AT$8:$AT$16</c:f>
              <c:strCache>
                <c:ptCount val="9"/>
                <c:pt idx="0">
                  <c:v>1999-2001</c:v>
                </c:pt>
                <c:pt idx="1">
                  <c:v>2000-2002</c:v>
                </c:pt>
                <c:pt idx="2">
                  <c:v>2001-2003</c:v>
                </c:pt>
                <c:pt idx="3">
                  <c:v>2002-2004</c:v>
                </c:pt>
                <c:pt idx="4">
                  <c:v>2003-2005</c:v>
                </c:pt>
                <c:pt idx="5">
                  <c:v>2004-2006</c:v>
                </c:pt>
                <c:pt idx="6">
                  <c:v>2005-2007</c:v>
                </c:pt>
                <c:pt idx="7">
                  <c:v>2006-2008</c:v>
                </c:pt>
                <c:pt idx="8">
                  <c:v>2007-2009</c:v>
                </c:pt>
              </c:strCache>
            </c:strRef>
          </c:cat>
          <c:val>
            <c:numRef>
              <c:f>Ozone!$BG$8:$BG$16</c:f>
              <c:numCache>
                <c:formatCode>0.000</c:formatCode>
                <c:ptCount val="9"/>
                <c:pt idx="0">
                  <c:v>6.4000000000000029E-2</c:v>
                </c:pt>
                <c:pt idx="1">
                  <c:v>6.200000000000002E-2</c:v>
                </c:pt>
                <c:pt idx="2">
                  <c:v>6.1000000000000013E-2</c:v>
                </c:pt>
                <c:pt idx="3">
                  <c:v>5.9000000000000011E-2</c:v>
                </c:pt>
                <c:pt idx="4">
                  <c:v>6.0000000000000019E-2</c:v>
                </c:pt>
                <c:pt idx="5">
                  <c:v>6.200000000000002E-2</c:v>
                </c:pt>
                <c:pt idx="6">
                  <c:v>6.5000000000000002E-2</c:v>
                </c:pt>
                <c:pt idx="7">
                  <c:v>6.200000000000002E-2</c:v>
                </c:pt>
                <c:pt idx="8">
                  <c:v>6.0000000000000019E-2</c:v>
                </c:pt>
              </c:numCache>
            </c:numRef>
          </c:val>
        </c:ser>
        <c:ser>
          <c:idx val="13"/>
          <c:order val="13"/>
          <c:tx>
            <c:strRef>
              <c:f>Ozone!$BH$7</c:f>
              <c:strCache>
                <c:ptCount val="1"/>
                <c:pt idx="0">
                  <c:v>Cloquet</c:v>
                </c:pt>
              </c:strCache>
            </c:strRef>
          </c:tx>
          <c:marker>
            <c:symbol val="none"/>
          </c:marker>
          <c:cat>
            <c:strRef>
              <c:f>Ozone!$AT$8:$AT$16</c:f>
              <c:strCache>
                <c:ptCount val="9"/>
                <c:pt idx="0">
                  <c:v>1999-2001</c:v>
                </c:pt>
                <c:pt idx="1">
                  <c:v>2000-2002</c:v>
                </c:pt>
                <c:pt idx="2">
                  <c:v>2001-2003</c:v>
                </c:pt>
                <c:pt idx="3">
                  <c:v>2002-2004</c:v>
                </c:pt>
                <c:pt idx="4">
                  <c:v>2003-2005</c:v>
                </c:pt>
                <c:pt idx="5">
                  <c:v>2004-2006</c:v>
                </c:pt>
                <c:pt idx="6">
                  <c:v>2005-2007</c:v>
                </c:pt>
                <c:pt idx="7">
                  <c:v>2006-2008</c:v>
                </c:pt>
                <c:pt idx="8">
                  <c:v>2007-2009</c:v>
                </c:pt>
              </c:strCache>
            </c:strRef>
          </c:cat>
          <c:val>
            <c:numRef>
              <c:f>Ozone!$BH$8:$BH$16</c:f>
              <c:numCache>
                <c:formatCode>General</c:formatCode>
                <c:ptCount val="9"/>
                <c:pt idx="2" formatCode="0.000">
                  <c:v>6.0000000000000019E-2</c:v>
                </c:pt>
                <c:pt idx="3" formatCode="0.000">
                  <c:v>6.1000000000000013E-2</c:v>
                </c:pt>
                <c:pt idx="4" formatCode="0.000">
                  <c:v>6.200000000000002E-2</c:v>
                </c:pt>
                <c:pt idx="5" formatCode="0.000">
                  <c:v>5.9000000000000011E-2</c:v>
                </c:pt>
                <c:pt idx="6" formatCode="0.000">
                  <c:v>6.1000000000000013E-2</c:v>
                </c:pt>
                <c:pt idx="7" formatCode="0.000">
                  <c:v>5.8000000000000003E-2</c:v>
                </c:pt>
                <c:pt idx="8" formatCode="0.000">
                  <c:v>5.7000000000000016E-2</c:v>
                </c:pt>
              </c:numCache>
            </c:numRef>
          </c:val>
        </c:ser>
        <c:ser>
          <c:idx val="14"/>
          <c:order val="14"/>
          <c:tx>
            <c:strRef>
              <c:f>Ozone!$BI$7</c:f>
              <c:strCache>
                <c:ptCount val="1"/>
                <c:pt idx="0">
                  <c:v>Duluth</c:v>
                </c:pt>
              </c:strCache>
            </c:strRef>
          </c:tx>
          <c:marker>
            <c:symbol val="none"/>
          </c:marker>
          <c:cat>
            <c:strRef>
              <c:f>Ozone!$AT$8:$AT$16</c:f>
              <c:strCache>
                <c:ptCount val="9"/>
                <c:pt idx="0">
                  <c:v>1999-2001</c:v>
                </c:pt>
                <c:pt idx="1">
                  <c:v>2000-2002</c:v>
                </c:pt>
                <c:pt idx="2">
                  <c:v>2001-2003</c:v>
                </c:pt>
                <c:pt idx="3">
                  <c:v>2002-2004</c:v>
                </c:pt>
                <c:pt idx="4">
                  <c:v>2003-2005</c:v>
                </c:pt>
                <c:pt idx="5">
                  <c:v>2004-2006</c:v>
                </c:pt>
                <c:pt idx="6">
                  <c:v>2005-2007</c:v>
                </c:pt>
                <c:pt idx="7">
                  <c:v>2006-2008</c:v>
                </c:pt>
                <c:pt idx="8">
                  <c:v>2007-2009</c:v>
                </c:pt>
              </c:strCache>
            </c:strRef>
          </c:cat>
          <c:val>
            <c:numRef>
              <c:f>Ozone!$BI$8:$BI$16</c:f>
              <c:numCache>
                <c:formatCode>General</c:formatCode>
                <c:ptCount val="9"/>
                <c:pt idx="5" formatCode="0.000">
                  <c:v>5.5000000000000014E-2</c:v>
                </c:pt>
                <c:pt idx="6" formatCode="0.000">
                  <c:v>5.8000000000000003E-2</c:v>
                </c:pt>
                <c:pt idx="7" formatCode="0.000">
                  <c:v>5.7000000000000016E-2</c:v>
                </c:pt>
                <c:pt idx="8" formatCode="0.000">
                  <c:v>5.5000000000000014E-2</c:v>
                </c:pt>
              </c:numCache>
            </c:numRef>
          </c:val>
        </c:ser>
        <c:ser>
          <c:idx val="15"/>
          <c:order val="15"/>
          <c:tx>
            <c:strRef>
              <c:f>Ozone!$BJ$7</c:f>
              <c:strCache>
                <c:ptCount val="1"/>
                <c:pt idx="0">
                  <c:v>Voyageurs</c:v>
                </c:pt>
              </c:strCache>
            </c:strRef>
          </c:tx>
          <c:marker>
            <c:symbol val="none"/>
          </c:marker>
          <c:cat>
            <c:strRef>
              <c:f>Ozone!$AT$8:$AT$16</c:f>
              <c:strCache>
                <c:ptCount val="9"/>
                <c:pt idx="0">
                  <c:v>1999-2001</c:v>
                </c:pt>
                <c:pt idx="1">
                  <c:v>2000-2002</c:v>
                </c:pt>
                <c:pt idx="2">
                  <c:v>2001-2003</c:v>
                </c:pt>
                <c:pt idx="3">
                  <c:v>2002-2004</c:v>
                </c:pt>
                <c:pt idx="4">
                  <c:v>2003-2005</c:v>
                </c:pt>
                <c:pt idx="5">
                  <c:v>2004-2006</c:v>
                </c:pt>
                <c:pt idx="6">
                  <c:v>2005-2007</c:v>
                </c:pt>
                <c:pt idx="7">
                  <c:v>2006-2008</c:v>
                </c:pt>
                <c:pt idx="8">
                  <c:v>2007-2009</c:v>
                </c:pt>
              </c:strCache>
            </c:strRef>
          </c:cat>
          <c:val>
            <c:numRef>
              <c:f>Ozone!$BJ$8:$BJ$16</c:f>
              <c:numCache>
                <c:formatCode>0.000</c:formatCode>
                <c:ptCount val="9"/>
                <c:pt idx="0">
                  <c:v>6.7000000000000004E-2</c:v>
                </c:pt>
                <c:pt idx="1">
                  <c:v>6.4000000000000029E-2</c:v>
                </c:pt>
                <c:pt idx="2">
                  <c:v>6.5000000000000002E-2</c:v>
                </c:pt>
                <c:pt idx="3">
                  <c:v>6.4000000000000029E-2</c:v>
                </c:pt>
                <c:pt idx="4">
                  <c:v>6.6000000000000003E-2</c:v>
                </c:pt>
                <c:pt idx="5">
                  <c:v>6.4000000000000029E-2</c:v>
                </c:pt>
                <c:pt idx="6">
                  <c:v>6.5000000000000002E-2</c:v>
                </c:pt>
                <c:pt idx="7">
                  <c:v>6.1000000000000013E-2</c:v>
                </c:pt>
                <c:pt idx="8">
                  <c:v>6.1000000000000013E-2</c:v>
                </c:pt>
              </c:numCache>
            </c:numRef>
          </c:val>
        </c:ser>
        <c:marker val="1"/>
        <c:axId val="73898240"/>
        <c:axId val="73916416"/>
      </c:lineChart>
      <c:catAx>
        <c:axId val="73898240"/>
        <c:scaling>
          <c:orientation val="minMax"/>
        </c:scaling>
        <c:axPos val="b"/>
        <c:tickLblPos val="nextTo"/>
        <c:crossAx val="73916416"/>
        <c:crosses val="autoZero"/>
        <c:auto val="1"/>
        <c:lblAlgn val="ctr"/>
        <c:lblOffset val="100"/>
      </c:catAx>
      <c:valAx>
        <c:axId val="73916416"/>
        <c:scaling>
          <c:orientation val="minMax"/>
        </c:scaling>
        <c:axPos val="l"/>
        <c:majorGridlines/>
        <c:title>
          <c:tx>
            <c:rich>
              <a:bodyPr rot="-5400000" vert="horz"/>
              <a:lstStyle/>
              <a:p>
                <a:pPr>
                  <a:defRPr/>
                </a:pPr>
                <a:r>
                  <a:rPr lang="en-US"/>
                  <a:t>3-yr average of 4th highest max ozone (ppm)</a:t>
                </a:r>
              </a:p>
            </c:rich>
          </c:tx>
          <c:layout/>
        </c:title>
        <c:numFmt formatCode="General" sourceLinked="1"/>
        <c:tickLblPos val="nextTo"/>
        <c:crossAx val="73898240"/>
        <c:crosses val="autoZero"/>
        <c:crossBetween val="between"/>
      </c:valAx>
    </c:plotArea>
    <c:legend>
      <c:legendPos val="r"/>
      <c:layout/>
    </c:legend>
    <c:plotVisOnly val="1"/>
  </c:chart>
  <c:externalData r:id="rId1"/>
</c:chartSpace>
</file>

<file path=ppt/drawings/_rels/vmlDrawing1.vml.rels><?xml version="1.0" encoding="UTF-8" standalone="yes"?>
<Relationships xmlns="http://schemas.openxmlformats.org/package/2006/relationships"><Relationship Id="rId1" Type="http://schemas.openxmlformats.org/officeDocument/2006/relationships/image" Target="../media/image6.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2302" tIns="46151" rIns="92302" bIns="46151"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64820"/>
          </a:xfrm>
          <a:prstGeom prst="rect">
            <a:avLst/>
          </a:prstGeom>
        </p:spPr>
        <p:txBody>
          <a:bodyPr vert="horz" lIns="92302" tIns="46151" rIns="92302" bIns="46151" rtlCol="0"/>
          <a:lstStyle>
            <a:lvl1pPr algn="r">
              <a:defRPr sz="1200"/>
            </a:lvl1pPr>
          </a:lstStyle>
          <a:p>
            <a:fld id="{EAB50B1E-5D71-4DA6-90F9-5323F29AA7DE}" type="datetimeFigureOut">
              <a:rPr lang="en-US" smtClean="0"/>
              <a:pPr/>
              <a:t>10/13/2010</a:t>
            </a:fld>
            <a:endParaRPr lang="en-US"/>
          </a:p>
        </p:txBody>
      </p:sp>
      <p:sp>
        <p:nvSpPr>
          <p:cNvPr id="4" name="Footer Placeholder 3"/>
          <p:cNvSpPr>
            <a:spLocks noGrp="1"/>
          </p:cNvSpPr>
          <p:nvPr>
            <p:ph type="ftr" sz="quarter" idx="2"/>
          </p:nvPr>
        </p:nvSpPr>
        <p:spPr>
          <a:xfrm>
            <a:off x="0" y="8829967"/>
            <a:ext cx="2971800" cy="464820"/>
          </a:xfrm>
          <a:prstGeom prst="rect">
            <a:avLst/>
          </a:prstGeom>
        </p:spPr>
        <p:txBody>
          <a:bodyPr vert="horz" lIns="92302" tIns="46151" rIns="92302" bIns="46151"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829967"/>
            <a:ext cx="2971800" cy="464820"/>
          </a:xfrm>
          <a:prstGeom prst="rect">
            <a:avLst/>
          </a:prstGeom>
        </p:spPr>
        <p:txBody>
          <a:bodyPr vert="horz" lIns="92302" tIns="46151" rIns="92302" bIns="46151" rtlCol="0" anchor="b"/>
          <a:lstStyle>
            <a:lvl1pPr algn="r">
              <a:defRPr sz="1200"/>
            </a:lvl1pPr>
          </a:lstStyle>
          <a:p>
            <a:fld id="{9D0F7586-04CE-4679-A40E-A897590BCFE4}"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2302" tIns="46151" rIns="92302" bIns="46151" rtlCol="0"/>
          <a:lstStyle>
            <a:lvl1pPr algn="l">
              <a:defRPr sz="1200"/>
            </a:lvl1pPr>
          </a:lstStyle>
          <a:p>
            <a:endParaRPr lang="en-US"/>
          </a:p>
        </p:txBody>
      </p:sp>
      <p:sp>
        <p:nvSpPr>
          <p:cNvPr id="3" name="Date Placeholder 2"/>
          <p:cNvSpPr>
            <a:spLocks noGrp="1"/>
          </p:cNvSpPr>
          <p:nvPr>
            <p:ph type="dt" idx="1"/>
          </p:nvPr>
        </p:nvSpPr>
        <p:spPr>
          <a:xfrm>
            <a:off x="3884613" y="0"/>
            <a:ext cx="2971800" cy="464820"/>
          </a:xfrm>
          <a:prstGeom prst="rect">
            <a:avLst/>
          </a:prstGeom>
        </p:spPr>
        <p:txBody>
          <a:bodyPr vert="horz" lIns="92302" tIns="46151" rIns="92302" bIns="46151" rtlCol="0"/>
          <a:lstStyle>
            <a:lvl1pPr algn="r">
              <a:defRPr sz="1200"/>
            </a:lvl1pPr>
          </a:lstStyle>
          <a:p>
            <a:fld id="{A93EBF88-55B6-4E29-A3E9-B981E360C70C}" type="datetimeFigureOut">
              <a:rPr lang="en-US" smtClean="0"/>
              <a:pPr/>
              <a:t>10/13/2010</a:t>
            </a:fld>
            <a:endParaRPr lang="en-US"/>
          </a:p>
        </p:txBody>
      </p:sp>
      <p:sp>
        <p:nvSpPr>
          <p:cNvPr id="4" name="Slide Image Placeholder 3"/>
          <p:cNvSpPr>
            <a:spLocks noGrp="1" noRot="1" noChangeAspect="1"/>
          </p:cNvSpPr>
          <p:nvPr>
            <p:ph type="sldImg" idx="2"/>
          </p:nvPr>
        </p:nvSpPr>
        <p:spPr>
          <a:xfrm>
            <a:off x="1106488" y="698500"/>
            <a:ext cx="4646612" cy="3486150"/>
          </a:xfrm>
          <a:prstGeom prst="rect">
            <a:avLst/>
          </a:prstGeom>
          <a:noFill/>
          <a:ln w="12700">
            <a:solidFill>
              <a:prstClr val="black"/>
            </a:solidFill>
          </a:ln>
        </p:spPr>
        <p:txBody>
          <a:bodyPr vert="horz" lIns="92302" tIns="46151" rIns="92302" bIns="46151" rtlCol="0" anchor="ctr"/>
          <a:lstStyle/>
          <a:p>
            <a:endParaRPr lang="en-US"/>
          </a:p>
        </p:txBody>
      </p:sp>
      <p:sp>
        <p:nvSpPr>
          <p:cNvPr id="5" name="Notes Placeholder 4"/>
          <p:cNvSpPr>
            <a:spLocks noGrp="1"/>
          </p:cNvSpPr>
          <p:nvPr>
            <p:ph type="body" sz="quarter" idx="3"/>
          </p:nvPr>
        </p:nvSpPr>
        <p:spPr>
          <a:xfrm>
            <a:off x="685800" y="4415790"/>
            <a:ext cx="5486400" cy="4183380"/>
          </a:xfrm>
          <a:prstGeom prst="rect">
            <a:avLst/>
          </a:prstGeom>
        </p:spPr>
        <p:txBody>
          <a:bodyPr vert="horz" lIns="92302" tIns="46151" rIns="92302" bIns="46151"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2971800" cy="464820"/>
          </a:xfrm>
          <a:prstGeom prst="rect">
            <a:avLst/>
          </a:prstGeom>
        </p:spPr>
        <p:txBody>
          <a:bodyPr vert="horz" lIns="92302" tIns="46151" rIns="92302" bIns="46151"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829967"/>
            <a:ext cx="2971800" cy="464820"/>
          </a:xfrm>
          <a:prstGeom prst="rect">
            <a:avLst/>
          </a:prstGeom>
        </p:spPr>
        <p:txBody>
          <a:bodyPr vert="horz" lIns="92302" tIns="46151" rIns="92302" bIns="46151" rtlCol="0" anchor="b"/>
          <a:lstStyle>
            <a:lvl1pPr algn="r">
              <a:defRPr sz="1200"/>
            </a:lvl1pPr>
          </a:lstStyle>
          <a:p>
            <a:fld id="{BF51AFF6-3A24-4F86-A686-CE2E4C39201F}" type="slidenum">
              <a:rPr lang="en-US" smtClean="0"/>
              <a:pPr/>
              <a:t>‹#›</a:t>
            </a:fld>
            <a:endParaRPr lang="en-US"/>
          </a:p>
        </p:txBody>
      </p:sp>
    </p:spTree>
    <p:extLst>
      <p:ext uri="{BB962C8B-B14F-4D97-AF65-F5344CB8AC3E}">
        <p14:creationId xmlns="" xmlns:p14="http://schemas.microsoft.com/office/powerpoint/2010/main" val="1159622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I’m here</a:t>
            </a:r>
            <a:r>
              <a:rPr lang="en-US" baseline="0" dirty="0" smtClean="0"/>
              <a:t> today to give an update on EPA’s regulatory actions concerning criteria air pollutants, and the impact these changes are going to have on the MPCA and our regulated facilities.</a:t>
            </a:r>
            <a:endParaRPr lang="en-US" dirty="0"/>
          </a:p>
        </p:txBody>
      </p:sp>
      <p:sp>
        <p:nvSpPr>
          <p:cNvPr id="4" name="Slide Number Placeholder 3"/>
          <p:cNvSpPr>
            <a:spLocks noGrp="1"/>
          </p:cNvSpPr>
          <p:nvPr>
            <p:ph type="sldNum" sz="quarter" idx="10"/>
          </p:nvPr>
        </p:nvSpPr>
        <p:spPr/>
        <p:txBody>
          <a:bodyPr/>
          <a:lstStyle/>
          <a:p>
            <a:fld id="{BF51AFF6-3A24-4F86-A686-CE2E4C39201F}"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F51AFF6-3A24-4F86-A686-CE2E4C39201F}"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Under the</a:t>
            </a:r>
            <a:r>
              <a:rPr lang="en-US" baseline="0" dirty="0" smtClean="0"/>
              <a:t> Clean Air Act, the EPA can set National Ambient Air Quality Standards, or NAAQS, for pollutants that endanger public health and welfare.  The main focus is the primary standards, which are set to protect human health.  There are currently NAAQS for six pollutants, which are called criteria pollutants.</a:t>
            </a:r>
          </a:p>
        </p:txBody>
      </p:sp>
      <p:sp>
        <p:nvSpPr>
          <p:cNvPr id="4" name="Slide Number Placeholder 3"/>
          <p:cNvSpPr>
            <a:spLocks noGrp="1"/>
          </p:cNvSpPr>
          <p:nvPr>
            <p:ph type="sldNum" sz="quarter" idx="10"/>
          </p:nvPr>
        </p:nvSpPr>
        <p:spPr/>
        <p:txBody>
          <a:bodyPr/>
          <a:lstStyle/>
          <a:p>
            <a:fld id="{BF51AFF6-3A24-4F86-A686-CE2E4C39201F}"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NAAQS are not meant to be static.</a:t>
            </a:r>
            <a:r>
              <a:rPr lang="en-US" baseline="0" dirty="0" smtClean="0"/>
              <a:t>  Rather, the Clean Air Act requires EPA to review the ambient air quality standards on a regular basis – every five years. This review allows EPA to take into account new scientific information, and ensure that the NAAQS are continuing to serve their primary purpose of protecting human health.</a:t>
            </a:r>
          </a:p>
          <a:p>
            <a:r>
              <a:rPr lang="en-US" baseline="0" dirty="0" smtClean="0"/>
              <a:t>For the most part, NAAQS have been fairly static on SO2, NOX, lead, CO – most changes have focused on ozone and PM2.5, as understanding of the health impacts of these two pollutants has changed the most. </a:t>
            </a:r>
          </a:p>
          <a:p>
            <a:r>
              <a:rPr lang="en-US" baseline="0" dirty="0" smtClean="0"/>
              <a:t>EPA has been challenged for not completing this review process, with the result that between 2008 and 2012, EPA will review the NAAQS </a:t>
            </a:r>
            <a:r>
              <a:rPr lang="en-US" b="0" u="none" baseline="0" dirty="0" smtClean="0"/>
              <a:t>for all six criteria pollutants</a:t>
            </a:r>
            <a:r>
              <a:rPr lang="en-US" baseline="0" dirty="0" smtClean="0"/>
              <a:t>.  </a:t>
            </a:r>
          </a:p>
          <a:p>
            <a:r>
              <a:rPr lang="en-US" baseline="0" dirty="0" smtClean="0"/>
              <a:t>This is arguably the largest concentration of changes since the beginning of the Clean Air Act.  Increasing knowledge of the health impacts of these pollutants is leading to standards that are significantly lower and based on shorter averaging times. </a:t>
            </a:r>
          </a:p>
          <a:p>
            <a:r>
              <a:rPr lang="en-US" baseline="0" dirty="0" smtClean="0"/>
              <a:t>The speed of these reviews means that all of us may be struggling together through some times of regulatory uncertainty.</a:t>
            </a:r>
          </a:p>
        </p:txBody>
      </p:sp>
      <p:sp>
        <p:nvSpPr>
          <p:cNvPr id="4" name="Slide Number Placeholder 3"/>
          <p:cNvSpPr>
            <a:spLocks noGrp="1"/>
          </p:cNvSpPr>
          <p:nvPr>
            <p:ph type="sldNum" sz="quarter" idx="10"/>
          </p:nvPr>
        </p:nvSpPr>
        <p:spPr/>
        <p:txBody>
          <a:bodyPr/>
          <a:lstStyle/>
          <a:p>
            <a:fld id="{BF51AFF6-3A24-4F86-A686-CE2E4C39201F}"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Nitrogen oxides</a:t>
            </a:r>
          </a:p>
          <a:p>
            <a:r>
              <a:rPr lang="en-US" dirty="0" smtClean="0"/>
              <a:t>	Feb 2010—a new short-term </a:t>
            </a:r>
            <a:r>
              <a:rPr lang="en-US" dirty="0" err="1" smtClean="0"/>
              <a:t>Nox</a:t>
            </a:r>
            <a:r>
              <a:rPr lang="en-US" dirty="0" smtClean="0"/>
              <a:t> NAAQS finalized</a:t>
            </a:r>
          </a:p>
          <a:p>
            <a:r>
              <a:rPr lang="en-US" dirty="0" smtClean="0"/>
              <a:t>	Twin Cities will have 2 new roadside monitors</a:t>
            </a:r>
          </a:p>
          <a:p>
            <a:r>
              <a:rPr lang="en-US" dirty="0" smtClean="0"/>
              <a:t>	May have a community monitor requirement</a:t>
            </a:r>
          </a:p>
          <a:p>
            <a:r>
              <a:rPr lang="en-US" dirty="0" smtClean="0"/>
              <a:t>	New monitors in place in 2013</a:t>
            </a:r>
          </a:p>
          <a:p>
            <a:endParaRPr lang="en-US" dirty="0" smtClean="0"/>
          </a:p>
          <a:p>
            <a:r>
              <a:rPr lang="en-US" dirty="0" smtClean="0"/>
              <a:t>Lead</a:t>
            </a:r>
          </a:p>
          <a:p>
            <a:r>
              <a:rPr lang="en-US" dirty="0" smtClean="0"/>
              <a:t>	New standard in 2008</a:t>
            </a:r>
          </a:p>
          <a:p>
            <a:r>
              <a:rPr lang="en-US" dirty="0" smtClean="0"/>
              <a:t>	10x stricter</a:t>
            </a:r>
          </a:p>
          <a:p>
            <a:r>
              <a:rPr lang="en-US" dirty="0" smtClean="0"/>
              <a:t>	Monitors over the  standard near a lead recycler in Eagan</a:t>
            </a:r>
          </a:p>
          <a:p>
            <a:r>
              <a:rPr lang="en-US" dirty="0" smtClean="0"/>
              <a:t>	3 new source-oriented lead monitors in 2010</a:t>
            </a:r>
          </a:p>
          <a:p>
            <a:endParaRPr lang="en-US" dirty="0"/>
          </a:p>
        </p:txBody>
      </p:sp>
      <p:sp>
        <p:nvSpPr>
          <p:cNvPr id="4" name="Header Placeholder 3"/>
          <p:cNvSpPr>
            <a:spLocks noGrp="1"/>
          </p:cNvSpPr>
          <p:nvPr>
            <p:ph type="hdr" sz="quarter" idx="10"/>
          </p:nvPr>
        </p:nvSpPr>
        <p:spPr/>
        <p:txBody>
          <a:bodyPr/>
          <a:lstStyle/>
          <a:p>
            <a:pPr>
              <a:defRPr/>
            </a:pPr>
            <a:endParaRPr lang="en-US" dirty="0"/>
          </a:p>
        </p:txBody>
      </p:sp>
      <p:sp>
        <p:nvSpPr>
          <p:cNvPr id="5" name="Date Placeholder 4"/>
          <p:cNvSpPr>
            <a:spLocks noGrp="1"/>
          </p:cNvSpPr>
          <p:nvPr>
            <p:ph type="dt" idx="11"/>
          </p:nvPr>
        </p:nvSpPr>
        <p:spPr/>
        <p:txBody>
          <a:bodyPr/>
          <a:lstStyle/>
          <a:p>
            <a:pPr>
              <a:defRPr/>
            </a:pPr>
            <a:fld id="{B3F5F98B-31D6-4882-AE96-6A9CC1C5BBB2}" type="datetime1">
              <a:rPr lang="en-US" smtClean="0"/>
              <a:pPr>
                <a:defRPr/>
              </a:pPr>
              <a:t>10/13/2010</a:t>
            </a:fld>
            <a:endParaRPr lang="en-US" dirty="0"/>
          </a:p>
        </p:txBody>
      </p:sp>
      <p:sp>
        <p:nvSpPr>
          <p:cNvPr id="6" name="Footer Placeholder 5"/>
          <p:cNvSpPr>
            <a:spLocks noGrp="1"/>
          </p:cNvSpPr>
          <p:nvPr>
            <p:ph type="ftr" sz="quarter" idx="12"/>
          </p:nvPr>
        </p:nvSpPr>
        <p:spPr/>
        <p:txBody>
          <a:bodyPr/>
          <a:lstStyle/>
          <a:p>
            <a:pPr>
              <a:defRPr/>
            </a:pPr>
            <a:endParaRPr lang="en-US" dirty="0"/>
          </a:p>
        </p:txBody>
      </p:sp>
      <p:sp>
        <p:nvSpPr>
          <p:cNvPr id="7" name="Slide Number Placeholder 6"/>
          <p:cNvSpPr>
            <a:spLocks noGrp="1"/>
          </p:cNvSpPr>
          <p:nvPr>
            <p:ph type="sldNum" sz="quarter" idx="13"/>
          </p:nvPr>
        </p:nvSpPr>
        <p:spPr/>
        <p:txBody>
          <a:bodyPr/>
          <a:lstStyle/>
          <a:p>
            <a:pPr>
              <a:defRPr/>
            </a:pPr>
            <a:fld id="{9777E4D1-0AA9-4E27-BDB0-497F0CC7FB55}" type="slidenum">
              <a:rPr lang="en-US" smtClean="0"/>
              <a:pPr>
                <a:defRPr/>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873161"/>
            <a:r>
              <a:rPr lang="en-US" baseline="0" dirty="0" smtClean="0"/>
              <a:t>Although EPA sets the standards, the primary responsibility for implementing the standards is placed on the states.  States must submit to EPA a plan, known as a State Implementation Plan (SIP), that demonstrates how they will meet the NAAQS.  SIPs generally contain state regulations or programs for controlling the criteria pollutants and any site-specific requirements that are needed on individual facilities.</a:t>
            </a:r>
          </a:p>
          <a:p>
            <a:endParaRPr lang="en-US" dirty="0"/>
          </a:p>
        </p:txBody>
      </p:sp>
      <p:sp>
        <p:nvSpPr>
          <p:cNvPr id="4" name="Slide Number Placeholder 3"/>
          <p:cNvSpPr>
            <a:spLocks noGrp="1"/>
          </p:cNvSpPr>
          <p:nvPr>
            <p:ph type="sldNum" sz="quarter" idx="10"/>
          </p:nvPr>
        </p:nvSpPr>
        <p:spPr/>
        <p:txBody>
          <a:bodyPr/>
          <a:lstStyle/>
          <a:p>
            <a:fld id="{BF51AFF6-3A24-4F86-A686-CE2E4C39201F}"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let’s talk about what happens when</a:t>
            </a:r>
            <a:r>
              <a:rPr lang="en-US" baseline="0" dirty="0" smtClean="0"/>
              <a:t> there is a new NAAQS and that state has to do a SIP.  There are SIP requirements regardless of whether the state is in attainment or nonattainment.</a:t>
            </a:r>
          </a:p>
          <a:p>
            <a:r>
              <a:rPr lang="en-US" baseline="0" dirty="0" smtClean="0"/>
              <a:t>Even attainment areas must have a SIP that demonstrates that the agency has adequate authority to prevent ambient pollutant levels from exceeding the standard.  This is also known as having the appropriate infrastructure, which is why it is called an infrastructure SIP.  (Also known as a 110(a) SIP after the portion of the Clean Air Act.)  This infrastructure SIP includes things like the requirement to be able to institute enforceable measures, compliance and enforcement, ambient monitoring, and permitting program.  In most cases, states have already met these requirements but a change in the NAAQS triggers a requirement to take a new look and recertify to EPA that you have appropriate authorities.  (For instance, states whose rules list out specific pollutants might not have the authority to regulate new pollutants without a rule change – this happened with PM2.5).</a:t>
            </a:r>
          </a:p>
          <a:p>
            <a:r>
              <a:rPr lang="en-US" baseline="0" dirty="0" smtClean="0"/>
              <a:t>Nonattainment SIPs must demonstrate how an area that is exceeding the new standard will come into attainment with the standard.  Nonattainment SIPs have more specifics.  First, nonattainment is </a:t>
            </a:r>
            <a:r>
              <a:rPr lang="en-US" b="1" i="1" dirty="0" smtClean="0"/>
              <a:t>“</a:t>
            </a:r>
            <a:r>
              <a:rPr lang="en-US" b="0" i="1" dirty="0" smtClean="0"/>
              <a:t>any area that does not meet (or that contributes to ambient air quality in a nearby area that does not meet)” a NAAQS.</a:t>
            </a:r>
            <a:r>
              <a:rPr lang="en-US" b="0" i="0" dirty="0" smtClean="0"/>
              <a:t>  This means that an area can</a:t>
            </a:r>
            <a:r>
              <a:rPr lang="en-US" b="0" i="0" baseline="0" dirty="0" smtClean="0"/>
              <a:t> be designated as nonattainment even if the monitors in that area show attainment.</a:t>
            </a:r>
          </a:p>
          <a:p>
            <a:r>
              <a:rPr lang="en-US" b="0" i="0" baseline="0" dirty="0" smtClean="0"/>
              <a:t>Once an area is officially designated as nonattainment, it must begin doing nonattainment NSR permitting, which requires stringent controls from stationary sources that are undergoing construction.  One year after the nonattainment is designated, transportation conformity requirements take effect.  The state must develop a SIP demonstrating how attainment will be achieved, which is due 18 months after designation.</a:t>
            </a:r>
            <a:endParaRPr lang="en-US" b="1" i="1"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BF51AFF6-3A24-4F86-A686-CE2E4C39201F}" type="slidenum">
              <a:rPr lang="en-US" smtClean="0"/>
              <a:pPr/>
              <a:t>7</a:t>
            </a:fld>
            <a:endParaRPr lang="en-US"/>
          </a:p>
        </p:txBody>
      </p:sp>
    </p:spTree>
    <p:extLst>
      <p:ext uri="{BB962C8B-B14F-4D97-AF65-F5344CB8AC3E}">
        <p14:creationId xmlns="" xmlns:p14="http://schemas.microsoft.com/office/powerpoint/2010/main" val="35679917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is a visual depiction of all the pieces that go into a SIP, and everything that we will be looking at</a:t>
            </a:r>
            <a:r>
              <a:rPr lang="en-US" baseline="0" dirty="0" smtClean="0"/>
              <a:t> as we face potential nonattainment.</a:t>
            </a:r>
          </a:p>
          <a:p>
            <a:r>
              <a:rPr lang="en-US" baseline="0" dirty="0" smtClean="0"/>
              <a:t>The MPCA will need to use all these tools to write a SIP that demonstrates that we will attain the new standards.</a:t>
            </a:r>
          </a:p>
          <a:p>
            <a:endParaRPr lang="en-US" baseline="0" dirty="0" smtClean="0"/>
          </a:p>
          <a:p>
            <a:r>
              <a:rPr lang="en-US" baseline="0" dirty="0" smtClean="0"/>
              <a:t>So, having talked generally about SIPs, let’s talk about specific NAAQS that have transportation related components.</a:t>
            </a:r>
            <a:endParaRPr lang="en-US" dirty="0"/>
          </a:p>
        </p:txBody>
      </p:sp>
      <p:sp>
        <p:nvSpPr>
          <p:cNvPr id="4" name="Slide Number Placeholder 3"/>
          <p:cNvSpPr>
            <a:spLocks noGrp="1"/>
          </p:cNvSpPr>
          <p:nvPr>
            <p:ph type="sldNum" sz="quarter" idx="10"/>
          </p:nvPr>
        </p:nvSpPr>
        <p:spPr/>
        <p:txBody>
          <a:bodyPr/>
          <a:lstStyle/>
          <a:p>
            <a:fld id="{BF51AFF6-3A24-4F86-A686-CE2E4C39201F}"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When EPA revises</a:t>
            </a:r>
            <a:r>
              <a:rPr lang="en-US" baseline="0" dirty="0" smtClean="0"/>
              <a:t> a NAAQS due to their 5 year review, it kicks off a state level implementation process as shown in this slide.  Once a new standard is set, it often has an immediate impact on permitting, because sources cannot cause or contribute to a violation of a NAAQS.   A change in the standard also often requires a change in how or where states monitor for a particular pollutant.  In the year following the standard being finalized, each state must determine if it attains the standard or not, and make a recommendation to EPA to designate the state as either attainment or non-attainment with the standard.  EPA reviews that data and then makes a determination.  If a state is in nonattainment with a NAAQS, it must submit a SIP that contains control measures which allow the state to come into attainment.</a:t>
            </a:r>
          </a:p>
          <a:p>
            <a:r>
              <a:rPr lang="en-US" baseline="0" dirty="0" smtClean="0"/>
              <a:t>The attainment demonstration has many required elements, including emissions inventories that are consistent with attainment.  This includes developing a mobile source budget, which is then used in </a:t>
            </a:r>
            <a:r>
              <a:rPr lang="en-US" baseline="0" dirty="0" err="1" smtClean="0"/>
              <a:t>confor</a:t>
            </a:r>
            <a:endParaRPr lang="en-US" baseline="0" dirty="0" smtClean="0"/>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So, having talked generally about SIPs, let’s talk about specific NAAQS that have transportation related components.</a:t>
            </a:r>
            <a:endParaRPr lang="en-US" dirty="0" smtClean="0"/>
          </a:p>
          <a:p>
            <a:r>
              <a:rPr lang="en-US" baseline="0" dirty="0" err="1" smtClean="0"/>
              <a:t>mity</a:t>
            </a:r>
            <a:r>
              <a:rPr lang="en-US" baseline="0" dirty="0" smtClean="0"/>
              <a:t> determinations as well.</a:t>
            </a:r>
          </a:p>
        </p:txBody>
      </p:sp>
      <p:sp>
        <p:nvSpPr>
          <p:cNvPr id="4" name="Slide Number Placeholder 3"/>
          <p:cNvSpPr>
            <a:spLocks noGrp="1"/>
          </p:cNvSpPr>
          <p:nvPr>
            <p:ph type="sldNum" sz="quarter" idx="10"/>
          </p:nvPr>
        </p:nvSpPr>
        <p:spPr/>
        <p:txBody>
          <a:bodyPr/>
          <a:lstStyle/>
          <a:p>
            <a:fld id="{BF51AFF6-3A24-4F86-A686-CE2E4C39201F}"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Background</a:t>
            </a:r>
            <a:r>
              <a:rPr lang="en-US" baseline="0" dirty="0" smtClean="0"/>
              <a:t> documents are the integrated science assessment, risk and exposure assessment, and policy assessment.  These documents often serve to give us an indication of the direction that EPA is going, prior to the official proposal of the rule.</a:t>
            </a:r>
          </a:p>
          <a:p>
            <a:endParaRPr lang="en-US" baseline="0" dirty="0" smtClean="0"/>
          </a:p>
          <a:p>
            <a:r>
              <a:rPr lang="en-US" baseline="0" dirty="0" smtClean="0"/>
              <a:t>The policy assessment gives the EPA staff assessment of the adequacy of the current standard and the need to consider alternative standards.  Of course, it is not a done deal, but here is what they are looking at:</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BF51AFF6-3A24-4F86-A686-CE2E4C39201F}"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Concentrations</a:t>
            </a:r>
            <a:r>
              <a:rPr lang="en-US" baseline="0" dirty="0" smtClean="0"/>
              <a:t> in Minnesota are well below the proposed standards, so we should remain in attainment.</a:t>
            </a:r>
          </a:p>
          <a:p>
            <a:endParaRPr lang="en-US" baseline="0" dirty="0" smtClean="0"/>
          </a:p>
          <a:p>
            <a:r>
              <a:rPr lang="en-US" baseline="0" dirty="0" smtClean="0"/>
              <a:t>An 8 hour standard of 3 – 9 </a:t>
            </a:r>
            <a:r>
              <a:rPr lang="en-US" baseline="0" dirty="0" err="1" smtClean="0"/>
              <a:t>ppm</a:t>
            </a:r>
            <a:r>
              <a:rPr lang="en-US" baseline="0" dirty="0" smtClean="0"/>
              <a:t> (currently 9 </a:t>
            </a:r>
            <a:r>
              <a:rPr lang="en-US" baseline="0" dirty="0" err="1" smtClean="0"/>
              <a:t>ppm</a:t>
            </a:r>
            <a:r>
              <a:rPr lang="en-US" baseline="0" dirty="0" smtClean="0"/>
              <a:t>)</a:t>
            </a:r>
          </a:p>
          <a:p>
            <a:r>
              <a:rPr lang="en-US" baseline="0" dirty="0" smtClean="0"/>
              <a:t>A 1 hour standard of 5 – 15 </a:t>
            </a:r>
            <a:r>
              <a:rPr lang="en-US" baseline="0" dirty="0" err="1" smtClean="0"/>
              <a:t>ppm</a:t>
            </a:r>
            <a:r>
              <a:rPr lang="en-US" baseline="0" dirty="0" smtClean="0"/>
              <a:t> (currently 35 </a:t>
            </a:r>
            <a:r>
              <a:rPr lang="en-US" baseline="0" dirty="0" err="1" smtClean="0"/>
              <a:t>ppm</a:t>
            </a:r>
            <a:r>
              <a:rPr lang="en-US" baseline="0" dirty="0" smtClean="0"/>
              <a:t>) with a change in the form of the standard for each.</a:t>
            </a:r>
          </a:p>
          <a:p>
            <a:endParaRPr lang="en-US" baseline="0" dirty="0" smtClean="0"/>
          </a:p>
          <a:p>
            <a:pPr lvl="1"/>
            <a:r>
              <a:rPr lang="en-US" dirty="0" smtClean="0"/>
              <a:t>Some alternative standards to consider are mentioned</a:t>
            </a:r>
          </a:p>
          <a:p>
            <a:pPr lvl="2"/>
            <a:r>
              <a:rPr lang="en-US" dirty="0" smtClean="0"/>
              <a:t>8 hour standard: 3 – 9 </a:t>
            </a:r>
            <a:r>
              <a:rPr lang="en-US" dirty="0" err="1" smtClean="0"/>
              <a:t>ppm</a:t>
            </a:r>
            <a:r>
              <a:rPr lang="en-US" dirty="0" smtClean="0"/>
              <a:t>, using a 99th percentile average concentration over three years</a:t>
            </a:r>
          </a:p>
          <a:p>
            <a:pPr lvl="2"/>
            <a:r>
              <a:rPr lang="en-US" dirty="0" smtClean="0"/>
              <a:t>1 hour standard: 5 – 15 </a:t>
            </a:r>
            <a:r>
              <a:rPr lang="en-US" dirty="0" err="1" smtClean="0"/>
              <a:t>ppm</a:t>
            </a:r>
            <a:r>
              <a:rPr lang="en-US" dirty="0" smtClean="0"/>
              <a:t>, using a 99th percentile average concentration over three years</a:t>
            </a:r>
          </a:p>
          <a:p>
            <a:pPr lvl="3"/>
            <a:r>
              <a:rPr lang="en-US" dirty="0" smtClean="0"/>
              <a:t>Could also revoke if 8 hour is made more protective</a:t>
            </a:r>
          </a:p>
          <a:p>
            <a:endParaRPr lang="en-US" dirty="0"/>
          </a:p>
        </p:txBody>
      </p:sp>
      <p:sp>
        <p:nvSpPr>
          <p:cNvPr id="4" name="Slide Number Placeholder 3"/>
          <p:cNvSpPr>
            <a:spLocks noGrp="1"/>
          </p:cNvSpPr>
          <p:nvPr>
            <p:ph type="sldNum" sz="quarter" idx="10"/>
          </p:nvPr>
        </p:nvSpPr>
        <p:spPr/>
        <p:txBody>
          <a:bodyPr/>
          <a:lstStyle/>
          <a:p>
            <a:fld id="{BF51AFF6-3A24-4F86-A686-CE2E4C39201F}"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dirty="0" smtClean="0"/>
              <a:t>First is the</a:t>
            </a:r>
            <a:r>
              <a:rPr lang="en-US" baseline="0" dirty="0" smtClean="0"/>
              <a:t> new one hour NAAQS for nitrogen dioxide, which became effective on </a:t>
            </a:r>
            <a:r>
              <a:rPr lang="en-US" dirty="0" smtClean="0"/>
              <a:t>April 12, 2010.  It is designed to protect against</a:t>
            </a:r>
            <a:r>
              <a:rPr lang="en-US" baseline="0" dirty="0" smtClean="0"/>
              <a:t> exposure to all nitrogen oxides (</a:t>
            </a:r>
            <a:r>
              <a:rPr lang="en-US" baseline="0" dirty="0" err="1" smtClean="0"/>
              <a:t>NOx</a:t>
            </a:r>
            <a:r>
              <a:rPr lang="en-US" baseline="0" dirty="0" smtClean="0"/>
              <a:t>). </a:t>
            </a:r>
            <a:r>
              <a:rPr lang="en-US" dirty="0" smtClean="0"/>
              <a:t>EPA seems to be moving</a:t>
            </a:r>
            <a:r>
              <a:rPr lang="en-US" baseline="0" dirty="0" smtClean="0"/>
              <a:t> towards shorter averaging times, due to increased knowledge of the health effects of exposure to short term high concentrations of air pollutants.</a:t>
            </a:r>
          </a:p>
          <a:p>
            <a:r>
              <a:rPr lang="en-US" dirty="0" smtClean="0"/>
              <a:t>The form for the 1-hour NO2 standard, is the 3-year average of the 98th percentile of the annual distribution of daily maximum 1-hour average concentrations.</a:t>
            </a:r>
          </a:p>
          <a:p>
            <a:r>
              <a:rPr lang="en-US" baseline="0" dirty="0" smtClean="0"/>
              <a:t>EPA is particularly concerned about people’s exposure to high levels of NO2 near roadways, or while in their cars.  However, areas near major roadways are not currently monitored.  Therefore, the new NAAQS requires states to monitor near roadways.  Any urban area with a </a:t>
            </a:r>
            <a:r>
              <a:rPr lang="en-US" dirty="0" smtClean="0"/>
              <a:t>population ≥ 500,000 people must have at least one roadway</a:t>
            </a:r>
            <a:r>
              <a:rPr lang="en-US" baseline="0" dirty="0" smtClean="0"/>
              <a:t> monitor, and areas with </a:t>
            </a:r>
            <a:r>
              <a:rPr lang="en-US" dirty="0" smtClean="0"/>
              <a:t>either population ≥ 2.5 million people or annual average daily traffic (AADT) count ≥ 250,000 vehicles must have a second monitor</a:t>
            </a:r>
            <a:r>
              <a:rPr lang="en-US" baseline="0" dirty="0" smtClean="0"/>
              <a:t> near a different major road.  Therefore, two new roadway monitors will be installed in the </a:t>
            </a:r>
            <a:r>
              <a:rPr lang="en-US" baseline="0" dirty="0" err="1" smtClean="0"/>
              <a:t>Mpls</a:t>
            </a:r>
            <a:r>
              <a:rPr lang="en-US" baseline="0" dirty="0" smtClean="0"/>
              <a:t>/St Paul metro area.</a:t>
            </a:r>
          </a:p>
          <a:p>
            <a:pPr marL="0" lvl="2" defTabSz="873161"/>
            <a:r>
              <a:rPr lang="en-US" baseline="0" dirty="0" smtClean="0"/>
              <a:t>These new monitors are not required to be operational until the beginning of 2013.  Because three years of data is necessary to demonstrate compliance, it is likely that most areas will be designated as unclassifiable.  (Our existing area monitors show compliance.)  Therefore, any nonattainment that is designated for these areas is likely still some distance in the future. </a:t>
            </a:r>
            <a:r>
              <a:rPr lang="en-US" dirty="0" smtClean="0"/>
              <a:t>Designations may not occurs until 2016 or 2017</a:t>
            </a:r>
          </a:p>
          <a:p>
            <a:endParaRPr lang="en-US" baseline="0" dirty="0" smtClean="0"/>
          </a:p>
          <a:p>
            <a:r>
              <a:rPr lang="en-US" baseline="0" dirty="0" smtClean="0"/>
              <a:t>We’ll have to wait and see what we’ll do then, as only the federal government can set vehicle emission standards.  Perhaps congestion, etc.</a:t>
            </a:r>
          </a:p>
          <a:p>
            <a:endParaRPr lang="en-US" baseline="0" dirty="0" smtClean="0"/>
          </a:p>
          <a:p>
            <a:pPr lvl="2"/>
            <a:r>
              <a:rPr lang="en-US" dirty="0" smtClean="0"/>
              <a:t>Twin Cities area will need two new monitors near major roads</a:t>
            </a:r>
          </a:p>
          <a:p>
            <a:pPr lvl="2"/>
            <a:r>
              <a:rPr lang="en-US" dirty="0" smtClean="0"/>
              <a:t>May have a community monitor requirement</a:t>
            </a:r>
          </a:p>
          <a:p>
            <a:pPr lvl="2"/>
            <a:r>
              <a:rPr lang="en-US" dirty="0" smtClean="0"/>
              <a:t>Placed near road segments where the peak NO2 concentrations are expected to occur</a:t>
            </a:r>
          </a:p>
          <a:p>
            <a:pPr lvl="3"/>
            <a:r>
              <a:rPr lang="en-US" dirty="0" smtClean="0"/>
              <a:t>Based on highest traffic levels, considering fleet mix, congestion, etc..</a:t>
            </a:r>
          </a:p>
          <a:p>
            <a:pPr lvl="2"/>
            <a:r>
              <a:rPr lang="en-US" dirty="0" smtClean="0"/>
              <a:t>Monitors must be no more than 50 meters from the edge of the nearest traffic lane</a:t>
            </a:r>
          </a:p>
          <a:p>
            <a:pPr lvl="2"/>
            <a:r>
              <a:rPr lang="en-US" dirty="0" smtClean="0"/>
              <a:t>Operational by January 1, 2013</a:t>
            </a:r>
          </a:p>
          <a:p>
            <a:pPr lvl="2"/>
            <a:endParaRPr lang="en-US" dirty="0" smtClean="0"/>
          </a:p>
          <a:p>
            <a:pPr lvl="2"/>
            <a:endParaRPr lang="en-US" dirty="0" smtClean="0"/>
          </a:p>
          <a:p>
            <a:endParaRPr lang="en-US" dirty="0" smtClean="0"/>
          </a:p>
        </p:txBody>
      </p:sp>
      <p:sp>
        <p:nvSpPr>
          <p:cNvPr id="4" name="Slide Number Placeholder 3"/>
          <p:cNvSpPr>
            <a:spLocks noGrp="1"/>
          </p:cNvSpPr>
          <p:nvPr>
            <p:ph type="sldNum" sz="quarter" idx="10"/>
          </p:nvPr>
        </p:nvSpPr>
        <p:spPr/>
        <p:txBody>
          <a:bodyPr/>
          <a:lstStyle/>
          <a:p>
            <a:fld id="{BF51AFF6-3A24-4F86-A686-CE2E4C39201F}"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F51AFF6-3A24-4F86-A686-CE2E4C39201F}"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Even</a:t>
            </a:r>
            <a:r>
              <a:rPr lang="en-US" baseline="0" dirty="0" smtClean="0"/>
              <a:t> if Minnesota attains the NO2 NAAQS, reduction may be important due to contributions to ozone and fine particles. </a:t>
            </a:r>
          </a:p>
          <a:p>
            <a:endParaRPr lang="en-US" baseline="0" dirty="0" smtClean="0"/>
          </a:p>
          <a:p>
            <a:r>
              <a:rPr lang="en-US" baseline="0" dirty="0" smtClean="0"/>
              <a:t>Minnesota is close to both the ozone and fine particle NAAQS</a:t>
            </a:r>
            <a:endParaRPr lang="en-US" dirty="0"/>
          </a:p>
        </p:txBody>
      </p:sp>
      <p:sp>
        <p:nvSpPr>
          <p:cNvPr id="4" name="Slide Number Placeholder 3"/>
          <p:cNvSpPr>
            <a:spLocks noGrp="1"/>
          </p:cNvSpPr>
          <p:nvPr>
            <p:ph type="sldNum" sz="quarter" idx="10"/>
          </p:nvPr>
        </p:nvSpPr>
        <p:spPr/>
        <p:txBody>
          <a:bodyPr/>
          <a:lstStyle/>
          <a:p>
            <a:fld id="{BF51AFF6-3A24-4F86-A686-CE2E4C39201F}"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Let’s begin with ozone.  We were hoping to know by</a:t>
            </a:r>
            <a:r>
              <a:rPr lang="en-US" baseline="0" dirty="0" smtClean="0"/>
              <a:t> now what the final ozone standard would be, but EPA has delayed announcing the standard until the end of October. EPA has proposed three levels at which they could possibly set the final standard.  </a:t>
            </a:r>
          </a:p>
          <a:p>
            <a:r>
              <a:rPr lang="en-US" baseline="0" dirty="0" smtClean="0"/>
              <a:t>The key issues we are concerned about for the ozone standard are as follows:</a:t>
            </a:r>
          </a:p>
          <a:p>
            <a:pPr marL="230754" indent="-230754">
              <a:buAutoNum type="arabicParenR"/>
            </a:pPr>
            <a:r>
              <a:rPr lang="en-US" baseline="0" dirty="0" smtClean="0"/>
              <a:t>EPA proposed an expedited time frame, particularly for states to make designation recommendations and for EPA to make official designations.  Originally, it was expected that states would have about 6 months to make recommendations, and EPA would have 6 months to review, resulting in final designations by August 2011.  For a state that has never been in ozone nonattainment, this would be a very difficult timeline to meet, due to a lack of technical expertise.  We think that EPA has relaxed somewhat on this time frame, and I now expect final designations in June 2012, so we would have until June 2011 to make a recommendation.</a:t>
            </a:r>
          </a:p>
          <a:p>
            <a:pPr marL="230754" indent="-230754">
              <a:buAutoNum type="arabicParenR"/>
            </a:pPr>
            <a:r>
              <a:rPr lang="en-US" baseline="0" dirty="0" smtClean="0"/>
              <a:t>Finally, a big issue will be what data EPA uses for designations.  Why is this such a big issue?</a:t>
            </a:r>
            <a:endParaRPr lang="en-US" dirty="0"/>
          </a:p>
        </p:txBody>
      </p:sp>
      <p:sp>
        <p:nvSpPr>
          <p:cNvPr id="4" name="Slide Number Placeholder 3"/>
          <p:cNvSpPr>
            <a:spLocks noGrp="1"/>
          </p:cNvSpPr>
          <p:nvPr>
            <p:ph type="sldNum" sz="quarter" idx="10"/>
          </p:nvPr>
        </p:nvSpPr>
        <p:spPr/>
        <p:txBody>
          <a:bodyPr/>
          <a:lstStyle/>
          <a:p>
            <a:fld id="{BF51AFF6-3A24-4F86-A686-CE2E4C39201F}"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is why what data</a:t>
            </a:r>
            <a:r>
              <a:rPr lang="en-US" baseline="0" dirty="0" smtClean="0"/>
              <a:t> is used for designations is very important.  Ozone levels can be very susceptible to changes in meteorology.  When EPA put out their proposed rule, they showed parts of Minnesota would not attain a 65 ppb standard, based on 2007 – 2009 data.  (Ozone uses a three year rolling average.)  However, when we move to looking at 2008 – 2010 data, it looks more likely that we would attain even a 65 ppb standard.  (Note that this is very preliminary data, does not include the whole ozone season – which runs through the end of September – and is subject to change.)</a:t>
            </a:r>
          </a:p>
          <a:p>
            <a:r>
              <a:rPr lang="en-US" baseline="0" dirty="0" smtClean="0"/>
              <a:t>With the delay in the release of the ozone standard, it looks like the state could make a designation recommendation based on 2008 – 2010 data, but that EPA would be able to look at 2009 – 2011 data in order to make the designation.  2008 was a very low year for ozone in Minnesota, so that change could be critical.</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Gradually</a:t>
            </a:r>
            <a:r>
              <a:rPr lang="en-US" baseline="0" dirty="0" smtClean="0"/>
              <a:t> d</a:t>
            </a:r>
            <a:r>
              <a:rPr lang="en-US" dirty="0" smtClean="0"/>
              <a:t>ecreasing trend</a:t>
            </a:r>
          </a:p>
          <a:p>
            <a:pPr marL="0" marR="0" lvl="1" indent="0" algn="l" defTabSz="914400" rtl="0" eaLnBrk="1" fontAlgn="auto" latinLnBrk="0" hangingPunct="1">
              <a:lnSpc>
                <a:spcPct val="100000"/>
              </a:lnSpc>
              <a:spcBef>
                <a:spcPts val="0"/>
              </a:spcBef>
              <a:spcAft>
                <a:spcPts val="0"/>
              </a:spcAft>
              <a:buClrTx/>
              <a:buSzTx/>
              <a:buFontTx/>
              <a:buNone/>
              <a:tabLst/>
              <a:defRPr/>
            </a:pPr>
            <a:r>
              <a:rPr lang="en-US" baseline="0" dirty="0" smtClean="0"/>
              <a:t>Because of the nature of ozone as a regional pollutant, any nonattainment designation would likely draw in the entire 18 county metro area that is the core-based statistical area.  This includes two counties in Wisconsin, which would for the first time draw us into a multi-state nonattainment area, which requires extensive cross state collaboration.</a:t>
            </a:r>
            <a:endParaRPr lang="en-US" dirty="0" smtClean="0"/>
          </a:p>
          <a:p>
            <a:endParaRPr lang="en-US" dirty="0"/>
          </a:p>
        </p:txBody>
      </p:sp>
      <p:sp>
        <p:nvSpPr>
          <p:cNvPr id="4" name="Slide Number Placeholder 3"/>
          <p:cNvSpPr>
            <a:spLocks noGrp="1"/>
          </p:cNvSpPr>
          <p:nvPr>
            <p:ph type="sldNum" sz="quarter" idx="10"/>
          </p:nvPr>
        </p:nvSpPr>
        <p:spPr/>
        <p:txBody>
          <a:bodyPr/>
          <a:lstStyle/>
          <a:p>
            <a:fld id="{BF51AFF6-3A24-4F86-A686-CE2E4C39201F}"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Both have almost half from non-road and gasoline vehicles</a:t>
            </a:r>
          </a:p>
          <a:p>
            <a:r>
              <a:rPr lang="en-US" dirty="0" err="1" smtClean="0"/>
              <a:t>Nox</a:t>
            </a:r>
            <a:r>
              <a:rPr lang="en-US" dirty="0" smtClean="0"/>
              <a:t> primarily combustion of fossil fuels</a:t>
            </a:r>
          </a:p>
          <a:p>
            <a:r>
              <a:rPr lang="en-US" dirty="0" smtClean="0"/>
              <a:t>VOCs include combustion of fossil fuels and evaporative emissions from liquid fuels and solvents.</a:t>
            </a:r>
          </a:p>
          <a:p>
            <a:r>
              <a:rPr lang="en-US" dirty="0" smtClean="0"/>
              <a:t>VOCs do not include biogenic or natural sources which can be important, particularly in remote area such as Ely and Voyageurs National Park.</a:t>
            </a:r>
            <a:endParaRPr lang="en-US" dirty="0"/>
          </a:p>
        </p:txBody>
      </p:sp>
      <p:sp>
        <p:nvSpPr>
          <p:cNvPr id="4" name="Header Placeholder 3"/>
          <p:cNvSpPr>
            <a:spLocks noGrp="1"/>
          </p:cNvSpPr>
          <p:nvPr>
            <p:ph type="hdr" sz="quarter" idx="10"/>
          </p:nvPr>
        </p:nvSpPr>
        <p:spPr/>
        <p:txBody>
          <a:bodyPr/>
          <a:lstStyle/>
          <a:p>
            <a:pPr>
              <a:defRPr/>
            </a:pPr>
            <a:endParaRPr lang="en-US" dirty="0"/>
          </a:p>
        </p:txBody>
      </p:sp>
      <p:sp>
        <p:nvSpPr>
          <p:cNvPr id="5" name="Date Placeholder 4"/>
          <p:cNvSpPr>
            <a:spLocks noGrp="1"/>
          </p:cNvSpPr>
          <p:nvPr>
            <p:ph type="dt" idx="11"/>
          </p:nvPr>
        </p:nvSpPr>
        <p:spPr/>
        <p:txBody>
          <a:bodyPr/>
          <a:lstStyle/>
          <a:p>
            <a:pPr>
              <a:defRPr/>
            </a:pPr>
            <a:fld id="{B3F5F98B-31D6-4882-AE96-6A9CC1C5BBB2}" type="datetime1">
              <a:rPr lang="en-US" smtClean="0"/>
              <a:pPr>
                <a:defRPr/>
              </a:pPr>
              <a:t>10/13/2010</a:t>
            </a:fld>
            <a:endParaRPr lang="en-US" dirty="0"/>
          </a:p>
        </p:txBody>
      </p:sp>
      <p:sp>
        <p:nvSpPr>
          <p:cNvPr id="6" name="Footer Placeholder 5"/>
          <p:cNvSpPr>
            <a:spLocks noGrp="1"/>
          </p:cNvSpPr>
          <p:nvPr>
            <p:ph type="ftr" sz="quarter" idx="12"/>
          </p:nvPr>
        </p:nvSpPr>
        <p:spPr/>
        <p:txBody>
          <a:bodyPr/>
          <a:lstStyle/>
          <a:p>
            <a:pPr>
              <a:defRPr/>
            </a:pPr>
            <a:endParaRPr lang="en-US" dirty="0"/>
          </a:p>
        </p:txBody>
      </p:sp>
      <p:sp>
        <p:nvSpPr>
          <p:cNvPr id="7" name="Slide Number Placeholder 6"/>
          <p:cNvSpPr>
            <a:spLocks noGrp="1"/>
          </p:cNvSpPr>
          <p:nvPr>
            <p:ph type="sldNum" sz="quarter" idx="13"/>
          </p:nvPr>
        </p:nvSpPr>
        <p:spPr/>
        <p:txBody>
          <a:bodyPr/>
          <a:lstStyle/>
          <a:p>
            <a:pPr>
              <a:defRPr/>
            </a:pPr>
            <a:fld id="{9777E4D1-0AA9-4E27-BDB0-497F0CC7FB55}" type="slidenum">
              <a:rPr lang="en-US" smtClean="0"/>
              <a:pPr>
                <a:defRPr/>
              </a:pPr>
              <a:t>17</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Ozone</a:t>
            </a:r>
            <a:r>
              <a:rPr lang="en-US" baseline="0" dirty="0" smtClean="0"/>
              <a:t> in particular has some specific requirements that we will have to look at if we are in nonattainment.  These requirements may very depending on the severity of the nonattainment.  Many of these requirements are written into the Clean Air Act (Sec. 182) itself, rather than being in EPA regulations.</a:t>
            </a:r>
          </a:p>
          <a:p>
            <a:r>
              <a:rPr lang="en-US" baseline="0" dirty="0" smtClean="0"/>
              <a:t>One major component is reasonably available control measures and reasonably available control technology (RACM/RACT), which mandates certain controls, mainly on VOC sources and major stationary sources.  One major component is vehicle inspection and maintenance programs.  These programs are mandated in the CAA, but EPA appears to be given the authority to write the requirements for the program.  EPA seems to be working towards some kind of vehicle program that will fulfill the Act’s requirements while not being as burdensome as traditional I/M.</a:t>
            </a:r>
          </a:p>
          <a:p>
            <a:r>
              <a:rPr lang="en-US" baseline="0" dirty="0" smtClean="0"/>
              <a:t>For reasonable further progress (RFP): According to EPA, areas that will attain within five years of designation, RFP is met by ensuring emission reductions are implemented by the beginning of the ozone season prior to the attainment date.</a:t>
            </a:r>
          </a:p>
          <a:p>
            <a:r>
              <a:rPr lang="en-US" baseline="0" dirty="0" smtClean="0"/>
              <a:t>For areas that will not attain within five years (more serious nonattainment), an RFP plan will set forth increments of progress from the baseline year to the attainment date.  Must have 15% emission reduction within 6 years of baseline, and then for each three year period provide an additional increment of proportional progress.</a:t>
            </a:r>
          </a:p>
          <a:p>
            <a:r>
              <a:rPr lang="en-US" baseline="0" dirty="0" smtClean="0"/>
              <a:t>All of this is something we’ll have to all get up to speed on if we do go into ozone nonattainment.  EPA is planning to propose implementation guidance for the new standard when they finalize the standard, so that should help provide us with information on what we need to do.</a:t>
            </a:r>
          </a:p>
        </p:txBody>
      </p:sp>
      <p:sp>
        <p:nvSpPr>
          <p:cNvPr id="4" name="Slide Number Placeholder 3"/>
          <p:cNvSpPr>
            <a:spLocks noGrp="1"/>
          </p:cNvSpPr>
          <p:nvPr>
            <p:ph type="sldNum" sz="quarter" idx="10"/>
          </p:nvPr>
        </p:nvSpPr>
        <p:spPr/>
        <p:txBody>
          <a:bodyPr/>
          <a:lstStyle/>
          <a:p>
            <a:fld id="{BF51AFF6-3A24-4F86-A686-CE2E4C39201F}"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a:t>
            </a:r>
            <a:r>
              <a:rPr lang="en-US" baseline="0" dirty="0" smtClean="0"/>
              <a:t> second regional pollutant is PM2.5.  PM can be both natural and man-made.  In addition, PM2.5 has both primary and secondarily formed components.  Primary PM2.5 is directly emitted from sources, while secondary PM is formed from the interactions of other pollutants in the atmosphere (forms ammonium sulfate and ammonium nitrate).</a:t>
            </a:r>
          </a:p>
          <a:p>
            <a:endParaRPr lang="en-US" dirty="0"/>
          </a:p>
        </p:txBody>
      </p:sp>
      <p:sp>
        <p:nvSpPr>
          <p:cNvPr id="4" name="Slide Number Placeholder 3"/>
          <p:cNvSpPr>
            <a:spLocks noGrp="1"/>
          </p:cNvSpPr>
          <p:nvPr>
            <p:ph type="sldNum" sz="quarter" idx="10"/>
          </p:nvPr>
        </p:nvSpPr>
        <p:spPr/>
        <p:txBody>
          <a:bodyPr/>
          <a:lstStyle/>
          <a:p>
            <a:fld id="{B553B5D5-1EBC-4F47-9BBF-19EF2E06E7AB}"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increase in 24-hour</a:t>
            </a:r>
            <a:r>
              <a:rPr lang="en-US" baseline="0" dirty="0" smtClean="0"/>
              <a:t> PM2.5 has led to monitors in St. Paul showing exceedances of the daily standard.  The 24-hour standard is based on the three year average of the 98</a:t>
            </a:r>
            <a:r>
              <a:rPr lang="en-US" baseline="30000" dirty="0" smtClean="0"/>
              <a:t>th</a:t>
            </a:r>
            <a:r>
              <a:rPr lang="en-US" baseline="0" dirty="0" smtClean="0"/>
              <a:t> percentile of 24-hour concentrations.  Several days with high PM2.5 in the winter of 2009 – 2010 pushed this average in St Paul over the level of the current standard.  These exceedances are generally related to weather patterns: we had several temperature inversions and other meteorological phenomenon that contributed to these exceedances.  </a:t>
            </a:r>
          </a:p>
          <a:p>
            <a:r>
              <a:rPr lang="en-US" baseline="0" dirty="0" smtClean="0"/>
              <a:t>However, our main focus right now is the fact that EPA is in the process of revising the standard.  Based on the background documents available, this box shows the likely proposed range for the new standard.</a:t>
            </a:r>
          </a:p>
          <a:p>
            <a:endParaRPr lang="en-US" baseline="0" dirty="0" smtClean="0"/>
          </a:p>
          <a:p>
            <a:r>
              <a:rPr lang="en-US" dirty="0" smtClean="0"/>
              <a:t>PM</a:t>
            </a:r>
            <a:r>
              <a:rPr lang="en-US" sz="2400" dirty="0" smtClean="0"/>
              <a:t>2.5</a:t>
            </a:r>
            <a:r>
              <a:rPr lang="en-US" dirty="0" smtClean="0"/>
              <a:t> has both annual and 24-hour standards</a:t>
            </a:r>
          </a:p>
          <a:p>
            <a:pPr lvl="1"/>
            <a:r>
              <a:rPr lang="en-US" dirty="0" smtClean="0"/>
              <a:t>15 µg/m</a:t>
            </a:r>
            <a:r>
              <a:rPr lang="en-US" baseline="30000" dirty="0" smtClean="0"/>
              <a:t>3  </a:t>
            </a:r>
            <a:r>
              <a:rPr lang="en-US" dirty="0" smtClean="0"/>
              <a:t>annual standard; </a:t>
            </a:r>
          </a:p>
          <a:p>
            <a:pPr lvl="1"/>
            <a:r>
              <a:rPr lang="en-US" dirty="0" smtClean="0"/>
              <a:t>35 µg/m</a:t>
            </a:r>
            <a:r>
              <a:rPr lang="en-US" baseline="30000" dirty="0" smtClean="0"/>
              <a:t>3</a:t>
            </a:r>
            <a:r>
              <a:rPr lang="en-US" dirty="0" smtClean="0"/>
              <a:t> 24-hour standard</a:t>
            </a:r>
          </a:p>
          <a:p>
            <a:endParaRPr lang="en-US" baseline="0" dirty="0" smtClean="0"/>
          </a:p>
          <a:p>
            <a:r>
              <a:rPr lang="en-US" dirty="0" smtClean="0"/>
              <a:t>Daily PM2..5 trending higher while annual trending lower</a:t>
            </a:r>
          </a:p>
          <a:p>
            <a:r>
              <a:rPr lang="en-US" dirty="0" smtClean="0"/>
              <a:t>	Daily driven by weather events-inversions</a:t>
            </a:r>
          </a:p>
          <a:p>
            <a:r>
              <a:rPr lang="en-US" dirty="0" smtClean="0"/>
              <a:t>	Annual driven by overall concentration</a:t>
            </a: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BF51AFF6-3A24-4F86-A686-CE2E4C39201F}"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Although we already know that some monitors in St Paul are exceeding the standard, the data for 2010 will not be fully certified to EPA until April 2011.  By then, EPA will presumably be in the middle of promulgating a new PM2.5 standard.  It appears that the new standard will be proposed in </a:t>
            </a:r>
            <a:r>
              <a:rPr lang="en-US" baseline="0" smtClean="0"/>
              <a:t>February 2011 </a:t>
            </a:r>
            <a:r>
              <a:rPr lang="en-US" baseline="0" dirty="0" smtClean="0"/>
              <a:t>and finalized in </a:t>
            </a:r>
            <a:r>
              <a:rPr lang="en-US" baseline="0" smtClean="0"/>
              <a:t>October 2011.  </a:t>
            </a:r>
            <a:r>
              <a:rPr lang="en-US" baseline="0" dirty="0" smtClean="0"/>
              <a:t>Based on the background materials that EPA is developing, it seems quite likely that both standards will be lowered.  EPA Region 5 has indicated an unwillingness to move forward with a designation of nonattainment under the 2006 standard, when they are in the process of doing this new standard, so we are focused on the 2011 standard.</a:t>
            </a:r>
          </a:p>
          <a:p>
            <a:r>
              <a:rPr lang="en-US" baseline="0" dirty="0" smtClean="0"/>
              <a:t>Designation for new standards takes some time, so the data that will be used will change, which make change the picture that we are looking at.  MPCA is likely to have to make a designation recommendation to EPA in December 2012, and EPA will then officially designate in 2013.</a:t>
            </a:r>
          </a:p>
          <a:p>
            <a:r>
              <a:rPr lang="en-US" baseline="0" dirty="0" smtClean="0"/>
              <a:t>The MPCA has formed a team to focus on ozone and PM2.5 issues, from modeling and monitoring to policy and communications.  The goal is to make sure that we are communicating and working together effectively so that we can provide the best information to others within the MPCA and to other stakeholders.  Stay tuned – you will certainly be hearing more from me and from other members of the team.</a:t>
            </a:r>
          </a:p>
        </p:txBody>
      </p:sp>
      <p:sp>
        <p:nvSpPr>
          <p:cNvPr id="4" name="Slide Number Placeholder 3"/>
          <p:cNvSpPr>
            <a:spLocks noGrp="1"/>
          </p:cNvSpPr>
          <p:nvPr>
            <p:ph type="sldNum" sz="quarter" idx="10"/>
          </p:nvPr>
        </p:nvSpPr>
        <p:spPr/>
        <p:txBody>
          <a:bodyPr/>
          <a:lstStyle/>
          <a:p>
            <a:fld id="{BF51AFF6-3A24-4F86-A686-CE2E4C39201F}"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p:spPr>
      </p:sp>
      <p:sp>
        <p:nvSpPr>
          <p:cNvPr id="4710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smtClean="0"/>
              <a:t>Single year 98</a:t>
            </a:r>
            <a:r>
              <a:rPr lang="en-US" baseline="30000" dirty="0" smtClean="0"/>
              <a:t>th</a:t>
            </a:r>
            <a:r>
              <a:rPr lang="en-US" dirty="0" smtClean="0"/>
              <a:t> percentile values (not used for NAAQS demonstration).  Increasing over last two years.</a:t>
            </a:r>
          </a:p>
        </p:txBody>
      </p:sp>
      <p:sp>
        <p:nvSpPr>
          <p:cNvPr id="4710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4FA8802-B16A-44C5-9CBC-EF53626C4CAA}" type="slidenum">
              <a:rPr lang="en-US"/>
              <a:pPr fontAlgn="base">
                <a:spcBef>
                  <a:spcPct val="0"/>
                </a:spcBef>
                <a:spcAft>
                  <a:spcPct val="0"/>
                </a:spcAft>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p:spPr>
      </p:sp>
      <p:sp>
        <p:nvSpPr>
          <p:cNvPr id="4608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smtClean="0"/>
              <a:t>Single year annual average (not used for NAAQS demonstration).  Shows slight downward trend.</a:t>
            </a:r>
          </a:p>
        </p:txBody>
      </p:sp>
      <p:sp>
        <p:nvSpPr>
          <p:cNvPr id="4608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FF169BC-B3DA-4625-808E-945801C9A59C}" type="slidenum">
              <a:rPr lang="en-US"/>
              <a:pPr fontAlgn="base">
                <a:spcBef>
                  <a:spcPct val="0"/>
                </a:spcBef>
                <a:spcAft>
                  <a:spcPct val="0"/>
                </a:spcAft>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Rot="1" noChangeAspect="1" noTextEdit="1"/>
          </p:cNvSpPr>
          <p:nvPr>
            <p:ph type="sldImg"/>
          </p:nvPr>
        </p:nvSpPr>
        <p:spPr bwMode="auto">
          <a:noFill/>
          <a:ln>
            <a:solidFill>
              <a:srgbClr val="000000"/>
            </a:solidFill>
            <a:miter lim="800000"/>
            <a:headEnd/>
            <a:tailEnd/>
          </a:ln>
        </p:spPr>
      </p:sp>
      <p:sp>
        <p:nvSpPr>
          <p:cNvPr id="106499" name="Rectangle 3"/>
          <p:cNvSpPr>
            <a:spLocks noGrp="1"/>
          </p:cNvSpPr>
          <p:nvPr>
            <p:ph type="body" idx="1"/>
          </p:nvPr>
        </p:nvSpPr>
        <p:spPr bwMode="auto">
          <a:noFill/>
        </p:spPr>
        <p:txBody>
          <a:bodyPr wrap="square" numCol="1" anchor="t" anchorCtr="0" compatLnSpc="1">
            <a:prstTxWarp prst="textNoShape">
              <a:avLst/>
            </a:prstTxWarp>
          </a:bodyPr>
          <a:lstStyle/>
          <a:p>
            <a:r>
              <a:rPr lang="en-US" sz="1100" dirty="0" smtClean="0"/>
              <a:t>The MPCA is beginning our work to understand the composition of PM2.5 around the state.  We learned from a PM2.5 source apportionment study and modeling done for regional haze.  However, we still have a lot to learn, so we need to be careful not to </a:t>
            </a:r>
            <a:r>
              <a:rPr lang="en-US" sz="1100" dirty="0" err="1" smtClean="0"/>
              <a:t>overinterpret</a:t>
            </a:r>
            <a:r>
              <a:rPr lang="en-US" sz="1100" dirty="0" smtClean="0"/>
              <a:t> what we have.</a:t>
            </a:r>
          </a:p>
          <a:p>
            <a:endParaRPr lang="en-US" sz="1100" dirty="0" smtClean="0"/>
          </a:p>
          <a:p>
            <a:r>
              <a:rPr lang="en-US" sz="1100" dirty="0" smtClean="0"/>
              <a:t>This graph is based on a source apportionment study done for MPCA by DRI.  </a:t>
            </a:r>
            <a:r>
              <a:rPr lang="en-US" dirty="0" smtClean="0"/>
              <a:t>Clearly much of the PM2.5 in rural areas is from secondary formation, and transport of pollutants from other areas.  Based on the DRI study,  roughly half of the PM2.5 in our metro area is formed secondarily.  </a:t>
            </a:r>
          </a:p>
          <a:p>
            <a:r>
              <a:rPr lang="en-US" dirty="0" smtClean="0"/>
              <a:t>In terms of human exposure to PM2.5, the “hotspots” where people tend to have relatively higher exposures are often in areas of directly emitted PM2.5 (near traffic, wood combustion, etc.).     </a:t>
            </a:r>
          </a:p>
          <a:p>
            <a:endParaRPr lang="en-US" sz="1100" dirty="0" smtClean="0"/>
          </a:p>
          <a:p>
            <a:r>
              <a:rPr lang="en-US" sz="1100" dirty="0" smtClean="0"/>
              <a:t>“How well have we identified and quantified source contributions using receptor models?”</a:t>
            </a:r>
          </a:p>
          <a:p>
            <a:pPr eaLnBrk="1" hangingPunct="1"/>
            <a:r>
              <a:rPr lang="en-US" sz="1100" dirty="0" smtClean="0"/>
              <a:t>“Reasonably well, but not perfectly.” </a:t>
            </a:r>
          </a:p>
          <a:p>
            <a:pPr eaLnBrk="1" hangingPunct="1"/>
            <a:endParaRPr lang="en-US" sz="1100" dirty="0" smtClean="0"/>
          </a:p>
          <a:p>
            <a:pPr eaLnBrk="1" hangingPunct="1"/>
            <a:r>
              <a:rPr lang="en-US" sz="1100" dirty="0" smtClean="0"/>
              <a:t>“Reasonably well” means sufficiently to estimate that a contribution is: </a:t>
            </a:r>
          </a:p>
          <a:p>
            <a:pPr marL="749952" lvl="1" indent="-288443"/>
            <a:r>
              <a:rPr lang="en-US" sz="1100" dirty="0" smtClean="0"/>
              <a:t>1) small, </a:t>
            </a:r>
          </a:p>
          <a:p>
            <a:pPr marL="749952" lvl="1" indent="-288443"/>
            <a:r>
              <a:rPr lang="en-US" sz="1100" dirty="0" smtClean="0"/>
              <a:t>2) about the same as others, or </a:t>
            </a:r>
          </a:p>
          <a:p>
            <a:pPr marL="749952" lvl="1" indent="-288443"/>
            <a:r>
              <a:rPr lang="en-US" sz="1100" dirty="0" smtClean="0"/>
              <a:t>3) dominant in the sample. </a:t>
            </a:r>
          </a:p>
          <a:p>
            <a:endParaRPr lang="en-US" sz="1100" dirty="0" smtClean="0"/>
          </a:p>
          <a:p>
            <a:r>
              <a:rPr lang="en-US" sz="1100" dirty="0" smtClean="0"/>
              <a:t>Mobile source NOX isn’t in the blue, but other </a:t>
            </a:r>
            <a:r>
              <a:rPr lang="en-US" sz="1100" dirty="0" err="1" smtClean="0"/>
              <a:t>nonmobile</a:t>
            </a:r>
            <a:r>
              <a:rPr lang="en-US" sz="1100" dirty="0" smtClean="0"/>
              <a:t> are likely included… similarly, recall that mobile doesn’t specify on vs. </a:t>
            </a:r>
            <a:r>
              <a:rPr lang="en-US" sz="1100" dirty="0" err="1" smtClean="0"/>
              <a:t>offroad</a:t>
            </a:r>
            <a:endParaRPr lang="en-US" sz="1100" dirty="0"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Basically the point of transportation conformity is to ensure that new transportation projects do not jeopardize the air quality improvement set forth in the SIP (</a:t>
            </a:r>
            <a:r>
              <a:rPr lang="en-US" sz="1200" kern="1200" dirty="0" err="1" smtClean="0">
                <a:solidFill>
                  <a:schemeClr val="tx1"/>
                </a:solidFill>
                <a:latin typeface="+mn-lt"/>
                <a:ea typeface="+mn-ea"/>
                <a:cs typeface="+mn-cs"/>
              </a:rPr>
              <a:t>ie</a:t>
            </a:r>
            <a:r>
              <a:rPr lang="en-US" sz="1200" kern="1200" dirty="0" smtClean="0">
                <a:solidFill>
                  <a:schemeClr val="tx1"/>
                </a:solidFill>
                <a:latin typeface="+mn-lt"/>
                <a:ea typeface="+mn-ea"/>
                <a:cs typeface="+mn-cs"/>
              </a:rPr>
              <a:t>, conform to the SIP).  It is only required for nonattainment and maintenance areas.  When you do an attainment SIP, you develop a mobile budget - a level of emissions from mobile sources that is consistent with attainment.  When a transportation project of a certain size is planned, it has to be analyzed to ensure that its emissions fit within that budget.  </a:t>
            </a:r>
          </a:p>
          <a:p>
            <a:endParaRPr lang="en-US" dirty="0" smtClean="0"/>
          </a:p>
          <a:p>
            <a:r>
              <a:rPr lang="en-US" dirty="0" smtClean="0"/>
              <a:t>RACT, or Reasonably Available Control Technology, is required on existing sources in areas that are not meeting national ambient air quality standards (i.e., non-attainment areas). </a:t>
            </a:r>
          </a:p>
          <a:p>
            <a:r>
              <a:rPr lang="en-US" dirty="0" smtClean="0"/>
              <a:t>BACT, or Best Available Control Technology, is required on major new or modified sources in clean areas (i.e., attainment areas). </a:t>
            </a:r>
          </a:p>
          <a:p>
            <a:r>
              <a:rPr lang="en-US" dirty="0" smtClean="0"/>
              <a:t>LAER, or Lowest Achievable Emission Rate, is required on major new or modified sources in non-attainment areas. </a:t>
            </a:r>
          </a:p>
          <a:p>
            <a:r>
              <a:rPr lang="en-US" dirty="0" smtClean="0"/>
              <a:t> or Lowest Achievable Emission Rate, is required on major new or modified sources in non-attainment areas. </a:t>
            </a:r>
          </a:p>
          <a:p>
            <a:endParaRPr lang="en-US" dirty="0" smtClean="0"/>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CAA section 176(c) requires that federally supported transportation projects in PM2.5and PM10nonattainment and maintenance areas </a:t>
            </a:r>
            <a:r>
              <a:rPr lang="en-US" sz="1200" kern="1200" baseline="0" dirty="0" err="1" smtClean="0">
                <a:solidFill>
                  <a:schemeClr val="tx1"/>
                </a:solidFill>
                <a:latin typeface="+mn-lt"/>
                <a:ea typeface="+mn-ea"/>
                <a:cs typeface="+mn-cs"/>
              </a:rPr>
              <a:t>cannot:Cause</a:t>
            </a:r>
            <a:r>
              <a:rPr lang="en-US" sz="1200" kern="1200" baseline="0" dirty="0" smtClean="0">
                <a:solidFill>
                  <a:schemeClr val="tx1"/>
                </a:solidFill>
                <a:latin typeface="+mn-lt"/>
                <a:ea typeface="+mn-ea"/>
                <a:cs typeface="+mn-cs"/>
              </a:rPr>
              <a:t> or contribute to new NAAQS violations,</a:t>
            </a:r>
          </a:p>
          <a:p>
            <a:r>
              <a:rPr lang="en-US" sz="1200" kern="1200" baseline="0" dirty="0" smtClean="0">
                <a:solidFill>
                  <a:schemeClr val="tx1"/>
                </a:solidFill>
                <a:latin typeface="+mn-lt"/>
                <a:ea typeface="+mn-ea"/>
                <a:cs typeface="+mn-cs"/>
              </a:rPr>
              <a:t>Worsen NAAQS violations, or</a:t>
            </a:r>
          </a:p>
          <a:p>
            <a:r>
              <a:rPr lang="en-US" sz="1200" kern="1200" baseline="0" dirty="0" smtClean="0">
                <a:solidFill>
                  <a:schemeClr val="tx1"/>
                </a:solidFill>
                <a:latin typeface="+mn-lt"/>
                <a:ea typeface="+mn-ea"/>
                <a:cs typeface="+mn-cs"/>
              </a:rPr>
              <a:t>Delay timely attainment of NAAQS or interim milestones</a:t>
            </a:r>
          </a:p>
          <a:p>
            <a:endParaRPr lang="en-US" sz="1200" kern="1200" baseline="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BF51AFF6-3A24-4F86-A686-CE2E4C39201F}" type="slidenum">
              <a:rPr lang="en-US" smtClean="0"/>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Changes</a:t>
            </a:r>
            <a:r>
              <a:rPr lang="en-US" baseline="0" dirty="0" smtClean="0"/>
              <a:t> in the NAAQS that lead to nonattainment areas or the inclusion of any specific rules in the SIP will result in long term impacts.</a:t>
            </a:r>
          </a:p>
          <a:p>
            <a:pPr lvl="2"/>
            <a:r>
              <a:rPr lang="en-US" baseline="0" dirty="0" smtClean="0"/>
              <a:t>First, once an area that was designated as nonattainment attains the standard, the state needs to submit a </a:t>
            </a:r>
            <a:r>
              <a:rPr lang="en-US" baseline="0" dirty="0" err="1" smtClean="0"/>
              <a:t>redesignation</a:t>
            </a:r>
            <a:r>
              <a:rPr lang="en-US" baseline="0" dirty="0" smtClean="0"/>
              <a:t> request and maintenance plan showing that the area will continue to attain the standard for the next 10 years. </a:t>
            </a:r>
            <a:r>
              <a:rPr lang="en-US" dirty="0" smtClean="0"/>
              <a:t>Once any nonattainment area attains</a:t>
            </a:r>
          </a:p>
          <a:p>
            <a:pPr lvl="3"/>
            <a:r>
              <a:rPr lang="en-US" dirty="0" smtClean="0"/>
              <a:t>Lead, PM</a:t>
            </a:r>
            <a:r>
              <a:rPr lang="en-US" sz="1600" dirty="0" smtClean="0"/>
              <a:t>2.5</a:t>
            </a:r>
            <a:r>
              <a:rPr lang="en-US" dirty="0" smtClean="0"/>
              <a:t>, maybe ozone and SO</a:t>
            </a:r>
            <a:r>
              <a:rPr lang="en-US" sz="1600" dirty="0" smtClean="0"/>
              <a:t>2</a:t>
            </a:r>
            <a:endParaRPr lang="en-US" dirty="0" smtClean="0"/>
          </a:p>
          <a:p>
            <a:r>
              <a:rPr lang="en-US" baseline="0" dirty="0" smtClean="0"/>
              <a:t> EPA must review and approve the request, changing the area’s status from nonattainment to attainment.  The area is then known as a maintenance area; at that time, NA NSR would no longer apply.  Eight years after the first maintenance plan is approved, the state must submit a second maintenance plan that demonstrates attainment for another 10 years.  (We have, admittedly, been lax about this.)</a:t>
            </a:r>
          </a:p>
          <a:p>
            <a:r>
              <a:rPr lang="en-US" baseline="0" dirty="0" smtClean="0"/>
              <a:t>One the twenty years of maintenance plans expire, there are no more requirements and the area is essentially an attainment area.</a:t>
            </a:r>
          </a:p>
          <a:p>
            <a:r>
              <a:rPr lang="en-US" baseline="0" dirty="0" smtClean="0"/>
              <a:t>However, SIP requirements never expire.  If a facility has Title I SIP requirements in their permit, those cannot be changed without EPA approval.  Any changes must be demonstrated not to be backsliding.</a:t>
            </a:r>
            <a:endParaRPr lang="en-US" dirty="0"/>
          </a:p>
        </p:txBody>
      </p:sp>
      <p:sp>
        <p:nvSpPr>
          <p:cNvPr id="4" name="Slide Number Placeholder 3"/>
          <p:cNvSpPr>
            <a:spLocks noGrp="1"/>
          </p:cNvSpPr>
          <p:nvPr>
            <p:ph type="sldNum" sz="quarter" idx="10"/>
          </p:nvPr>
        </p:nvSpPr>
        <p:spPr/>
        <p:txBody>
          <a:bodyPr/>
          <a:lstStyle/>
          <a:p>
            <a:fld id="{BF51AFF6-3A24-4F86-A686-CE2E4C39201F}" type="slidenum">
              <a:rPr lang="en-US" smtClean="0"/>
              <a:pPr/>
              <a:t>27</a:t>
            </a:fld>
            <a:endParaRPr lang="en-US"/>
          </a:p>
        </p:txBody>
      </p:sp>
    </p:spTree>
    <p:extLst>
      <p:ext uri="{BB962C8B-B14F-4D97-AF65-F5344CB8AC3E}">
        <p14:creationId xmlns="" xmlns:p14="http://schemas.microsoft.com/office/powerpoint/2010/main" val="179169573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a:t>
            </a:r>
            <a:r>
              <a:rPr lang="en-US" baseline="0" dirty="0" smtClean="0"/>
              <a:t> is the schedule as of May 2010, with some changes made to reflect the change in the ozone timelines.</a:t>
            </a:r>
            <a:endParaRPr lang="en-US" dirty="0" smtClean="0"/>
          </a:p>
          <a:p>
            <a:r>
              <a:rPr lang="en-US" dirty="0" smtClean="0"/>
              <a:t>This slide</a:t>
            </a:r>
            <a:r>
              <a:rPr lang="en-US" baseline="0" dirty="0" smtClean="0"/>
              <a:t> shows the schedule for reviewing the NAAQS, and when we expect all the implementation requirements to take effect.  There is a lot to do over the next eight years, particularly between now and </a:t>
            </a:r>
            <a:r>
              <a:rPr lang="en-US" baseline="0" smtClean="0"/>
              <a:t>2013.</a:t>
            </a:r>
            <a:endParaRPr lang="en-US" baseline="0" dirty="0" smtClean="0"/>
          </a:p>
        </p:txBody>
      </p:sp>
      <p:sp>
        <p:nvSpPr>
          <p:cNvPr id="4" name="Slide Number Placeholder 3"/>
          <p:cNvSpPr>
            <a:spLocks noGrp="1"/>
          </p:cNvSpPr>
          <p:nvPr>
            <p:ph type="sldNum" sz="quarter" idx="10"/>
          </p:nvPr>
        </p:nvSpPr>
        <p:spPr/>
        <p:txBody>
          <a:bodyPr/>
          <a:lstStyle/>
          <a:p>
            <a:fld id="{BF51AFF6-3A24-4F86-A686-CE2E4C39201F}" type="slidenum">
              <a:rPr lang="en-US" smtClean="0"/>
              <a:pPr/>
              <a:t>28</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When EPA revises</a:t>
            </a:r>
            <a:r>
              <a:rPr lang="en-US" baseline="0" dirty="0" smtClean="0"/>
              <a:t> a NAAQS due to their 5 year review, it kicks off a state level implementation process as shown in this slide.  Once a new standard is set, it often has an immediate impact on permitting, because sources cannot cause or contribute to a violation of a NAAQS.   A change in the standard also often requires a change in how or where states monitor for a particular pollutant.  In the year following the standard being finalized, each state must determine if it attains the standard or not, and make a recommendation to EPA to designate the state as either attainment or non-attainment with the standard.  EPA reviews that data and then makes a determination.  If a state is in nonattainment with a NAAQS, it must submit a SIP that contains control measures which allow the state to come into attainment.</a:t>
            </a:r>
          </a:p>
          <a:p>
            <a:r>
              <a:rPr lang="en-US" baseline="0" dirty="0" smtClean="0"/>
              <a:t>The attainment demonstration has many required elements, including emissions inventories that are consistent with attainment.  This includes developing a mobile source budget, which is then used in conformity determinations as well.</a:t>
            </a:r>
          </a:p>
        </p:txBody>
      </p:sp>
      <p:sp>
        <p:nvSpPr>
          <p:cNvPr id="4" name="Slide Number Placeholder 3"/>
          <p:cNvSpPr>
            <a:spLocks noGrp="1"/>
          </p:cNvSpPr>
          <p:nvPr>
            <p:ph type="sldNum" sz="quarter" idx="10"/>
          </p:nvPr>
        </p:nvSpPr>
        <p:spPr/>
        <p:txBody>
          <a:bodyPr/>
          <a:lstStyle/>
          <a:p>
            <a:fld id="{BF51AFF6-3A24-4F86-A686-CE2E4C39201F}" type="slidenum">
              <a:rPr lang="en-US" smtClean="0"/>
              <a:pPr/>
              <a:t>29</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F51AFF6-3A24-4F86-A686-CE2E4C39201F}" type="slidenum">
              <a:rPr lang="en-US" smtClean="0"/>
              <a:pPr/>
              <a:t>30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7" name="Group 16"/>
          <p:cNvGrpSpPr/>
          <p:nvPr/>
        </p:nvGrpSpPr>
        <p:grpSpPr>
          <a:xfrm>
            <a:off x="0" y="3268345"/>
            <a:ext cx="9144000" cy="146304"/>
            <a:chOff x="0" y="3268345"/>
            <a:chExt cx="9144000" cy="146304"/>
          </a:xfrm>
        </p:grpSpPr>
        <p:sp>
          <p:nvSpPr>
            <p:cNvPr id="13" name="Rectangle 12"/>
            <p:cNvSpPr/>
            <p:nvPr userDrawn="1"/>
          </p:nvSpPr>
          <p:spPr>
            <a:xfrm>
              <a:off x="0" y="3268345"/>
              <a:ext cx="9144000" cy="146304"/>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5181600" y="3268345"/>
              <a:ext cx="1097280" cy="1463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userDrawn="1"/>
          </p:nvSpPr>
          <p:spPr>
            <a:xfrm>
              <a:off x="6278880" y="3268345"/>
              <a:ext cx="1097280" cy="1463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7376160" y="3268345"/>
              <a:ext cx="1097280" cy="14630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ctrTitle"/>
          </p:nvPr>
        </p:nvSpPr>
        <p:spPr>
          <a:xfrm>
            <a:off x="609600" y="1752600"/>
            <a:ext cx="7924800" cy="1470025"/>
          </a:xfrm>
          <a:prstGeom prst="rect">
            <a:avLst/>
          </a:prstGeom>
        </p:spPr>
        <p:txBody>
          <a:bodyPr anchor="b"/>
          <a:lstStyle>
            <a:lvl1pPr algn="ctr">
              <a:defRPr b="0" cap="none" spc="0" baseline="0">
                <a:ln>
                  <a:noFill/>
                </a:ln>
                <a:solidFill>
                  <a:schemeClr val="tx2">
                    <a:lumMod val="75000"/>
                  </a:schemeClr>
                </a:solidFill>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505200"/>
            <a:ext cx="6400800" cy="1752600"/>
          </a:xfrm>
        </p:spPr>
        <p:txBody>
          <a:bodyPr>
            <a:normAutofit/>
          </a:bodyPr>
          <a:lstStyle>
            <a:lvl1pPr marL="0" indent="0" algn="ctr">
              <a:buNone/>
              <a:defRPr sz="2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885ADC9F-8A54-4BA9-A2BA-29888DB01B3E}" type="datetimeFigureOut">
              <a:rPr lang="en-US" smtClean="0"/>
              <a:pPr/>
              <a:t>10/13/2010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E14B97-F41E-4722-977D-600DEC756FE0}" type="slidenum">
              <a:rPr lang="en-US" smtClean="0"/>
              <a:pPr/>
              <a:t>‹#›</a:t>
            </a:fld>
            <a:endParaRPr lang="en-US"/>
          </a:p>
        </p:txBody>
      </p:sp>
      <p:pic>
        <p:nvPicPr>
          <p:cNvPr id="17" name="Picture 6" descr="mpca-oneline-color"/>
          <p:cNvPicPr>
            <a:picLocks noChangeAspect="1" noChangeArrowheads="1"/>
          </p:cNvPicPr>
          <p:nvPr/>
        </p:nvPicPr>
        <p:blipFill>
          <a:blip r:embed="rId2" cstate="print"/>
          <a:srcRect/>
          <a:stretch>
            <a:fillRect/>
          </a:stretch>
        </p:blipFill>
        <p:spPr bwMode="auto">
          <a:xfrm>
            <a:off x="2971800" y="6096000"/>
            <a:ext cx="3426542" cy="531114"/>
          </a:xfrm>
          <a:prstGeom prst="rect">
            <a:avLst/>
          </a:prstGeom>
          <a:noFill/>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95400"/>
            <a:ext cx="8229600" cy="48307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85ADC9F-8A54-4BA9-A2BA-29888DB01B3E}" type="datetimeFigureOut">
              <a:rPr lang="en-US" smtClean="0"/>
              <a:pPr/>
              <a:t>10/13/2010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E14B97-F41E-4722-977D-600DEC756FE0}" type="slidenum">
              <a:rPr lang="en-US" smtClean="0"/>
              <a:pPr/>
              <a:t>‹#›</a:t>
            </a:fld>
            <a:endParaRPr lang="en-US"/>
          </a:p>
        </p:txBody>
      </p:sp>
      <p:grpSp>
        <p:nvGrpSpPr>
          <p:cNvPr id="2" name="Group 13"/>
          <p:cNvGrpSpPr/>
          <p:nvPr/>
        </p:nvGrpSpPr>
        <p:grpSpPr>
          <a:xfrm>
            <a:off x="0" y="1143000"/>
            <a:ext cx="9144000" cy="73152"/>
            <a:chOff x="0" y="3268345"/>
            <a:chExt cx="9144000" cy="146304"/>
          </a:xfrm>
        </p:grpSpPr>
        <p:sp>
          <p:nvSpPr>
            <p:cNvPr id="15" name="Rectangle 14"/>
            <p:cNvSpPr/>
            <p:nvPr userDrawn="1"/>
          </p:nvSpPr>
          <p:spPr>
            <a:xfrm>
              <a:off x="0" y="3268345"/>
              <a:ext cx="9144000" cy="146304"/>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5181600" y="3268345"/>
              <a:ext cx="1097280" cy="1463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userDrawn="1"/>
          </p:nvSpPr>
          <p:spPr>
            <a:xfrm>
              <a:off x="6278880" y="3268345"/>
              <a:ext cx="1097280" cy="1463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userDrawn="1"/>
          </p:nvSpPr>
          <p:spPr>
            <a:xfrm>
              <a:off x="7376160" y="3268345"/>
              <a:ext cx="1097280" cy="14630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9" name="Title 18"/>
          <p:cNvSpPr>
            <a:spLocks noGrp="1"/>
          </p:cNvSpPr>
          <p:nvPr>
            <p:ph type="title"/>
          </p:nvPr>
        </p:nvSpPr>
        <p:spPr>
          <a:xfrm>
            <a:off x="457200" y="152400"/>
            <a:ext cx="8229600" cy="914400"/>
          </a:xfrm>
        </p:spPr>
        <p:txBody>
          <a:bodyPr/>
          <a:lstStyle/>
          <a:p>
            <a:r>
              <a:rPr lang="en-US" smtClean="0"/>
              <a:t>Click to edit Master title style</a:t>
            </a:r>
            <a:endParaRPr lang="en-US" dirty="0"/>
          </a:p>
        </p:txBody>
      </p:sp>
      <p:pic>
        <p:nvPicPr>
          <p:cNvPr id="12" name="Picture 11" descr="mpca-oneline-color"/>
          <p:cNvPicPr>
            <a:picLocks noChangeAspect="1" noChangeArrowheads="1"/>
          </p:cNvPicPr>
          <p:nvPr userDrawn="1"/>
        </p:nvPicPr>
        <p:blipFill>
          <a:blip r:embed="rId2" cstate="print"/>
          <a:srcRect/>
          <a:stretch>
            <a:fillRect/>
          </a:stretch>
        </p:blipFill>
        <p:spPr bwMode="auto">
          <a:xfrm>
            <a:off x="457200" y="6400800"/>
            <a:ext cx="2133600" cy="330708"/>
          </a:xfrm>
          <a:prstGeom prst="rect">
            <a:avLst/>
          </a:prstGeom>
          <a:noFill/>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67512" y="4406900"/>
            <a:ext cx="7827201"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667512" y="2667000"/>
            <a:ext cx="7827201"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85ADC9F-8A54-4BA9-A2BA-29888DB01B3E}" type="datetimeFigureOut">
              <a:rPr lang="en-US" smtClean="0"/>
              <a:pPr/>
              <a:t>10/13/2010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E14B97-F41E-4722-977D-600DEC756FE0}" type="slidenum">
              <a:rPr lang="en-US" smtClean="0"/>
              <a:pPr/>
              <a:t>‹#›</a:t>
            </a:fld>
            <a:endParaRPr lang="en-US"/>
          </a:p>
        </p:txBody>
      </p:sp>
      <p:grpSp>
        <p:nvGrpSpPr>
          <p:cNvPr id="7" name="Group 12"/>
          <p:cNvGrpSpPr/>
          <p:nvPr/>
        </p:nvGrpSpPr>
        <p:grpSpPr>
          <a:xfrm flipH="1">
            <a:off x="0" y="4228465"/>
            <a:ext cx="9144000" cy="146304"/>
            <a:chOff x="0" y="3268345"/>
            <a:chExt cx="9144000" cy="146304"/>
          </a:xfrm>
        </p:grpSpPr>
        <p:sp>
          <p:nvSpPr>
            <p:cNvPr id="14" name="Rectangle 13"/>
            <p:cNvSpPr/>
            <p:nvPr userDrawn="1"/>
          </p:nvSpPr>
          <p:spPr>
            <a:xfrm>
              <a:off x="0" y="3268345"/>
              <a:ext cx="9144000" cy="146304"/>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userDrawn="1"/>
          </p:nvSpPr>
          <p:spPr>
            <a:xfrm>
              <a:off x="5181600" y="3268345"/>
              <a:ext cx="1097280" cy="1463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6278880" y="3268345"/>
              <a:ext cx="1097280" cy="1463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userDrawn="1"/>
          </p:nvSpPr>
          <p:spPr>
            <a:xfrm>
              <a:off x="7376160" y="3268345"/>
              <a:ext cx="1097280" cy="14630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2" name="Picture 11" descr="mpca-oneline-color"/>
          <p:cNvPicPr>
            <a:picLocks noChangeAspect="1" noChangeArrowheads="1"/>
          </p:cNvPicPr>
          <p:nvPr userDrawn="1"/>
        </p:nvPicPr>
        <p:blipFill>
          <a:blip r:embed="rId2" cstate="print"/>
          <a:srcRect/>
          <a:stretch>
            <a:fillRect/>
          </a:stretch>
        </p:blipFill>
        <p:spPr bwMode="auto">
          <a:xfrm>
            <a:off x="457200" y="6400800"/>
            <a:ext cx="2133600" cy="330708"/>
          </a:xfrm>
          <a:prstGeom prst="rect">
            <a:avLst/>
          </a:prstGeom>
          <a:noFill/>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85ADC9F-8A54-4BA9-A2BA-29888DB01B3E}" type="datetimeFigureOut">
              <a:rPr lang="en-US" smtClean="0"/>
              <a:pPr/>
              <a:t>10/13/2010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E14B97-F41E-4722-977D-600DEC756FE0}" type="slidenum">
              <a:rPr lang="en-US" smtClean="0"/>
              <a:pPr/>
              <a:t>‹#›</a:t>
            </a:fld>
            <a:endParaRPr lang="en-US"/>
          </a:p>
        </p:txBody>
      </p:sp>
      <p:sp>
        <p:nvSpPr>
          <p:cNvPr id="14" name="Title 13"/>
          <p:cNvSpPr>
            <a:spLocks noGrp="1"/>
          </p:cNvSpPr>
          <p:nvPr>
            <p:ph type="title"/>
          </p:nvPr>
        </p:nvSpPr>
        <p:spPr>
          <a:xfrm>
            <a:off x="457200" y="152400"/>
            <a:ext cx="8229600" cy="914400"/>
          </a:xfrm>
        </p:spPr>
        <p:txBody>
          <a:bodyPr/>
          <a:lstStyle/>
          <a:p>
            <a:r>
              <a:rPr lang="en-US" smtClean="0"/>
              <a:t>Click to edit Master title style</a:t>
            </a:r>
            <a:endParaRPr lang="en-US" dirty="0"/>
          </a:p>
        </p:txBody>
      </p:sp>
      <p:grpSp>
        <p:nvGrpSpPr>
          <p:cNvPr id="2" name="Group 14"/>
          <p:cNvGrpSpPr/>
          <p:nvPr/>
        </p:nvGrpSpPr>
        <p:grpSpPr>
          <a:xfrm>
            <a:off x="0" y="1143000"/>
            <a:ext cx="9144000" cy="73152"/>
            <a:chOff x="0" y="3268345"/>
            <a:chExt cx="9144000" cy="146304"/>
          </a:xfrm>
        </p:grpSpPr>
        <p:sp>
          <p:nvSpPr>
            <p:cNvPr id="16" name="Rectangle 15"/>
            <p:cNvSpPr/>
            <p:nvPr userDrawn="1"/>
          </p:nvSpPr>
          <p:spPr>
            <a:xfrm>
              <a:off x="0" y="3268345"/>
              <a:ext cx="9144000" cy="146304"/>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userDrawn="1"/>
          </p:nvSpPr>
          <p:spPr>
            <a:xfrm>
              <a:off x="5181600" y="3268345"/>
              <a:ext cx="1097280" cy="1463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userDrawn="1"/>
          </p:nvSpPr>
          <p:spPr>
            <a:xfrm>
              <a:off x="6278880" y="3268345"/>
              <a:ext cx="1097280" cy="1463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userDrawn="1"/>
          </p:nvSpPr>
          <p:spPr>
            <a:xfrm>
              <a:off x="7376160" y="3268345"/>
              <a:ext cx="1097280" cy="14630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600200"/>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2971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600200"/>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2971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85ADC9F-8A54-4BA9-A2BA-29888DB01B3E}" type="datetimeFigureOut">
              <a:rPr lang="en-US" smtClean="0"/>
              <a:pPr/>
              <a:t>10/13/2010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E14B97-F41E-4722-977D-600DEC756FE0}" type="slidenum">
              <a:rPr lang="en-US" smtClean="0"/>
              <a:pPr/>
              <a:t>‹#›</a:t>
            </a:fld>
            <a:endParaRPr lang="en-US"/>
          </a:p>
        </p:txBody>
      </p:sp>
      <p:sp>
        <p:nvSpPr>
          <p:cNvPr id="16" name="Title 15"/>
          <p:cNvSpPr>
            <a:spLocks noGrp="1"/>
          </p:cNvSpPr>
          <p:nvPr>
            <p:ph type="title"/>
          </p:nvPr>
        </p:nvSpPr>
        <p:spPr/>
        <p:txBody>
          <a:bodyPr/>
          <a:lstStyle/>
          <a:p>
            <a:r>
              <a:rPr lang="en-US" smtClean="0"/>
              <a:t>Click to edit Master title style</a:t>
            </a:r>
            <a:endParaRPr lang="en-US"/>
          </a:p>
        </p:txBody>
      </p:sp>
      <p:grpSp>
        <p:nvGrpSpPr>
          <p:cNvPr id="2" name="Group 16"/>
          <p:cNvGrpSpPr/>
          <p:nvPr/>
        </p:nvGrpSpPr>
        <p:grpSpPr>
          <a:xfrm>
            <a:off x="0" y="1143000"/>
            <a:ext cx="9144000" cy="73152"/>
            <a:chOff x="0" y="3268345"/>
            <a:chExt cx="9144000" cy="146304"/>
          </a:xfrm>
        </p:grpSpPr>
        <p:sp>
          <p:nvSpPr>
            <p:cNvPr id="18" name="Rectangle 17"/>
            <p:cNvSpPr/>
            <p:nvPr userDrawn="1"/>
          </p:nvSpPr>
          <p:spPr>
            <a:xfrm>
              <a:off x="0" y="3268345"/>
              <a:ext cx="9144000" cy="146304"/>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userDrawn="1"/>
          </p:nvSpPr>
          <p:spPr>
            <a:xfrm>
              <a:off x="5181600" y="3268345"/>
              <a:ext cx="1097280" cy="1463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userDrawn="1"/>
          </p:nvSpPr>
          <p:spPr>
            <a:xfrm>
              <a:off x="6278880" y="3268345"/>
              <a:ext cx="1097280" cy="1463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userDrawn="1"/>
          </p:nvSpPr>
          <p:spPr>
            <a:xfrm>
              <a:off x="7376160" y="3268345"/>
              <a:ext cx="1097280" cy="14630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885ADC9F-8A54-4BA9-A2BA-29888DB01B3E}" type="datetimeFigureOut">
              <a:rPr lang="en-US" smtClean="0"/>
              <a:pPr/>
              <a:t>10/13/2010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E14B97-F41E-4722-977D-600DEC756FE0}" type="slidenum">
              <a:rPr lang="en-US" smtClean="0"/>
              <a:pPr/>
              <a:t>‹#›</a:t>
            </a:fld>
            <a:endParaRPr lang="en-US"/>
          </a:p>
        </p:txBody>
      </p:sp>
      <p:sp>
        <p:nvSpPr>
          <p:cNvPr id="12" name="Title 11"/>
          <p:cNvSpPr>
            <a:spLocks noGrp="1"/>
          </p:cNvSpPr>
          <p:nvPr>
            <p:ph type="title"/>
          </p:nvPr>
        </p:nvSpPr>
        <p:spPr/>
        <p:txBody>
          <a:bodyPr/>
          <a:lstStyle/>
          <a:p>
            <a:r>
              <a:rPr lang="en-US" smtClean="0"/>
              <a:t>Click to edit Master title style</a:t>
            </a:r>
            <a:endParaRPr lang="en-US"/>
          </a:p>
        </p:txBody>
      </p:sp>
      <p:grpSp>
        <p:nvGrpSpPr>
          <p:cNvPr id="2" name="Group 12"/>
          <p:cNvGrpSpPr/>
          <p:nvPr/>
        </p:nvGrpSpPr>
        <p:grpSpPr>
          <a:xfrm flipH="1">
            <a:off x="0" y="1371600"/>
            <a:ext cx="9144000" cy="73152"/>
            <a:chOff x="0" y="3268345"/>
            <a:chExt cx="9144000" cy="146304"/>
          </a:xfrm>
        </p:grpSpPr>
        <p:sp>
          <p:nvSpPr>
            <p:cNvPr id="14" name="Rectangle 13"/>
            <p:cNvSpPr/>
            <p:nvPr userDrawn="1"/>
          </p:nvSpPr>
          <p:spPr>
            <a:xfrm>
              <a:off x="0" y="3268345"/>
              <a:ext cx="9144000" cy="146304"/>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userDrawn="1"/>
          </p:nvSpPr>
          <p:spPr>
            <a:xfrm>
              <a:off x="5181600" y="3268345"/>
              <a:ext cx="1097280" cy="1463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6278880" y="3268345"/>
              <a:ext cx="1097280" cy="1463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userDrawn="1"/>
          </p:nvSpPr>
          <p:spPr>
            <a:xfrm>
              <a:off x="7376160" y="3268345"/>
              <a:ext cx="1097280" cy="14630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5ADC9F-8A54-4BA9-A2BA-29888DB01B3E}" type="datetimeFigureOut">
              <a:rPr lang="en-US" smtClean="0"/>
              <a:pPr/>
              <a:t>10/13/2010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5E14B97-F41E-4722-977D-600DEC756FE0}" type="slidenum">
              <a:rPr lang="en-US" smtClean="0"/>
              <a:pPr/>
              <a:t>‹#›</a:t>
            </a:fld>
            <a:endParaRPr lang="en-US"/>
          </a:p>
        </p:txBody>
      </p:sp>
      <p:grpSp>
        <p:nvGrpSpPr>
          <p:cNvPr id="5" name="Group 10"/>
          <p:cNvGrpSpPr/>
          <p:nvPr/>
        </p:nvGrpSpPr>
        <p:grpSpPr>
          <a:xfrm>
            <a:off x="-9144" y="-18288"/>
            <a:ext cx="9144000" cy="146304"/>
            <a:chOff x="0" y="3268345"/>
            <a:chExt cx="9144000" cy="146304"/>
          </a:xfrm>
        </p:grpSpPr>
        <p:sp>
          <p:nvSpPr>
            <p:cNvPr id="12" name="Rectangle 11"/>
            <p:cNvSpPr/>
            <p:nvPr userDrawn="1"/>
          </p:nvSpPr>
          <p:spPr>
            <a:xfrm>
              <a:off x="0" y="3268345"/>
              <a:ext cx="9144000" cy="146304"/>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5495544" y="3268345"/>
              <a:ext cx="1097280" cy="1463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592824" y="3268345"/>
              <a:ext cx="1097280" cy="1463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userDrawn="1"/>
          </p:nvSpPr>
          <p:spPr>
            <a:xfrm>
              <a:off x="7690104" y="3268345"/>
              <a:ext cx="1097280" cy="14630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793750"/>
          </a:xfrm>
          <a:prstGeom prst="rect">
            <a:avLst/>
          </a:prstGeom>
        </p:spPr>
        <p:txBody>
          <a:bodyPr anchor="b">
            <a:normAutofit/>
          </a:bodyPr>
          <a:lstStyle>
            <a:lvl1pPr algn="l">
              <a:defRPr sz="2800" b="1"/>
            </a:lvl1pPr>
          </a:lstStyle>
          <a:p>
            <a:r>
              <a:rPr lang="en-US" smtClean="0"/>
              <a:t>Click to edit Master title style</a:t>
            </a:r>
            <a:endParaRPr lang="en-US"/>
          </a:p>
        </p:txBody>
      </p:sp>
      <p:sp>
        <p:nvSpPr>
          <p:cNvPr id="3" name="Content Placeholder 2"/>
          <p:cNvSpPr>
            <a:spLocks noGrp="1"/>
          </p:cNvSpPr>
          <p:nvPr>
            <p:ph idx="1"/>
          </p:nvPr>
        </p:nvSpPr>
        <p:spPr>
          <a:xfrm>
            <a:off x="3575050" y="1371600"/>
            <a:ext cx="5111750" cy="47545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371600"/>
            <a:ext cx="3008313" cy="47545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85ADC9F-8A54-4BA9-A2BA-29888DB01B3E}" type="datetimeFigureOut">
              <a:rPr lang="en-US" smtClean="0"/>
              <a:pPr/>
              <a:t>10/13/2010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E14B97-F41E-4722-977D-600DEC756FE0}" type="slidenum">
              <a:rPr lang="en-US" smtClean="0"/>
              <a:pPr/>
              <a:t>‹#›</a:t>
            </a:fld>
            <a:endParaRPr lang="en-US"/>
          </a:p>
        </p:txBody>
      </p:sp>
      <p:grpSp>
        <p:nvGrpSpPr>
          <p:cNvPr id="8" name="Group 13"/>
          <p:cNvGrpSpPr/>
          <p:nvPr/>
        </p:nvGrpSpPr>
        <p:grpSpPr>
          <a:xfrm flipH="1">
            <a:off x="0" y="1143000"/>
            <a:ext cx="9144000" cy="73152"/>
            <a:chOff x="0" y="3268345"/>
            <a:chExt cx="9144000" cy="146304"/>
          </a:xfrm>
        </p:grpSpPr>
        <p:sp>
          <p:nvSpPr>
            <p:cNvPr id="15" name="Rectangle 14"/>
            <p:cNvSpPr/>
            <p:nvPr userDrawn="1"/>
          </p:nvSpPr>
          <p:spPr>
            <a:xfrm>
              <a:off x="0" y="3268345"/>
              <a:ext cx="9144000" cy="146304"/>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5181600" y="3268345"/>
              <a:ext cx="1097280" cy="1463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userDrawn="1"/>
          </p:nvSpPr>
          <p:spPr>
            <a:xfrm>
              <a:off x="6278880" y="3268345"/>
              <a:ext cx="1097280" cy="1463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userDrawn="1"/>
          </p:nvSpPr>
          <p:spPr>
            <a:xfrm>
              <a:off x="7376160" y="3268345"/>
              <a:ext cx="1097280" cy="14630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15" name="Picture Placeholder 14"/>
          <p:cNvSpPr>
            <a:spLocks noGrp="1"/>
          </p:cNvSpPr>
          <p:nvPr>
            <p:ph type="pic" sz="quarter" idx="13"/>
          </p:nvPr>
        </p:nvSpPr>
        <p:spPr>
          <a:xfrm>
            <a:off x="1801368" y="685800"/>
            <a:ext cx="5495544" cy="3886200"/>
          </a:xfrm>
          <a:solidFill>
            <a:schemeClr val="accent1"/>
          </a:solidFill>
          <a:effectLst>
            <a:reflection blurRad="6350" stA="52000" endA="300" endPos="35000" dir="5400000" sy="-100000" algn="bl" rotWithShape="0"/>
          </a:effectLst>
          <a:scene3d>
            <a:camera prst="orthographicFront"/>
            <a:lightRig rig="contrasting" dir="t"/>
          </a:scene3d>
          <a:sp3d contourW="12700" prstMaterial="softEdge">
            <a:bevelT prst="cross"/>
            <a:contourClr>
              <a:srgbClr val="FFFFFF"/>
            </a:contourClr>
          </a:sp3d>
        </p:spPr>
        <p:txBody>
          <a:bodyPr/>
          <a:lstStyle/>
          <a:p>
            <a:r>
              <a:rPr lang="en-US" smtClean="0"/>
              <a:t>Click icon to add picture</a:t>
            </a:r>
            <a:endParaRPr lang="en-US"/>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85ADC9F-8A54-4BA9-A2BA-29888DB01B3E}" type="datetimeFigureOut">
              <a:rPr lang="en-US" smtClean="0"/>
              <a:pPr/>
              <a:t>10/13/2010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E14B97-F41E-4722-977D-600DEC756FE0}" type="slidenum">
              <a:rPr lang="en-US" smtClean="0"/>
              <a:pPr/>
              <a:t>‹#›</a:t>
            </a:fld>
            <a:endParaRPr lang="en-US"/>
          </a:p>
        </p:txBody>
      </p:sp>
      <p:grpSp>
        <p:nvGrpSpPr>
          <p:cNvPr id="3" name="Group 15"/>
          <p:cNvGrpSpPr/>
          <p:nvPr/>
        </p:nvGrpSpPr>
        <p:grpSpPr>
          <a:xfrm>
            <a:off x="-9144" y="-18288"/>
            <a:ext cx="9144000" cy="146304"/>
            <a:chOff x="0" y="3268345"/>
            <a:chExt cx="9144000" cy="146304"/>
          </a:xfrm>
        </p:grpSpPr>
        <p:sp>
          <p:nvSpPr>
            <p:cNvPr id="17" name="Rectangle 16"/>
            <p:cNvSpPr/>
            <p:nvPr userDrawn="1"/>
          </p:nvSpPr>
          <p:spPr>
            <a:xfrm>
              <a:off x="0" y="3268345"/>
              <a:ext cx="9144000" cy="146304"/>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userDrawn="1"/>
          </p:nvSpPr>
          <p:spPr>
            <a:xfrm>
              <a:off x="5495544" y="3268345"/>
              <a:ext cx="1097280" cy="1463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userDrawn="1"/>
          </p:nvSpPr>
          <p:spPr>
            <a:xfrm>
              <a:off x="6592824" y="3268345"/>
              <a:ext cx="1097280" cy="1463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userDrawn="1"/>
          </p:nvSpPr>
          <p:spPr>
            <a:xfrm>
              <a:off x="7690104" y="3268345"/>
              <a:ext cx="1097280" cy="14630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Vertical Text">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85ADC9F-8A54-4BA9-A2BA-29888DB01B3E}" type="datetimeFigureOut">
              <a:rPr lang="en-US" smtClean="0"/>
              <a:pPr/>
              <a:t>10/13/2010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E14B97-F41E-4722-977D-600DEC756FE0}" type="slidenum">
              <a:rPr lang="en-US" smtClean="0"/>
              <a:pPr/>
              <a:t>‹#›</a:t>
            </a:fld>
            <a:endParaRPr lang="en-US"/>
          </a:p>
        </p:txBody>
      </p:sp>
      <p:sp>
        <p:nvSpPr>
          <p:cNvPr id="7" name="Title 6"/>
          <p:cNvSpPr>
            <a:spLocks noGrp="1"/>
          </p:cNvSpPr>
          <p:nvPr>
            <p:ph type="title"/>
          </p:nvPr>
        </p:nvSpPr>
        <p:spPr/>
        <p:txBody>
          <a:bodyPr/>
          <a:lstStyle/>
          <a:p>
            <a:r>
              <a:rPr lang="en-US" smtClean="0"/>
              <a:t>Click to edit Master title style</a:t>
            </a:r>
            <a:endParaRPr lang="en-US"/>
          </a:p>
        </p:txBody>
      </p:sp>
      <p:grpSp>
        <p:nvGrpSpPr>
          <p:cNvPr id="2" name="Group 7"/>
          <p:cNvGrpSpPr/>
          <p:nvPr/>
        </p:nvGrpSpPr>
        <p:grpSpPr>
          <a:xfrm flipH="1">
            <a:off x="0" y="1143000"/>
            <a:ext cx="9144000" cy="73152"/>
            <a:chOff x="0" y="3268345"/>
            <a:chExt cx="9144000" cy="146304"/>
          </a:xfrm>
        </p:grpSpPr>
        <p:sp>
          <p:nvSpPr>
            <p:cNvPr id="9" name="Rectangle 8"/>
            <p:cNvSpPr/>
            <p:nvPr userDrawn="1"/>
          </p:nvSpPr>
          <p:spPr>
            <a:xfrm>
              <a:off x="0" y="3268345"/>
              <a:ext cx="9144000" cy="146304"/>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userDrawn="1"/>
          </p:nvSpPr>
          <p:spPr>
            <a:xfrm>
              <a:off x="5181600" y="3268345"/>
              <a:ext cx="1097280" cy="1463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6278880" y="3268345"/>
              <a:ext cx="1097280" cy="1463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userDrawn="1"/>
          </p:nvSpPr>
          <p:spPr>
            <a:xfrm>
              <a:off x="7376160" y="3268345"/>
              <a:ext cx="1097280" cy="14630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8"/>
            <a:ext cx="18288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1722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6839712" y="6356350"/>
            <a:ext cx="1868424" cy="365125"/>
          </a:xfrm>
        </p:spPr>
        <p:txBody>
          <a:bodyPr/>
          <a:lstStyle/>
          <a:p>
            <a:fld id="{885ADC9F-8A54-4BA9-A2BA-29888DB01B3E}" type="datetimeFigureOut">
              <a:rPr lang="en-US" smtClean="0"/>
              <a:pPr/>
              <a:t>10/13/2010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E14B97-F41E-4722-977D-600DEC756FE0}" type="slidenum">
              <a:rPr lang="en-US" smtClean="0"/>
              <a:pPr/>
              <a:t>‹#›</a:t>
            </a:fld>
            <a:endParaRPr lang="en-US"/>
          </a:p>
        </p:txBody>
      </p:sp>
      <p:grpSp>
        <p:nvGrpSpPr>
          <p:cNvPr id="7" name="Group 6"/>
          <p:cNvGrpSpPr/>
          <p:nvPr/>
        </p:nvGrpSpPr>
        <p:grpSpPr>
          <a:xfrm rot="5400000" flipH="1">
            <a:off x="3332988" y="3384804"/>
            <a:ext cx="6867144" cy="73152"/>
            <a:chOff x="0" y="3268345"/>
            <a:chExt cx="9144000" cy="146304"/>
          </a:xfrm>
        </p:grpSpPr>
        <p:sp>
          <p:nvSpPr>
            <p:cNvPr id="8" name="Rectangle 7"/>
            <p:cNvSpPr/>
            <p:nvPr userDrawn="1"/>
          </p:nvSpPr>
          <p:spPr>
            <a:xfrm>
              <a:off x="0" y="3268345"/>
              <a:ext cx="9144000" cy="146304"/>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userDrawn="1"/>
          </p:nvSpPr>
          <p:spPr>
            <a:xfrm>
              <a:off x="5181600" y="3268345"/>
              <a:ext cx="1097280" cy="1463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userDrawn="1"/>
          </p:nvSpPr>
          <p:spPr>
            <a:xfrm>
              <a:off x="6278880" y="3268345"/>
              <a:ext cx="1097280" cy="1463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7376160" y="3268345"/>
              <a:ext cx="1097280" cy="14630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78898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457200" y="1600200"/>
            <a:ext cx="82296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3941763"/>
            <a:ext cx="82296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3638"/>
            <a:ext cx="2133600" cy="457200"/>
          </a:xfrm>
        </p:spPr>
        <p:txBody>
          <a:bodyPr/>
          <a:lstStyle>
            <a:lvl1pPr>
              <a:defRPr/>
            </a:lvl1pPr>
          </a:lstStyle>
          <a:p>
            <a:fld id="{885ADC9F-8A54-4BA9-A2BA-29888DB01B3E}" type="datetimeFigureOut">
              <a:rPr lang="en-US" smtClean="0"/>
              <a:pPr/>
              <a:t>10/13/2010</a:t>
            </a:fld>
            <a:endParaRPr lang="en-US"/>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a:p>
        </p:txBody>
      </p:sp>
      <p:sp>
        <p:nvSpPr>
          <p:cNvPr id="7" name="Slide Number Placeholder 6"/>
          <p:cNvSpPr>
            <a:spLocks noGrp="1"/>
          </p:cNvSpPr>
          <p:nvPr>
            <p:ph type="sldNum" sz="quarter" idx="12"/>
          </p:nvPr>
        </p:nvSpPr>
        <p:spPr>
          <a:xfrm>
            <a:off x="6553200" y="6243638"/>
            <a:ext cx="2133600" cy="457200"/>
          </a:xfrm>
        </p:spPr>
        <p:txBody>
          <a:bodyPr/>
          <a:lstStyle>
            <a:lvl1pPr>
              <a:defRPr/>
            </a:lvl1pPr>
          </a:lstStyle>
          <a:p>
            <a:fld id="{D5E14B97-F41E-4722-977D-600DEC756FE0}" type="slidenum">
              <a:rPr lang="en-US" smtClean="0"/>
              <a:pPr/>
              <a:t>‹#›</a:t>
            </a:fld>
            <a:endParaRPr lang="en-US"/>
          </a:p>
        </p:txBody>
      </p:sp>
      <p:grpSp>
        <p:nvGrpSpPr>
          <p:cNvPr id="8" name="Group 16"/>
          <p:cNvGrpSpPr/>
          <p:nvPr/>
        </p:nvGrpSpPr>
        <p:grpSpPr>
          <a:xfrm>
            <a:off x="0" y="1143000"/>
            <a:ext cx="9144000" cy="73152"/>
            <a:chOff x="0" y="3268345"/>
            <a:chExt cx="9144000" cy="146304"/>
          </a:xfrm>
        </p:grpSpPr>
        <p:sp>
          <p:nvSpPr>
            <p:cNvPr id="9" name="Rectangle 8"/>
            <p:cNvSpPr/>
            <p:nvPr userDrawn="1"/>
          </p:nvSpPr>
          <p:spPr>
            <a:xfrm>
              <a:off x="0" y="3268345"/>
              <a:ext cx="9144000" cy="146304"/>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userDrawn="1"/>
          </p:nvSpPr>
          <p:spPr>
            <a:xfrm>
              <a:off x="5181600" y="3268345"/>
              <a:ext cx="1097280" cy="1463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6278880" y="3268345"/>
              <a:ext cx="1097280" cy="1463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userDrawn="1"/>
          </p:nvSpPr>
          <p:spPr>
            <a:xfrm>
              <a:off x="7376160" y="3268345"/>
              <a:ext cx="1097280" cy="14630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304800" y="0"/>
            <a:ext cx="9144000" cy="6286520"/>
          </a:xfrm>
          <a:prstGeom prst="rect">
            <a:avLst/>
          </a:prstGeom>
          <a:gradFill flip="none" rotWithShape="1">
            <a:gsLst>
              <a:gs pos="1000">
                <a:schemeClr val="bg2">
                  <a:alpha val="0"/>
                </a:schemeClr>
              </a:gs>
              <a:gs pos="100000">
                <a:schemeClr val="bg1">
                  <a:alpha val="92000"/>
                </a:schemeClr>
              </a:gs>
            </a:gsLst>
            <a:lin ang="16200000" scaled="1"/>
            <a:tileRect/>
          </a:gradFill>
          <a:ln w="28575"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574536" y="6356350"/>
            <a:ext cx="2133600" cy="365125"/>
          </a:xfrm>
          <a:prstGeom prst="rect">
            <a:avLst/>
          </a:prstGeom>
        </p:spPr>
        <p:txBody>
          <a:bodyPr vert="horz" lIns="91440" tIns="45720" rIns="91440" bIns="45720" rtlCol="0" anchor="ctr"/>
          <a:lstStyle>
            <a:lvl1pPr algn="r">
              <a:defRPr sz="1200">
                <a:solidFill>
                  <a:sysClr val="windowText" lastClr="000000"/>
                </a:solidFill>
              </a:defRPr>
            </a:lvl1pPr>
          </a:lstStyle>
          <a:p>
            <a:fld id="{885ADC9F-8A54-4BA9-A2BA-29888DB01B3E}" type="datetimeFigureOut">
              <a:rPr lang="en-US" smtClean="0"/>
              <a:pPr/>
              <a:t>10/13/2010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ysClr val="windowText" lastClr="000000"/>
                </a:solidFill>
              </a:defRPr>
            </a:lvl1pPr>
          </a:lstStyle>
          <a:p>
            <a:endParaRPr lang="en-US"/>
          </a:p>
        </p:txBody>
      </p:sp>
      <p:sp>
        <p:nvSpPr>
          <p:cNvPr id="6" name="Slide Number Placeholder 5"/>
          <p:cNvSpPr>
            <a:spLocks noGrp="1"/>
          </p:cNvSpPr>
          <p:nvPr>
            <p:ph type="sldNum" sz="quarter" idx="4"/>
          </p:nvPr>
        </p:nvSpPr>
        <p:spPr>
          <a:xfrm>
            <a:off x="460248" y="6356350"/>
            <a:ext cx="2133600" cy="365125"/>
          </a:xfrm>
          <a:prstGeom prst="rect">
            <a:avLst/>
          </a:prstGeom>
        </p:spPr>
        <p:txBody>
          <a:bodyPr vert="horz" lIns="91440" tIns="45720" rIns="91440" bIns="45720" rtlCol="0" anchor="ctr"/>
          <a:lstStyle>
            <a:lvl1pPr algn="l">
              <a:defRPr sz="1200">
                <a:solidFill>
                  <a:sysClr val="windowText" lastClr="000000"/>
                </a:solidFill>
              </a:defRPr>
            </a:lvl1pPr>
          </a:lstStyle>
          <a:p>
            <a:fld id="{D5E14B97-F41E-4722-977D-600DEC756FE0}" type="slidenum">
              <a:rPr lang="en-US" smtClean="0"/>
              <a:pPr/>
              <a:t>‹#›</a:t>
            </a:fld>
            <a:endParaRPr lang="en-US"/>
          </a:p>
        </p:txBody>
      </p:sp>
      <p:sp>
        <p:nvSpPr>
          <p:cNvPr id="8" name="Title Placeholder 7"/>
          <p:cNvSpPr>
            <a:spLocks noGrp="1"/>
          </p:cNvSpPr>
          <p:nvPr>
            <p:ph type="title"/>
          </p:nvPr>
        </p:nvSpPr>
        <p:spPr>
          <a:xfrm>
            <a:off x="457200" y="152400"/>
            <a:ext cx="8229600" cy="1143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Tree>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 id="2147483804" r:id="rId12"/>
  </p:sldLayoutIdLst>
  <p:txStyles>
    <p:titleStyle>
      <a:lvl1pPr algn="l" defTabSz="914400" rtl="0" eaLnBrk="1" latinLnBrk="0" hangingPunct="1">
        <a:spcBef>
          <a:spcPct val="0"/>
        </a:spcBef>
        <a:buNone/>
        <a:defRPr sz="4400" b="0" kern="1200" cap="none" spc="0" baseline="0">
          <a:ln>
            <a:noFill/>
          </a:ln>
          <a:solidFill>
            <a:schemeClr val="tx2">
              <a:lumMod val="7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spcBef>
          <a:spcPct val="20000"/>
        </a:spcBef>
        <a:buClr>
          <a:schemeClr val="tx2"/>
        </a:buClr>
        <a:buSzPct val="70000"/>
        <a:buFont typeface="Wingdings 2" pitchFamily="18"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chemeClr val="accent4"/>
        </a:buClr>
        <a:buSzPct val="60000"/>
        <a:buFont typeface="Wingdings 2" pitchFamily="18" charset="2"/>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chemeClr val="accent5"/>
        </a:buClr>
        <a:buSzPct val="57000"/>
        <a:buFont typeface="Wingdings 2" pitchFamily="18" charset="2"/>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Clr>
          <a:schemeClr val="accent6"/>
        </a:buClr>
        <a:buSzPct val="55000"/>
        <a:buFont typeface="Wingdings 2" pitchFamily="18" charset="2"/>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Clr>
          <a:schemeClr val="accent2"/>
        </a:buClr>
        <a:buSzPct val="50000"/>
        <a:buFont typeface="Wingdings 2" pitchFamily="18" charset="2"/>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chart" Target="../charts/char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chart" Target="../charts/chart5.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5.xml"/><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20.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20.xml"/><Relationship Id="rId1" Type="http://schemas.openxmlformats.org/officeDocument/2006/relationships/slideLayout" Target="../slideLayouts/slideLayout5.xml"/><Relationship Id="rId4" Type="http://schemas.openxmlformats.org/officeDocument/2006/relationships/chart" Target="../charts/char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Minnesota Air Quality and Attainment Status</a:t>
            </a:r>
            <a:endParaRPr lang="en-US" dirty="0"/>
          </a:p>
        </p:txBody>
      </p:sp>
      <p:sp>
        <p:nvSpPr>
          <p:cNvPr id="3" name="Subtitle 2"/>
          <p:cNvSpPr>
            <a:spLocks noGrp="1"/>
          </p:cNvSpPr>
          <p:nvPr>
            <p:ph type="subTitle" idx="1"/>
          </p:nvPr>
        </p:nvSpPr>
        <p:spPr>
          <a:xfrm>
            <a:off x="1295400" y="3505200"/>
            <a:ext cx="6477000" cy="2209800"/>
          </a:xfrm>
        </p:spPr>
        <p:txBody>
          <a:bodyPr>
            <a:normAutofit/>
          </a:bodyPr>
          <a:lstStyle/>
          <a:p>
            <a:r>
              <a:rPr lang="en-US" dirty="0" smtClean="0"/>
              <a:t>Frank Kohlasch </a:t>
            </a:r>
            <a:r>
              <a:rPr lang="en-US" dirty="0" smtClean="0">
                <a:latin typeface="Calibri"/>
              </a:rPr>
              <a:t>• </a:t>
            </a:r>
            <a:r>
              <a:rPr lang="en-US" dirty="0" smtClean="0">
                <a:latin typeface="Gill Sans MT" pitchFamily="34" charset="0"/>
              </a:rPr>
              <a:t>Kari Palmer</a:t>
            </a:r>
          </a:p>
          <a:p>
            <a:endParaRPr lang="en-US" dirty="0" smtClean="0"/>
          </a:p>
          <a:p>
            <a:r>
              <a:rPr lang="en-US" sz="2000" dirty="0" smtClean="0"/>
              <a:t>Statewide Travel Demand Coordinating Committee Meeting</a:t>
            </a:r>
          </a:p>
          <a:p>
            <a:r>
              <a:rPr lang="en-US" sz="2000" dirty="0" smtClean="0"/>
              <a:t>October 14, 2010</a:t>
            </a:r>
          </a:p>
          <a:p>
            <a:endParaRPr lang="en-US"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smtClean="0"/>
              <a:t>National Ambient Air Quality Standards (NAAQS)</a:t>
            </a:r>
          </a:p>
          <a:p>
            <a:r>
              <a:rPr lang="en-US" dirty="0" smtClean="0"/>
              <a:t>State Implementation Plans (SIPs)</a:t>
            </a:r>
          </a:p>
          <a:p>
            <a:r>
              <a:rPr lang="en-US" dirty="0" smtClean="0"/>
              <a:t>Pollutants of concern for transportation</a:t>
            </a:r>
          </a:p>
          <a:p>
            <a:pPr lvl="1"/>
            <a:r>
              <a:rPr lang="en-US" dirty="0" smtClean="0"/>
              <a:t>Carbon dioxide (CO)</a:t>
            </a:r>
          </a:p>
          <a:p>
            <a:pPr lvl="1"/>
            <a:r>
              <a:rPr lang="en-US" dirty="0" smtClean="0"/>
              <a:t>Nitrogen oxides (NO</a:t>
            </a:r>
            <a:r>
              <a:rPr lang="en-US" baseline="-25000" dirty="0" smtClean="0"/>
              <a:t>X</a:t>
            </a:r>
            <a:r>
              <a:rPr lang="en-US" dirty="0" smtClean="0"/>
              <a:t>)</a:t>
            </a:r>
          </a:p>
          <a:p>
            <a:pPr lvl="1"/>
            <a:r>
              <a:rPr lang="en-US" dirty="0" smtClean="0"/>
              <a:t>Ozone</a:t>
            </a:r>
          </a:p>
          <a:p>
            <a:pPr lvl="1"/>
            <a:r>
              <a:rPr lang="en-US" dirty="0" smtClean="0"/>
              <a:t>Fine particles (PM</a:t>
            </a:r>
            <a:r>
              <a:rPr lang="en-US" baseline="-25000" dirty="0" smtClean="0"/>
              <a:t>2.5</a:t>
            </a:r>
            <a:r>
              <a:rPr lang="en-US" dirty="0" smtClean="0"/>
              <a:t>)</a:t>
            </a:r>
          </a:p>
          <a:p>
            <a:r>
              <a:rPr lang="en-US" dirty="0" smtClean="0"/>
              <a:t>Impacts</a:t>
            </a:r>
          </a:p>
          <a:p>
            <a:pPr lvl="1"/>
            <a:endParaRPr lang="en-US" dirty="0" smtClean="0"/>
          </a:p>
          <a:p>
            <a:pPr lvl="1"/>
            <a:endParaRPr lang="en-US" dirty="0" smtClean="0"/>
          </a:p>
          <a:p>
            <a:endParaRPr lang="en-US" dirty="0"/>
          </a:p>
        </p:txBody>
      </p:sp>
      <p:sp>
        <p:nvSpPr>
          <p:cNvPr id="3" name="Title 2"/>
          <p:cNvSpPr>
            <a:spLocks noGrp="1"/>
          </p:cNvSpPr>
          <p:nvPr>
            <p:ph type="title"/>
          </p:nvPr>
        </p:nvSpPr>
        <p:spPr/>
        <p:txBody>
          <a:bodyPr/>
          <a:lstStyle/>
          <a:p>
            <a:r>
              <a:rPr lang="en-US" dirty="0" smtClean="0"/>
              <a:t>Summary</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600200"/>
            <a:ext cx="8001000" cy="2743200"/>
          </a:xfrm>
        </p:spPr>
        <p:txBody>
          <a:bodyPr>
            <a:normAutofit/>
          </a:bodyPr>
          <a:lstStyle/>
          <a:p>
            <a:r>
              <a:rPr lang="en-US" sz="3200" dirty="0" smtClean="0"/>
              <a:t>Primary standards are set to protect human health</a:t>
            </a:r>
          </a:p>
          <a:p>
            <a:r>
              <a:rPr lang="en-US" sz="3200" dirty="0" smtClean="0"/>
              <a:t>Secondary standards are set to protect public welfare</a:t>
            </a:r>
          </a:p>
          <a:p>
            <a:r>
              <a:rPr lang="en-US" sz="3200" dirty="0" smtClean="0"/>
              <a:t>Set for six “criteria” pollutants</a:t>
            </a:r>
          </a:p>
        </p:txBody>
      </p:sp>
      <p:sp>
        <p:nvSpPr>
          <p:cNvPr id="4" name="Content Placeholder 3"/>
          <p:cNvSpPr>
            <a:spLocks noGrp="1"/>
          </p:cNvSpPr>
          <p:nvPr>
            <p:ph sz="half" idx="2"/>
          </p:nvPr>
        </p:nvSpPr>
        <p:spPr>
          <a:xfrm>
            <a:off x="1143000" y="4419600"/>
            <a:ext cx="3505200" cy="2011363"/>
          </a:xfrm>
        </p:spPr>
        <p:txBody>
          <a:bodyPr/>
          <a:lstStyle/>
          <a:p>
            <a:pPr lvl="1"/>
            <a:r>
              <a:rPr lang="en-US" dirty="0" smtClean="0"/>
              <a:t>CO,</a:t>
            </a:r>
          </a:p>
          <a:p>
            <a:pPr lvl="1"/>
            <a:r>
              <a:rPr lang="en-US" dirty="0" smtClean="0"/>
              <a:t>Lead </a:t>
            </a:r>
          </a:p>
          <a:p>
            <a:pPr lvl="1"/>
            <a:r>
              <a:rPr lang="en-US" dirty="0" smtClean="0"/>
              <a:t>NO</a:t>
            </a:r>
            <a:r>
              <a:rPr lang="en-US" baseline="-25000" dirty="0" smtClean="0"/>
              <a:t>X</a:t>
            </a:r>
            <a:endParaRPr lang="en-US" baseline="-25000" dirty="0"/>
          </a:p>
        </p:txBody>
      </p:sp>
      <p:sp>
        <p:nvSpPr>
          <p:cNvPr id="2" name="Title 1"/>
          <p:cNvSpPr>
            <a:spLocks noGrp="1"/>
          </p:cNvSpPr>
          <p:nvPr>
            <p:ph type="title"/>
          </p:nvPr>
        </p:nvSpPr>
        <p:spPr/>
        <p:txBody>
          <a:bodyPr/>
          <a:lstStyle/>
          <a:p>
            <a:r>
              <a:rPr lang="en-US" smtClean="0"/>
              <a:t>NAAQS Basics</a:t>
            </a:r>
            <a:endParaRPr lang="en-US" dirty="0"/>
          </a:p>
        </p:txBody>
      </p:sp>
      <p:sp>
        <p:nvSpPr>
          <p:cNvPr id="6" name="Content Placeholder 3"/>
          <p:cNvSpPr txBox="1">
            <a:spLocks/>
          </p:cNvSpPr>
          <p:nvPr/>
        </p:nvSpPr>
        <p:spPr>
          <a:xfrm>
            <a:off x="4572000" y="4343400"/>
            <a:ext cx="3505200" cy="2011363"/>
          </a:xfrm>
          <a:prstGeom prst="rect">
            <a:avLst/>
          </a:prstGeom>
        </p:spPr>
        <p:txBody>
          <a:bodyPr vert="horz" lIns="91440" tIns="45720" rIns="91440" bIns="45720" rtlCol="0">
            <a:normAutofit/>
          </a:bodyPr>
          <a:lstStyle/>
          <a:p>
            <a:pPr marL="742950" lvl="1" indent="-285750">
              <a:spcBef>
                <a:spcPct val="20000"/>
              </a:spcBef>
              <a:buClr>
                <a:schemeClr val="accent4"/>
              </a:buClr>
              <a:buSzPct val="60000"/>
              <a:buFont typeface="Wingdings 2" pitchFamily="18" charset="2"/>
              <a:buChar char="¥"/>
            </a:pPr>
            <a:r>
              <a:rPr lang="en-US" sz="2400" dirty="0" smtClean="0"/>
              <a:t>SO</a:t>
            </a:r>
            <a:r>
              <a:rPr lang="en-US" sz="2400" baseline="-25000" dirty="0" smtClean="0"/>
              <a:t>2 </a:t>
            </a:r>
            <a:endParaRPr lang="en-US" sz="2000" baseline="-25000" dirty="0" smtClean="0"/>
          </a:p>
          <a:p>
            <a:pPr marL="742950" lvl="1" indent="-285750">
              <a:spcBef>
                <a:spcPct val="20000"/>
              </a:spcBef>
              <a:buClr>
                <a:schemeClr val="accent4"/>
              </a:buClr>
              <a:buSzPct val="60000"/>
              <a:buFont typeface="Wingdings 2" pitchFamily="18" charset="2"/>
              <a:buChar char="¥"/>
            </a:pPr>
            <a:r>
              <a:rPr lang="en-US" sz="2400" dirty="0" smtClean="0"/>
              <a:t>Ozone</a:t>
            </a:r>
            <a:r>
              <a:rPr kumimoji="0" lang="en-US" sz="2400" b="0" i="0" u="none" strike="noStrike" kern="1200" cap="none" spc="0" normalizeH="0" baseline="0" noProof="0" dirty="0" smtClean="0">
                <a:ln>
                  <a:noFill/>
                </a:ln>
                <a:solidFill>
                  <a:schemeClr val="tx1"/>
                </a:solidFill>
                <a:effectLst/>
                <a:uLnTx/>
                <a:uFillTx/>
                <a:latin typeface="+mn-lt"/>
                <a:ea typeface="+mn-ea"/>
                <a:cs typeface="+mn-cs"/>
              </a:rPr>
              <a:t> </a:t>
            </a:r>
          </a:p>
          <a:p>
            <a:pPr marL="742950" lvl="1" indent="-285750">
              <a:spcBef>
                <a:spcPct val="20000"/>
              </a:spcBef>
              <a:buClr>
                <a:schemeClr val="accent4"/>
              </a:buClr>
              <a:buSzPct val="60000"/>
              <a:buFont typeface="Wingdings 2" pitchFamily="18" charset="2"/>
              <a:buChar cha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Particles (</a:t>
            </a:r>
            <a:r>
              <a:rPr lang="en-US" sz="2400" dirty="0" smtClean="0"/>
              <a:t>PM</a:t>
            </a:r>
            <a:r>
              <a:rPr lang="en-US" sz="2400" baseline="-25000" dirty="0" smtClean="0"/>
              <a:t>10</a:t>
            </a:r>
            <a:r>
              <a:rPr lang="en-US" sz="2400" dirty="0" smtClean="0"/>
              <a:t> and PM</a:t>
            </a:r>
            <a:r>
              <a:rPr lang="en-US" sz="2400" baseline="-25000" dirty="0" smtClean="0"/>
              <a:t>2.5</a:t>
            </a:r>
            <a:r>
              <a:rPr lang="en-US" sz="2000" dirty="0" smtClean="0"/>
              <a:t>)</a:t>
            </a:r>
            <a:endParaRPr kumimoji="0" lang="en-US" sz="24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EPA must periodically review each NAAQS</a:t>
            </a:r>
          </a:p>
          <a:p>
            <a:pPr lvl="1"/>
            <a:r>
              <a:rPr lang="en-US" dirty="0" smtClean="0"/>
              <a:t>NAAQS must protect human health with an adequate margin of safety</a:t>
            </a:r>
          </a:p>
          <a:p>
            <a:pPr lvl="1"/>
            <a:r>
              <a:rPr lang="en-US" dirty="0" smtClean="0"/>
              <a:t>Costs cannot be considered in setting the level</a:t>
            </a:r>
          </a:p>
          <a:p>
            <a:r>
              <a:rPr lang="en-US" dirty="0" smtClean="0"/>
              <a:t>Between 2008 and 2012, EPA will review ALL</a:t>
            </a:r>
          </a:p>
          <a:p>
            <a:pPr lvl="1"/>
            <a:r>
              <a:rPr lang="en-US" dirty="0" smtClean="0"/>
              <a:t>Reviews often result in lower standards and shorter averaging times</a:t>
            </a:r>
          </a:p>
          <a:p>
            <a:pPr lvl="1"/>
            <a:r>
              <a:rPr lang="en-US" dirty="0" smtClean="0"/>
              <a:t>Some level of regulatory uncertainty during transition</a:t>
            </a:r>
          </a:p>
        </p:txBody>
      </p:sp>
      <p:sp>
        <p:nvSpPr>
          <p:cNvPr id="2" name="Title 1"/>
          <p:cNvSpPr>
            <a:spLocks noGrp="1"/>
          </p:cNvSpPr>
          <p:nvPr>
            <p:ph type="title"/>
          </p:nvPr>
        </p:nvSpPr>
        <p:spPr/>
        <p:txBody>
          <a:bodyPr/>
          <a:lstStyle/>
          <a:p>
            <a:r>
              <a:rPr lang="en-US" dirty="0" smtClean="0"/>
              <a:t>NAAQS Revisions</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229600" cy="1143000"/>
          </a:xfrm>
        </p:spPr>
        <p:txBody>
          <a:bodyPr>
            <a:normAutofit/>
          </a:bodyPr>
          <a:lstStyle/>
          <a:p>
            <a:r>
              <a:rPr lang="en-US" dirty="0" smtClean="0"/>
              <a:t>Ongoing NAAQS reviews:  </a:t>
            </a:r>
            <a:br>
              <a:rPr lang="en-US" dirty="0" smtClean="0"/>
            </a:br>
            <a:endParaRPr lang="en-US" sz="2000" dirty="0"/>
          </a:p>
        </p:txBody>
      </p:sp>
      <p:graphicFrame>
        <p:nvGraphicFramePr>
          <p:cNvPr id="4" name="Content Placeholder 3"/>
          <p:cNvGraphicFramePr>
            <a:graphicFrameLocks noGrp="1"/>
          </p:cNvGraphicFramePr>
          <p:nvPr>
            <p:ph idx="1"/>
          </p:nvPr>
        </p:nvGraphicFramePr>
        <p:xfrm>
          <a:off x="152400" y="2743200"/>
          <a:ext cx="8610600" cy="1593431"/>
        </p:xfrm>
        <a:graphic>
          <a:graphicData uri="http://schemas.openxmlformats.org/drawingml/2006/table">
            <a:tbl>
              <a:tblPr firstRow="1" bandRow="1">
                <a:tableStyleId>{5C22544A-7EE6-4342-B048-85BDC9FD1C3A}</a:tableStyleId>
              </a:tblPr>
              <a:tblGrid>
                <a:gridCol w="1252451"/>
                <a:gridCol w="900199"/>
                <a:gridCol w="1076325"/>
                <a:gridCol w="1076325"/>
                <a:gridCol w="1076325"/>
                <a:gridCol w="1076325"/>
                <a:gridCol w="978477"/>
                <a:gridCol w="1174173"/>
              </a:tblGrid>
              <a:tr h="460248">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cap="none" normalizeH="0" baseline="0" dirty="0" smtClean="0">
                          <a:ln>
                            <a:noFill/>
                          </a:ln>
                          <a:solidFill>
                            <a:schemeClr val="tx1"/>
                          </a:solidFill>
                          <a:effectLst/>
                          <a:latin typeface="+mj-lt"/>
                          <a:ea typeface="ＭＳ Ｐゴシック" charset="-128"/>
                        </a:rPr>
                        <a:t>Milestone</a:t>
                      </a:r>
                    </a:p>
                    <a:p>
                      <a:endParaRPr lang="en-US" sz="1800" b="1" dirty="0">
                        <a:latin typeface="+mj-lt"/>
                      </a:endParaRPr>
                    </a:p>
                  </a:txBody>
                  <a:tcPr anchor="b"/>
                </a:tc>
                <a:tc gridSpan="7">
                  <a:txBody>
                    <a:bodyPr/>
                    <a:lstStyle/>
                    <a:p>
                      <a:pPr algn="ctr"/>
                      <a:r>
                        <a:rPr lang="en-US" sz="2000" dirty="0" smtClean="0">
                          <a:solidFill>
                            <a:schemeClr val="tx1"/>
                          </a:solidFill>
                          <a:latin typeface="+mj-lt"/>
                        </a:rPr>
                        <a:t>Pollutant</a:t>
                      </a:r>
                      <a:endParaRPr lang="en-US" sz="2000" dirty="0">
                        <a:solidFill>
                          <a:schemeClr val="tx1"/>
                        </a:solidFill>
                        <a:latin typeface="+mj-lt"/>
                      </a:endParaRPr>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a:p>
                  </a:txBody>
                  <a:tcPr/>
                </a:tc>
                <a:tc hMerge="1">
                  <a:txBody>
                    <a:bodyPr/>
                    <a:lstStyle/>
                    <a:p>
                      <a:endParaRPr lang="en-US" dirty="0"/>
                    </a:p>
                  </a:txBody>
                  <a:tcPr/>
                </a:tc>
              </a:tr>
              <a:tr h="588999">
                <a:tc vMerge="1">
                  <a:txBody>
                    <a:bodyPr/>
                    <a:lstStyle/>
                    <a:p>
                      <a:endParaRPr lang="en-US" dirty="0"/>
                    </a:p>
                  </a:txBody>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dirty="0" smtClean="0">
                          <a:ln>
                            <a:noFill/>
                          </a:ln>
                          <a:solidFill>
                            <a:schemeClr val="tx1"/>
                          </a:solidFill>
                          <a:effectLst/>
                          <a:latin typeface="+mj-lt"/>
                          <a:ea typeface="ＭＳ Ｐゴシック" charset="-128"/>
                        </a:rPr>
                        <a:t>Lead</a:t>
                      </a: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dirty="0" smtClean="0">
                          <a:ln>
                            <a:noFill/>
                          </a:ln>
                          <a:solidFill>
                            <a:schemeClr val="tx1"/>
                          </a:solidFill>
                          <a:effectLst/>
                          <a:latin typeface="+mj-lt"/>
                          <a:ea typeface="ＭＳ Ｐゴシック" charset="-128"/>
                        </a:rPr>
                        <a:t>NO</a:t>
                      </a:r>
                      <a:r>
                        <a:rPr kumimoji="0" lang="en-US" sz="1400" b="1" i="0" u="none" strike="noStrike" cap="none" normalizeH="0" baseline="-25000" dirty="0" smtClean="0">
                          <a:ln>
                            <a:noFill/>
                          </a:ln>
                          <a:solidFill>
                            <a:schemeClr val="tx1"/>
                          </a:solidFill>
                          <a:effectLst/>
                          <a:latin typeface="+mj-lt"/>
                          <a:ea typeface="ＭＳ Ｐゴシック" charset="-128"/>
                        </a:rPr>
                        <a:t>2</a:t>
                      </a:r>
                      <a:r>
                        <a:rPr kumimoji="0" lang="en-US" sz="1400" b="1" i="0" u="none" strike="noStrike" cap="none" normalizeH="0" baseline="0" dirty="0" smtClean="0">
                          <a:ln>
                            <a:noFill/>
                          </a:ln>
                          <a:solidFill>
                            <a:schemeClr val="tx1"/>
                          </a:solidFill>
                          <a:effectLst/>
                          <a:latin typeface="+mj-lt"/>
                          <a:ea typeface="ＭＳ Ｐゴシック" charset="-128"/>
                        </a:rPr>
                        <a:t> Primary</a:t>
                      </a: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dirty="0" smtClean="0">
                          <a:ln>
                            <a:noFill/>
                          </a:ln>
                          <a:solidFill>
                            <a:schemeClr val="tx1"/>
                          </a:solidFill>
                          <a:effectLst/>
                          <a:latin typeface="+mj-lt"/>
                          <a:ea typeface="ＭＳ Ｐゴシック" charset="-128"/>
                        </a:rPr>
                        <a:t>SO</a:t>
                      </a:r>
                      <a:r>
                        <a:rPr kumimoji="0" lang="en-US" sz="1400" b="1" i="0" u="none" strike="noStrike" cap="none" normalizeH="0" baseline="-25000" dirty="0" smtClean="0">
                          <a:ln>
                            <a:noFill/>
                          </a:ln>
                          <a:solidFill>
                            <a:schemeClr val="tx1"/>
                          </a:solidFill>
                          <a:effectLst/>
                          <a:latin typeface="+mj-lt"/>
                          <a:ea typeface="ＭＳ Ｐゴシック" charset="-128"/>
                        </a:rPr>
                        <a:t>2</a:t>
                      </a:r>
                      <a:r>
                        <a:rPr kumimoji="0" lang="en-US" sz="1400" b="1" i="0" u="none" strike="noStrike" cap="none" normalizeH="0" baseline="0" dirty="0" smtClean="0">
                          <a:ln>
                            <a:noFill/>
                          </a:ln>
                          <a:solidFill>
                            <a:schemeClr val="tx1"/>
                          </a:solidFill>
                          <a:effectLst/>
                          <a:latin typeface="+mj-lt"/>
                          <a:ea typeface="ＭＳ Ｐゴシック" charset="-128"/>
                        </a:rPr>
                        <a:t> Primary</a:t>
                      </a: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dirty="0" smtClean="0">
                          <a:ln>
                            <a:noFill/>
                          </a:ln>
                          <a:solidFill>
                            <a:schemeClr val="tx1"/>
                          </a:solidFill>
                          <a:effectLst/>
                          <a:latin typeface="+mj-lt"/>
                          <a:ea typeface="ＭＳ Ｐゴシック" charset="-128"/>
                        </a:rPr>
                        <a:t>Ozone</a:t>
                      </a: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dirty="0" smtClean="0">
                          <a:ln>
                            <a:noFill/>
                          </a:ln>
                          <a:solidFill>
                            <a:schemeClr val="tx1"/>
                          </a:solidFill>
                          <a:effectLst/>
                          <a:latin typeface="+mj-lt"/>
                          <a:ea typeface="ＭＳ Ｐゴシック" charset="-128"/>
                        </a:rPr>
                        <a:t>CO</a:t>
                      </a: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dirty="0" smtClean="0">
                          <a:ln>
                            <a:noFill/>
                          </a:ln>
                          <a:solidFill>
                            <a:schemeClr val="tx1"/>
                          </a:solidFill>
                          <a:effectLst/>
                          <a:latin typeface="+mj-lt"/>
                          <a:ea typeface="ＭＳ Ｐゴシック" charset="-128"/>
                        </a:rPr>
                        <a:t>PM</a:t>
                      </a: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dirty="0" smtClean="0">
                          <a:ln>
                            <a:noFill/>
                          </a:ln>
                          <a:solidFill>
                            <a:schemeClr val="tx1"/>
                          </a:solidFill>
                          <a:effectLst/>
                          <a:latin typeface="+mj-lt"/>
                          <a:ea typeface="ＭＳ Ｐゴシック" charset="-128"/>
                        </a:rPr>
                        <a:t>NO</a:t>
                      </a:r>
                      <a:r>
                        <a:rPr kumimoji="0" lang="en-US" sz="1400" b="1" i="0" u="none" strike="noStrike" cap="none" normalizeH="0" baseline="-25000" dirty="0" smtClean="0">
                          <a:ln>
                            <a:noFill/>
                          </a:ln>
                          <a:solidFill>
                            <a:schemeClr val="tx1"/>
                          </a:solidFill>
                          <a:effectLst/>
                          <a:latin typeface="+mj-lt"/>
                          <a:ea typeface="ＭＳ Ｐゴシック" charset="-128"/>
                        </a:rPr>
                        <a:t>2</a:t>
                      </a:r>
                      <a:r>
                        <a:rPr kumimoji="0" lang="en-US" sz="1400" b="1" i="0" u="none" strike="noStrike" cap="none" normalizeH="0" baseline="0" dirty="0" smtClean="0">
                          <a:ln>
                            <a:noFill/>
                          </a:ln>
                          <a:solidFill>
                            <a:schemeClr val="tx1"/>
                          </a:solidFill>
                          <a:effectLst/>
                          <a:latin typeface="+mj-lt"/>
                          <a:ea typeface="ＭＳ Ｐゴシック" charset="-128"/>
                        </a:rPr>
                        <a:t>/SO</a:t>
                      </a:r>
                      <a:r>
                        <a:rPr kumimoji="0" lang="en-US" sz="1400" b="1" i="0" u="none" strike="noStrike" cap="none" normalizeH="0" baseline="-25000" dirty="0" smtClean="0">
                          <a:ln>
                            <a:noFill/>
                          </a:ln>
                          <a:solidFill>
                            <a:schemeClr val="tx1"/>
                          </a:solidFill>
                          <a:effectLst/>
                          <a:latin typeface="+mj-lt"/>
                          <a:ea typeface="ＭＳ Ｐゴシック" charset="-128"/>
                        </a:rPr>
                        <a:t>2</a:t>
                      </a:r>
                      <a:r>
                        <a:rPr kumimoji="0" lang="en-US" sz="1400" b="1" i="0" u="none" strike="noStrike" cap="none" normalizeH="0" baseline="0" dirty="0" smtClean="0">
                          <a:ln>
                            <a:noFill/>
                          </a:ln>
                          <a:solidFill>
                            <a:schemeClr val="tx1"/>
                          </a:solidFill>
                          <a:effectLst/>
                          <a:latin typeface="+mj-lt"/>
                          <a:ea typeface="ＭＳ Ｐゴシック" charset="-128"/>
                        </a:rPr>
                        <a:t> </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dirty="0" smtClean="0">
                          <a:ln>
                            <a:noFill/>
                          </a:ln>
                          <a:solidFill>
                            <a:schemeClr val="tx1"/>
                          </a:solidFill>
                          <a:effectLst/>
                          <a:latin typeface="+mj-lt"/>
                          <a:ea typeface="ＭＳ Ｐゴシック" charset="-128"/>
                        </a:rPr>
                        <a:t>Secondary</a:t>
                      </a:r>
                    </a:p>
                  </a:txBody>
                  <a:tcPr anchor="ctr" horzOverflow="overflow"/>
                </a:tc>
              </a:tr>
              <a:tr h="544184">
                <a:tc>
                  <a:txBody>
                    <a:bodyPr/>
                    <a:lstStyle/>
                    <a:p>
                      <a:r>
                        <a:rPr lang="en-US" sz="1800" b="1" dirty="0" smtClean="0">
                          <a:latin typeface="+mj-lt"/>
                        </a:rPr>
                        <a:t>Timeline</a:t>
                      </a:r>
                      <a:endParaRPr lang="en-US" sz="1800" b="1" dirty="0">
                        <a:latin typeface="+mj-lt"/>
                      </a:endParaRPr>
                    </a:p>
                  </a:txBody>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1" i="0" u="sng" strike="noStrike" cap="none" normalizeH="0" baseline="0" dirty="0" smtClean="0">
                          <a:ln>
                            <a:noFill/>
                          </a:ln>
                          <a:solidFill>
                            <a:schemeClr val="tx1"/>
                          </a:solidFill>
                          <a:effectLst/>
                          <a:latin typeface="+mj-lt"/>
                          <a:ea typeface="ＭＳ Ｐゴシック" charset="-128"/>
                        </a:rPr>
                        <a:t>Oct 15, 2008</a:t>
                      </a: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1" i="0" u="sng" strike="noStrike" cap="none" normalizeH="0" baseline="0" dirty="0" smtClean="0">
                          <a:ln>
                            <a:noFill/>
                          </a:ln>
                          <a:solidFill>
                            <a:schemeClr val="tx1"/>
                          </a:solidFill>
                          <a:effectLst/>
                          <a:latin typeface="+mj-lt"/>
                          <a:ea typeface="ＭＳ Ｐゴシック" charset="-128"/>
                        </a:rPr>
                        <a:t>Jan 22, 2010</a:t>
                      </a: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1" i="0" u="sng" strike="noStrike" cap="none" normalizeH="0" baseline="0" dirty="0" smtClean="0">
                          <a:ln>
                            <a:noFill/>
                          </a:ln>
                          <a:solidFill>
                            <a:schemeClr val="tx1"/>
                          </a:solidFill>
                          <a:effectLst/>
                          <a:latin typeface="+mj-lt"/>
                          <a:ea typeface="ＭＳ Ｐゴシック" charset="-128"/>
                        </a:rPr>
                        <a:t>Jun 2, 2010</a:t>
                      </a: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dirty="0" smtClean="0">
                          <a:ln>
                            <a:noFill/>
                          </a:ln>
                          <a:solidFill>
                            <a:schemeClr val="tx1"/>
                          </a:solidFill>
                          <a:effectLst/>
                          <a:latin typeface="+mj-lt"/>
                          <a:ea typeface="ＭＳ Ｐゴシック" charset="-128"/>
                        </a:rPr>
                        <a:t>Oct 31, 2010</a:t>
                      </a: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1" i="0" u="sng" strike="noStrike" cap="none" normalizeH="0" baseline="0" dirty="0" smtClean="0">
                          <a:ln>
                            <a:noFill/>
                          </a:ln>
                          <a:solidFill>
                            <a:schemeClr val="tx1"/>
                          </a:solidFill>
                          <a:effectLst/>
                          <a:latin typeface="+mj-lt"/>
                          <a:ea typeface="ＭＳ Ｐゴシック" charset="-128"/>
                        </a:rPr>
                        <a:t>May 13, 2011</a:t>
                      </a: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dirty="0" smtClean="0">
                          <a:ln>
                            <a:noFill/>
                          </a:ln>
                          <a:solidFill>
                            <a:schemeClr val="tx1"/>
                          </a:solidFill>
                          <a:effectLst/>
                          <a:latin typeface="+mj-lt"/>
                          <a:ea typeface="ＭＳ Ｐゴシック" charset="-128"/>
                        </a:rPr>
                        <a:t>July 2011</a:t>
                      </a: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1" i="0" u="sng" strike="noStrike" cap="none" normalizeH="0" baseline="0" dirty="0" smtClean="0">
                          <a:ln>
                            <a:noFill/>
                          </a:ln>
                          <a:solidFill>
                            <a:schemeClr val="tx1"/>
                          </a:solidFill>
                          <a:effectLst/>
                          <a:latin typeface="+mj-lt"/>
                          <a:ea typeface="ＭＳ Ｐゴシック" charset="-128"/>
                        </a:rPr>
                        <a:t>Mar 20, 2012</a:t>
                      </a:r>
                    </a:p>
                  </a:txBody>
                  <a:tcPr anchor="ctr" horzOverflow="overflow"/>
                </a:tc>
              </a:tr>
            </a:tbl>
          </a:graphicData>
        </a:graphic>
      </p:graphicFrame>
      <p:sp>
        <p:nvSpPr>
          <p:cNvPr id="5" name="Rectangle 4"/>
          <p:cNvSpPr/>
          <p:nvPr/>
        </p:nvSpPr>
        <p:spPr>
          <a:xfrm>
            <a:off x="1828800" y="4876800"/>
            <a:ext cx="5867400" cy="646331"/>
          </a:xfrm>
          <a:prstGeom prst="rect">
            <a:avLst/>
          </a:prstGeom>
        </p:spPr>
        <p:txBody>
          <a:bodyPr wrap="square">
            <a:spAutoFit/>
          </a:bodyPr>
          <a:lstStyle/>
          <a:p>
            <a:pPr>
              <a:spcBef>
                <a:spcPct val="50000"/>
              </a:spcBef>
            </a:pPr>
            <a:r>
              <a:rPr lang="en-US" dirty="0" smtClean="0">
                <a:latin typeface="Calibri" pitchFamily="34" charset="0"/>
              </a:rPr>
              <a:t>NOTE: </a:t>
            </a:r>
            <a:r>
              <a:rPr lang="en-US" u="sng" dirty="0" smtClean="0">
                <a:latin typeface="Calibri" pitchFamily="34" charset="0"/>
              </a:rPr>
              <a:t>Underlined</a:t>
            </a:r>
            <a:r>
              <a:rPr lang="en-US" dirty="0" smtClean="0">
                <a:latin typeface="Calibri" pitchFamily="34" charset="0"/>
              </a:rPr>
              <a:t> dates indicate court-ordered or settlement agreement deadlines</a:t>
            </a:r>
            <a:r>
              <a:rPr lang="en-US" dirty="0" smtClean="0">
                <a:solidFill>
                  <a:schemeClr val="bg1"/>
                </a:solidFill>
                <a:latin typeface="Calibri" pitchFamily="34" charset="0"/>
              </a:rPr>
              <a:t>.</a:t>
            </a:r>
            <a:endParaRPr lang="en-US" dirty="0">
              <a:solidFill>
                <a:schemeClr val="bg1"/>
              </a:solidFill>
              <a:latin typeface="Calibri" pitchFamily="34" charset="0"/>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Demonstrates how a state will attain the NAAQS</a:t>
            </a:r>
          </a:p>
          <a:p>
            <a:endParaRPr lang="en-US" dirty="0" smtClean="0"/>
          </a:p>
          <a:p>
            <a:r>
              <a:rPr lang="en-US" dirty="0" smtClean="0"/>
              <a:t>Contains state rules/statutes, programs, and site-specific requirements</a:t>
            </a:r>
          </a:p>
          <a:p>
            <a:endParaRPr lang="en-US" dirty="0"/>
          </a:p>
        </p:txBody>
      </p:sp>
      <p:sp>
        <p:nvSpPr>
          <p:cNvPr id="3" name="Title 2"/>
          <p:cNvSpPr>
            <a:spLocks noGrp="1"/>
          </p:cNvSpPr>
          <p:nvPr>
            <p:ph type="title"/>
          </p:nvPr>
        </p:nvSpPr>
        <p:spPr/>
        <p:txBody>
          <a:bodyPr/>
          <a:lstStyle/>
          <a:p>
            <a:r>
              <a:rPr lang="en-US" dirty="0" smtClean="0"/>
              <a:t>State Implementation Plan (SIP)</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95400"/>
            <a:ext cx="8229600" cy="5105400"/>
          </a:xfrm>
        </p:spPr>
        <p:txBody>
          <a:bodyPr>
            <a:normAutofit/>
          </a:bodyPr>
          <a:lstStyle/>
          <a:p>
            <a:pPr>
              <a:lnSpc>
                <a:spcPct val="90000"/>
              </a:lnSpc>
            </a:pPr>
            <a:r>
              <a:rPr lang="en-US" dirty="0" smtClean="0"/>
              <a:t>SIPs apply to nonattainment and attainment areas</a:t>
            </a:r>
          </a:p>
          <a:p>
            <a:pPr>
              <a:lnSpc>
                <a:spcPct val="90000"/>
              </a:lnSpc>
            </a:pPr>
            <a:r>
              <a:rPr lang="en-US" dirty="0" smtClean="0"/>
              <a:t>Nonattainment SIPs have specific requirements</a:t>
            </a:r>
          </a:p>
          <a:p>
            <a:pPr lvl="1"/>
            <a:r>
              <a:rPr lang="en-US" dirty="0" smtClean="0"/>
              <a:t>Nonattainment area must include the air that does not meet the standard and all sources that contribute to nonattainment</a:t>
            </a:r>
          </a:p>
          <a:p>
            <a:pPr lvl="1"/>
            <a:r>
              <a:rPr lang="en-US" dirty="0" smtClean="0"/>
              <a:t>Transportation conformity takes effect one year later</a:t>
            </a:r>
          </a:p>
          <a:p>
            <a:pPr lvl="1"/>
            <a:r>
              <a:rPr lang="en-US" dirty="0" smtClean="0"/>
              <a:t>An attainment SIP must be developed</a:t>
            </a:r>
          </a:p>
          <a:p>
            <a:pPr lvl="2">
              <a:lnSpc>
                <a:spcPct val="90000"/>
              </a:lnSpc>
            </a:pPr>
            <a:endParaRPr lang="en-US" dirty="0"/>
          </a:p>
          <a:p>
            <a:endParaRPr lang="en-US" dirty="0"/>
          </a:p>
        </p:txBody>
      </p:sp>
      <p:sp>
        <p:nvSpPr>
          <p:cNvPr id="2" name="Title 1"/>
          <p:cNvSpPr>
            <a:spLocks noGrp="1"/>
          </p:cNvSpPr>
          <p:nvPr>
            <p:ph type="title"/>
          </p:nvPr>
        </p:nvSpPr>
        <p:spPr/>
        <p:txBody>
          <a:bodyPr/>
          <a:lstStyle/>
          <a:p>
            <a:r>
              <a:rPr lang="en-US" dirty="0" smtClean="0"/>
              <a:t>SIP Basics</a:t>
            </a:r>
            <a:endParaRPr lang="en-US" dirty="0"/>
          </a:p>
        </p:txBody>
      </p:sp>
    </p:spTree>
    <p:extLst>
      <p:ext uri="{BB962C8B-B14F-4D97-AF65-F5344CB8AC3E}">
        <p14:creationId xmlns="" xmlns:p14="http://schemas.microsoft.com/office/powerpoint/2010/main" val="83438976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Group 2"/>
          <p:cNvGrpSpPr>
            <a:grpSpLocks/>
          </p:cNvGrpSpPr>
          <p:nvPr/>
        </p:nvGrpSpPr>
        <p:grpSpPr bwMode="auto">
          <a:xfrm>
            <a:off x="3352800" y="2551113"/>
            <a:ext cx="2438400" cy="2478087"/>
            <a:chOff x="2112" y="1607"/>
            <a:chExt cx="1536" cy="1561"/>
          </a:xfrm>
        </p:grpSpPr>
        <p:sp>
          <p:nvSpPr>
            <p:cNvPr id="32771" name="Rectangle 3"/>
            <p:cNvSpPr>
              <a:spLocks noChangeArrowheads="1"/>
            </p:cNvSpPr>
            <p:nvPr/>
          </p:nvSpPr>
          <p:spPr bwMode="auto">
            <a:xfrm>
              <a:off x="2112" y="1607"/>
              <a:ext cx="1536" cy="1561"/>
            </a:xfrm>
            <a:prstGeom prst="rect">
              <a:avLst/>
            </a:prstGeom>
            <a:solidFill>
              <a:schemeClr val="tx2"/>
            </a:solidFill>
            <a:ln w="9525">
              <a:noFill/>
              <a:miter lim="800000"/>
              <a:headEnd/>
              <a:tailEnd/>
            </a:ln>
            <a:effectLst/>
          </p:spPr>
          <p:txBody>
            <a:bodyPr wrap="none" anchor="ctr"/>
            <a:lstStyle/>
            <a:p>
              <a:endParaRPr lang="en-US"/>
            </a:p>
          </p:txBody>
        </p:sp>
        <p:sp>
          <p:nvSpPr>
            <p:cNvPr id="32772" name="Text Box 4"/>
            <p:cNvSpPr txBox="1">
              <a:spLocks noChangeArrowheads="1"/>
            </p:cNvSpPr>
            <p:nvPr/>
          </p:nvSpPr>
          <p:spPr bwMode="auto">
            <a:xfrm>
              <a:off x="2208" y="1680"/>
              <a:ext cx="1378" cy="1402"/>
            </a:xfrm>
            <a:prstGeom prst="rect">
              <a:avLst/>
            </a:prstGeom>
            <a:solidFill>
              <a:srgbClr val="FFFF99"/>
            </a:solidFill>
            <a:ln w="9525">
              <a:noFill/>
              <a:miter lim="800000"/>
              <a:headEnd/>
              <a:tailEnd/>
            </a:ln>
            <a:effectLst/>
          </p:spPr>
          <p:txBody>
            <a:bodyPr>
              <a:spAutoFit/>
            </a:bodyPr>
            <a:lstStyle/>
            <a:p>
              <a:pPr algn="ctr">
                <a:spcBef>
                  <a:spcPct val="50000"/>
                </a:spcBef>
              </a:pPr>
              <a:r>
                <a:rPr lang="en-US" sz="2000" b="1" dirty="0">
                  <a:solidFill>
                    <a:srgbClr val="0000FF"/>
                  </a:solidFill>
                  <a:latin typeface="Arial" charset="0"/>
                </a:rPr>
                <a:t>State</a:t>
              </a:r>
            </a:p>
            <a:p>
              <a:pPr algn="ctr">
                <a:spcBef>
                  <a:spcPct val="50000"/>
                </a:spcBef>
              </a:pPr>
              <a:r>
                <a:rPr lang="en-US" sz="2000" b="1" dirty="0">
                  <a:solidFill>
                    <a:srgbClr val="0000FF"/>
                  </a:solidFill>
                  <a:latin typeface="Arial" charset="0"/>
                </a:rPr>
                <a:t>Implementation</a:t>
              </a:r>
            </a:p>
            <a:p>
              <a:pPr algn="ctr">
                <a:spcBef>
                  <a:spcPct val="50000"/>
                </a:spcBef>
              </a:pPr>
              <a:r>
                <a:rPr lang="en-US" sz="2000" b="1" dirty="0">
                  <a:solidFill>
                    <a:srgbClr val="0000FF"/>
                  </a:solidFill>
                  <a:latin typeface="Arial" charset="0"/>
                </a:rPr>
                <a:t>Plan</a:t>
              </a:r>
            </a:p>
            <a:p>
              <a:pPr algn="ctr">
                <a:spcBef>
                  <a:spcPct val="50000"/>
                </a:spcBef>
              </a:pPr>
              <a:r>
                <a:rPr lang="en-US" sz="2000" b="1" dirty="0">
                  <a:solidFill>
                    <a:srgbClr val="0000FF"/>
                  </a:solidFill>
                  <a:latin typeface="Arial" charset="0"/>
                </a:rPr>
                <a:t>(SIP) </a:t>
              </a:r>
            </a:p>
            <a:p>
              <a:pPr algn="ctr">
                <a:spcBef>
                  <a:spcPct val="50000"/>
                </a:spcBef>
              </a:pPr>
              <a:endParaRPr lang="en-US" sz="2000" b="1" dirty="0">
                <a:solidFill>
                  <a:srgbClr val="0000FF"/>
                </a:solidFill>
                <a:latin typeface="Arial" charset="0"/>
              </a:endParaRPr>
            </a:p>
          </p:txBody>
        </p:sp>
      </p:grpSp>
      <p:grpSp>
        <p:nvGrpSpPr>
          <p:cNvPr id="3" name="Group 5"/>
          <p:cNvGrpSpPr>
            <a:grpSpLocks/>
          </p:cNvGrpSpPr>
          <p:nvPr/>
        </p:nvGrpSpPr>
        <p:grpSpPr bwMode="auto">
          <a:xfrm>
            <a:off x="381000" y="228600"/>
            <a:ext cx="3886200" cy="2133600"/>
            <a:chOff x="240" y="144"/>
            <a:chExt cx="2448" cy="1344"/>
          </a:xfrm>
        </p:grpSpPr>
        <p:grpSp>
          <p:nvGrpSpPr>
            <p:cNvPr id="4" name="Group 6"/>
            <p:cNvGrpSpPr>
              <a:grpSpLocks/>
            </p:cNvGrpSpPr>
            <p:nvPr/>
          </p:nvGrpSpPr>
          <p:grpSpPr bwMode="auto">
            <a:xfrm>
              <a:off x="240" y="144"/>
              <a:ext cx="1728" cy="667"/>
              <a:chOff x="228" y="157"/>
              <a:chExt cx="1728" cy="667"/>
            </a:xfrm>
          </p:grpSpPr>
          <p:grpSp>
            <p:nvGrpSpPr>
              <p:cNvPr id="5" name="Group 7"/>
              <p:cNvGrpSpPr>
                <a:grpSpLocks/>
              </p:cNvGrpSpPr>
              <p:nvPr/>
            </p:nvGrpSpPr>
            <p:grpSpPr bwMode="auto">
              <a:xfrm>
                <a:off x="228" y="157"/>
                <a:ext cx="1728" cy="667"/>
                <a:chOff x="1536" y="1200"/>
                <a:chExt cx="2592" cy="1536"/>
              </a:xfrm>
            </p:grpSpPr>
            <p:sp>
              <p:nvSpPr>
                <p:cNvPr id="32776" name="Rectangle 8"/>
                <p:cNvSpPr>
                  <a:spLocks noChangeArrowheads="1"/>
                </p:cNvSpPr>
                <p:nvPr/>
              </p:nvSpPr>
              <p:spPr bwMode="auto">
                <a:xfrm>
                  <a:off x="1680" y="1344"/>
                  <a:ext cx="2448" cy="1392"/>
                </a:xfrm>
                <a:prstGeom prst="rect">
                  <a:avLst/>
                </a:prstGeom>
                <a:solidFill>
                  <a:schemeClr val="tx2"/>
                </a:solidFill>
                <a:ln w="9525">
                  <a:noFill/>
                  <a:miter lim="800000"/>
                  <a:headEnd/>
                  <a:tailEnd/>
                </a:ln>
                <a:effectLst/>
              </p:spPr>
              <p:txBody>
                <a:bodyPr wrap="none" anchor="ctr"/>
                <a:lstStyle/>
                <a:p>
                  <a:endParaRPr lang="en-US"/>
                </a:p>
              </p:txBody>
            </p:sp>
            <p:sp>
              <p:nvSpPr>
                <p:cNvPr id="32777" name="Rectangle 9"/>
                <p:cNvSpPr>
                  <a:spLocks noChangeArrowheads="1"/>
                </p:cNvSpPr>
                <p:nvPr/>
              </p:nvSpPr>
              <p:spPr bwMode="auto">
                <a:xfrm>
                  <a:off x="1536" y="1200"/>
                  <a:ext cx="2448" cy="1392"/>
                </a:xfrm>
                <a:prstGeom prst="rect">
                  <a:avLst/>
                </a:prstGeom>
                <a:solidFill>
                  <a:schemeClr val="bg1"/>
                </a:solidFill>
                <a:ln w="9525">
                  <a:solidFill>
                    <a:schemeClr val="tx1"/>
                  </a:solidFill>
                  <a:miter lim="800000"/>
                  <a:headEnd/>
                  <a:tailEnd/>
                </a:ln>
                <a:effectLst/>
              </p:spPr>
              <p:txBody>
                <a:bodyPr wrap="none" anchor="ctr"/>
                <a:lstStyle/>
                <a:p>
                  <a:endParaRPr lang="en-US"/>
                </a:p>
              </p:txBody>
            </p:sp>
          </p:grpSp>
          <p:sp>
            <p:nvSpPr>
              <p:cNvPr id="32778" name="Text Box 10"/>
              <p:cNvSpPr txBox="1">
                <a:spLocks noChangeArrowheads="1"/>
              </p:cNvSpPr>
              <p:nvPr/>
            </p:nvSpPr>
            <p:spPr bwMode="auto">
              <a:xfrm>
                <a:off x="468" y="301"/>
                <a:ext cx="1172" cy="231"/>
              </a:xfrm>
              <a:prstGeom prst="rect">
                <a:avLst/>
              </a:prstGeom>
              <a:noFill/>
              <a:ln w="9525">
                <a:noFill/>
                <a:miter lim="800000"/>
                <a:headEnd/>
                <a:tailEnd/>
              </a:ln>
              <a:effectLst/>
            </p:spPr>
            <p:txBody>
              <a:bodyPr wrap="none">
                <a:spAutoFit/>
              </a:bodyPr>
              <a:lstStyle/>
              <a:p>
                <a:r>
                  <a:rPr lang="en-US" sz="1800" b="1" dirty="0">
                    <a:solidFill>
                      <a:schemeClr val="tx1"/>
                    </a:solidFill>
                    <a:latin typeface="Arial" charset="0"/>
                  </a:rPr>
                  <a:t>Legal Authority</a:t>
                </a:r>
              </a:p>
            </p:txBody>
          </p:sp>
        </p:grpSp>
        <p:sp>
          <p:nvSpPr>
            <p:cNvPr id="32779" name="AutoShape 11"/>
            <p:cNvSpPr>
              <a:spLocks noChangeArrowheads="1"/>
            </p:cNvSpPr>
            <p:nvPr/>
          </p:nvSpPr>
          <p:spPr bwMode="auto">
            <a:xfrm flipV="1">
              <a:off x="2016" y="432"/>
              <a:ext cx="672" cy="1056"/>
            </a:xfrm>
            <a:custGeom>
              <a:avLst/>
              <a:gdLst>
                <a:gd name="G0" fmla="+- 9257 0 0"/>
                <a:gd name="G1" fmla="+- 16971 0 0"/>
                <a:gd name="G2" fmla="+- 5985 0 0"/>
                <a:gd name="G3" fmla="*/ 9257 1 2"/>
                <a:gd name="G4" fmla="+- G3 10800 0"/>
                <a:gd name="G5" fmla="+- 21600 9257 16971"/>
                <a:gd name="G6" fmla="+- 16971 5985 0"/>
                <a:gd name="G7" fmla="*/ G6 1 2"/>
                <a:gd name="G8" fmla="*/ 16971 2 1"/>
                <a:gd name="G9" fmla="+- G8 0 21600"/>
                <a:gd name="G10" fmla="*/ 21600 G0 G1"/>
                <a:gd name="G11" fmla="*/ 21600 G4 G1"/>
                <a:gd name="G12" fmla="*/ 21600 G5 G1"/>
                <a:gd name="G13" fmla="*/ 21600 G7 G1"/>
                <a:gd name="G14" fmla="*/ 16971 1 2"/>
                <a:gd name="G15" fmla="+- G5 0 G4"/>
                <a:gd name="G16" fmla="+- G0 0 G4"/>
                <a:gd name="G17" fmla="*/ G2 G15 G16"/>
                <a:gd name="T0" fmla="*/ 15429 w 21600"/>
                <a:gd name="T1" fmla="*/ 0 h 21600"/>
                <a:gd name="T2" fmla="*/ 9257 w 21600"/>
                <a:gd name="T3" fmla="*/ 5985 h 21600"/>
                <a:gd name="T4" fmla="*/ 0 w 21600"/>
                <a:gd name="T5" fmla="*/ 19637 h 21600"/>
                <a:gd name="T6" fmla="*/ 8486 w 21600"/>
                <a:gd name="T7" fmla="*/ 21600 h 21600"/>
                <a:gd name="T8" fmla="*/ 16971 w 21600"/>
                <a:gd name="T9" fmla="*/ 14609 h 21600"/>
                <a:gd name="T10" fmla="*/ 21600 w 21600"/>
                <a:gd name="T11" fmla="*/ 5985 h 21600"/>
                <a:gd name="T12" fmla="*/ 17694720 60000 65536"/>
                <a:gd name="T13" fmla="*/ 11796480 60000 65536"/>
                <a:gd name="T14" fmla="*/ 11796480 60000 65536"/>
                <a:gd name="T15" fmla="*/ 5898240 60000 65536"/>
                <a:gd name="T16" fmla="*/ 0 60000 65536"/>
                <a:gd name="T17" fmla="*/ 0 60000 65536"/>
                <a:gd name="T18" fmla="*/ 0 w 21600"/>
                <a:gd name="T19" fmla="*/ G12 h 21600"/>
                <a:gd name="T20" fmla="*/ G1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429" y="0"/>
                  </a:moveTo>
                  <a:lnTo>
                    <a:pt x="9257" y="5985"/>
                  </a:lnTo>
                  <a:lnTo>
                    <a:pt x="13886" y="5985"/>
                  </a:lnTo>
                  <a:lnTo>
                    <a:pt x="13886" y="17674"/>
                  </a:lnTo>
                  <a:lnTo>
                    <a:pt x="0" y="17674"/>
                  </a:lnTo>
                  <a:lnTo>
                    <a:pt x="0" y="21600"/>
                  </a:lnTo>
                  <a:lnTo>
                    <a:pt x="16971" y="21600"/>
                  </a:lnTo>
                  <a:lnTo>
                    <a:pt x="16971" y="5985"/>
                  </a:lnTo>
                  <a:lnTo>
                    <a:pt x="21600" y="5985"/>
                  </a:lnTo>
                  <a:close/>
                </a:path>
              </a:pathLst>
            </a:custGeom>
            <a:solidFill>
              <a:srgbClr val="C00000"/>
            </a:solidFill>
            <a:ln w="9525">
              <a:solidFill>
                <a:srgbClr val="FF3300"/>
              </a:solidFill>
              <a:miter lim="800000"/>
              <a:headEnd/>
              <a:tailEnd/>
            </a:ln>
            <a:effectLst/>
          </p:spPr>
          <p:txBody>
            <a:bodyPr wrap="none" anchor="ctr"/>
            <a:lstStyle/>
            <a:p>
              <a:endParaRPr lang="en-US"/>
            </a:p>
          </p:txBody>
        </p:sp>
      </p:grpSp>
      <p:grpSp>
        <p:nvGrpSpPr>
          <p:cNvPr id="6" name="Group 12"/>
          <p:cNvGrpSpPr>
            <a:grpSpLocks/>
          </p:cNvGrpSpPr>
          <p:nvPr/>
        </p:nvGrpSpPr>
        <p:grpSpPr bwMode="auto">
          <a:xfrm>
            <a:off x="4800600" y="228600"/>
            <a:ext cx="4017963" cy="2097088"/>
            <a:chOff x="3024" y="167"/>
            <a:chExt cx="2531" cy="1321"/>
          </a:xfrm>
        </p:grpSpPr>
        <p:grpSp>
          <p:nvGrpSpPr>
            <p:cNvPr id="7" name="Group 13"/>
            <p:cNvGrpSpPr>
              <a:grpSpLocks/>
            </p:cNvGrpSpPr>
            <p:nvPr/>
          </p:nvGrpSpPr>
          <p:grpSpPr bwMode="auto">
            <a:xfrm>
              <a:off x="3827" y="167"/>
              <a:ext cx="1728" cy="672"/>
              <a:chOff x="3827" y="167"/>
              <a:chExt cx="1728" cy="672"/>
            </a:xfrm>
          </p:grpSpPr>
          <p:grpSp>
            <p:nvGrpSpPr>
              <p:cNvPr id="8" name="Group 14"/>
              <p:cNvGrpSpPr>
                <a:grpSpLocks/>
              </p:cNvGrpSpPr>
              <p:nvPr/>
            </p:nvGrpSpPr>
            <p:grpSpPr bwMode="auto">
              <a:xfrm flipH="1">
                <a:off x="3827" y="167"/>
                <a:ext cx="1728" cy="672"/>
                <a:chOff x="1536" y="1200"/>
                <a:chExt cx="2592" cy="1536"/>
              </a:xfrm>
            </p:grpSpPr>
            <p:sp>
              <p:nvSpPr>
                <p:cNvPr id="32783" name="Rectangle 15"/>
                <p:cNvSpPr>
                  <a:spLocks noChangeArrowheads="1"/>
                </p:cNvSpPr>
                <p:nvPr/>
              </p:nvSpPr>
              <p:spPr bwMode="auto">
                <a:xfrm>
                  <a:off x="1680" y="1344"/>
                  <a:ext cx="2448" cy="1392"/>
                </a:xfrm>
                <a:prstGeom prst="rect">
                  <a:avLst/>
                </a:prstGeom>
                <a:solidFill>
                  <a:schemeClr val="tx2"/>
                </a:solidFill>
                <a:ln w="9525">
                  <a:noFill/>
                  <a:miter lim="800000"/>
                  <a:headEnd/>
                  <a:tailEnd/>
                </a:ln>
                <a:effectLst/>
              </p:spPr>
              <p:txBody>
                <a:bodyPr wrap="none" anchor="ctr"/>
                <a:lstStyle/>
                <a:p>
                  <a:endParaRPr lang="en-US"/>
                </a:p>
              </p:txBody>
            </p:sp>
            <p:sp>
              <p:nvSpPr>
                <p:cNvPr id="32784" name="Rectangle 16"/>
                <p:cNvSpPr>
                  <a:spLocks noChangeArrowheads="1"/>
                </p:cNvSpPr>
                <p:nvPr/>
              </p:nvSpPr>
              <p:spPr bwMode="auto">
                <a:xfrm>
                  <a:off x="1536" y="1200"/>
                  <a:ext cx="2448" cy="1392"/>
                </a:xfrm>
                <a:prstGeom prst="rect">
                  <a:avLst/>
                </a:prstGeom>
                <a:solidFill>
                  <a:schemeClr val="bg1"/>
                </a:solidFill>
                <a:ln w="9525">
                  <a:solidFill>
                    <a:schemeClr val="tx1"/>
                  </a:solidFill>
                  <a:miter lim="800000"/>
                  <a:headEnd/>
                  <a:tailEnd/>
                </a:ln>
                <a:effectLst/>
              </p:spPr>
              <p:txBody>
                <a:bodyPr wrap="none" anchor="ctr"/>
                <a:lstStyle/>
                <a:p>
                  <a:endParaRPr lang="en-US"/>
                </a:p>
              </p:txBody>
            </p:sp>
          </p:grpSp>
          <p:sp>
            <p:nvSpPr>
              <p:cNvPr id="32785" name="Text Box 17"/>
              <p:cNvSpPr txBox="1">
                <a:spLocks noChangeArrowheads="1"/>
              </p:cNvSpPr>
              <p:nvPr/>
            </p:nvSpPr>
            <p:spPr bwMode="auto">
              <a:xfrm>
                <a:off x="4320" y="311"/>
                <a:ext cx="884" cy="404"/>
              </a:xfrm>
              <a:prstGeom prst="rect">
                <a:avLst/>
              </a:prstGeom>
              <a:noFill/>
              <a:ln w="9525">
                <a:noFill/>
                <a:miter lim="800000"/>
                <a:headEnd/>
                <a:tailEnd/>
              </a:ln>
              <a:effectLst/>
            </p:spPr>
            <p:txBody>
              <a:bodyPr wrap="none">
                <a:spAutoFit/>
              </a:bodyPr>
              <a:lstStyle/>
              <a:p>
                <a:r>
                  <a:rPr lang="en-US" sz="1800" b="1" dirty="0">
                    <a:solidFill>
                      <a:schemeClr val="tx1"/>
                    </a:solidFill>
                    <a:latin typeface="Arial" charset="0"/>
                  </a:rPr>
                  <a:t>Air Quality </a:t>
                </a:r>
              </a:p>
              <a:p>
                <a:r>
                  <a:rPr lang="en-US" sz="1800" b="1" dirty="0">
                    <a:solidFill>
                      <a:schemeClr val="tx1"/>
                    </a:solidFill>
                    <a:latin typeface="Arial" charset="0"/>
                  </a:rPr>
                  <a:t>Monitoring</a:t>
                </a:r>
              </a:p>
            </p:txBody>
          </p:sp>
        </p:grpSp>
        <p:sp>
          <p:nvSpPr>
            <p:cNvPr id="32786" name="AutoShape 18"/>
            <p:cNvSpPr>
              <a:spLocks noChangeArrowheads="1"/>
            </p:cNvSpPr>
            <p:nvPr/>
          </p:nvSpPr>
          <p:spPr bwMode="auto">
            <a:xfrm flipH="1" flipV="1">
              <a:off x="3024" y="432"/>
              <a:ext cx="672" cy="1056"/>
            </a:xfrm>
            <a:custGeom>
              <a:avLst/>
              <a:gdLst>
                <a:gd name="G0" fmla="+- 9257 0 0"/>
                <a:gd name="G1" fmla="+- 16971 0 0"/>
                <a:gd name="G2" fmla="+- 5985 0 0"/>
                <a:gd name="G3" fmla="*/ 9257 1 2"/>
                <a:gd name="G4" fmla="+- G3 10800 0"/>
                <a:gd name="G5" fmla="+- 21600 9257 16971"/>
                <a:gd name="G6" fmla="+- 16971 5985 0"/>
                <a:gd name="G7" fmla="*/ G6 1 2"/>
                <a:gd name="G8" fmla="*/ 16971 2 1"/>
                <a:gd name="G9" fmla="+- G8 0 21600"/>
                <a:gd name="G10" fmla="*/ 21600 G0 G1"/>
                <a:gd name="G11" fmla="*/ 21600 G4 G1"/>
                <a:gd name="G12" fmla="*/ 21600 G5 G1"/>
                <a:gd name="G13" fmla="*/ 21600 G7 G1"/>
                <a:gd name="G14" fmla="*/ 16971 1 2"/>
                <a:gd name="G15" fmla="+- G5 0 G4"/>
                <a:gd name="G16" fmla="+- G0 0 G4"/>
                <a:gd name="G17" fmla="*/ G2 G15 G16"/>
                <a:gd name="T0" fmla="*/ 15429 w 21600"/>
                <a:gd name="T1" fmla="*/ 0 h 21600"/>
                <a:gd name="T2" fmla="*/ 9257 w 21600"/>
                <a:gd name="T3" fmla="*/ 5985 h 21600"/>
                <a:gd name="T4" fmla="*/ 0 w 21600"/>
                <a:gd name="T5" fmla="*/ 19637 h 21600"/>
                <a:gd name="T6" fmla="*/ 8486 w 21600"/>
                <a:gd name="T7" fmla="*/ 21600 h 21600"/>
                <a:gd name="T8" fmla="*/ 16971 w 21600"/>
                <a:gd name="T9" fmla="*/ 14609 h 21600"/>
                <a:gd name="T10" fmla="*/ 21600 w 21600"/>
                <a:gd name="T11" fmla="*/ 5985 h 21600"/>
                <a:gd name="T12" fmla="*/ 17694720 60000 65536"/>
                <a:gd name="T13" fmla="*/ 11796480 60000 65536"/>
                <a:gd name="T14" fmla="*/ 11796480 60000 65536"/>
                <a:gd name="T15" fmla="*/ 5898240 60000 65536"/>
                <a:gd name="T16" fmla="*/ 0 60000 65536"/>
                <a:gd name="T17" fmla="*/ 0 60000 65536"/>
                <a:gd name="T18" fmla="*/ 0 w 21600"/>
                <a:gd name="T19" fmla="*/ G12 h 21600"/>
                <a:gd name="T20" fmla="*/ G1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429" y="0"/>
                  </a:moveTo>
                  <a:lnTo>
                    <a:pt x="9257" y="5985"/>
                  </a:lnTo>
                  <a:lnTo>
                    <a:pt x="13886" y="5985"/>
                  </a:lnTo>
                  <a:lnTo>
                    <a:pt x="13886" y="17674"/>
                  </a:lnTo>
                  <a:lnTo>
                    <a:pt x="0" y="17674"/>
                  </a:lnTo>
                  <a:lnTo>
                    <a:pt x="0" y="21600"/>
                  </a:lnTo>
                  <a:lnTo>
                    <a:pt x="16971" y="21600"/>
                  </a:lnTo>
                  <a:lnTo>
                    <a:pt x="16971" y="5985"/>
                  </a:lnTo>
                  <a:lnTo>
                    <a:pt x="21600" y="5985"/>
                  </a:lnTo>
                  <a:close/>
                </a:path>
              </a:pathLst>
            </a:custGeom>
            <a:solidFill>
              <a:srgbClr val="C00000"/>
            </a:solidFill>
            <a:ln w="9525">
              <a:solidFill>
                <a:srgbClr val="FF3300"/>
              </a:solidFill>
              <a:miter lim="800000"/>
              <a:headEnd/>
              <a:tailEnd/>
            </a:ln>
            <a:effectLst/>
          </p:spPr>
          <p:txBody>
            <a:bodyPr wrap="none" anchor="ctr"/>
            <a:lstStyle/>
            <a:p>
              <a:endParaRPr lang="en-US"/>
            </a:p>
          </p:txBody>
        </p:sp>
      </p:grpSp>
      <p:grpSp>
        <p:nvGrpSpPr>
          <p:cNvPr id="9" name="Group 19"/>
          <p:cNvGrpSpPr>
            <a:grpSpLocks/>
          </p:cNvGrpSpPr>
          <p:nvPr/>
        </p:nvGrpSpPr>
        <p:grpSpPr bwMode="auto">
          <a:xfrm>
            <a:off x="361950" y="2947988"/>
            <a:ext cx="3067050" cy="1057275"/>
            <a:chOff x="228" y="1857"/>
            <a:chExt cx="1932" cy="666"/>
          </a:xfrm>
        </p:grpSpPr>
        <p:grpSp>
          <p:nvGrpSpPr>
            <p:cNvPr id="10" name="Group 20"/>
            <p:cNvGrpSpPr>
              <a:grpSpLocks/>
            </p:cNvGrpSpPr>
            <p:nvPr/>
          </p:nvGrpSpPr>
          <p:grpSpPr bwMode="auto">
            <a:xfrm>
              <a:off x="228" y="1857"/>
              <a:ext cx="1728" cy="666"/>
              <a:chOff x="228" y="1857"/>
              <a:chExt cx="1728" cy="666"/>
            </a:xfrm>
          </p:grpSpPr>
          <p:grpSp>
            <p:nvGrpSpPr>
              <p:cNvPr id="11" name="Group 21"/>
              <p:cNvGrpSpPr>
                <a:grpSpLocks/>
              </p:cNvGrpSpPr>
              <p:nvPr/>
            </p:nvGrpSpPr>
            <p:grpSpPr bwMode="auto">
              <a:xfrm>
                <a:off x="228" y="1857"/>
                <a:ext cx="1728" cy="666"/>
                <a:chOff x="1536" y="1200"/>
                <a:chExt cx="2592" cy="1536"/>
              </a:xfrm>
            </p:grpSpPr>
            <p:sp>
              <p:nvSpPr>
                <p:cNvPr id="32790" name="Rectangle 22"/>
                <p:cNvSpPr>
                  <a:spLocks noChangeArrowheads="1"/>
                </p:cNvSpPr>
                <p:nvPr/>
              </p:nvSpPr>
              <p:spPr bwMode="auto">
                <a:xfrm>
                  <a:off x="1680" y="1344"/>
                  <a:ext cx="2448" cy="1392"/>
                </a:xfrm>
                <a:prstGeom prst="rect">
                  <a:avLst/>
                </a:prstGeom>
                <a:solidFill>
                  <a:schemeClr val="tx2"/>
                </a:solidFill>
                <a:ln w="9525">
                  <a:noFill/>
                  <a:miter lim="800000"/>
                  <a:headEnd/>
                  <a:tailEnd/>
                </a:ln>
                <a:effectLst/>
              </p:spPr>
              <p:txBody>
                <a:bodyPr wrap="none" anchor="ctr"/>
                <a:lstStyle/>
                <a:p>
                  <a:endParaRPr lang="en-US"/>
                </a:p>
              </p:txBody>
            </p:sp>
            <p:sp>
              <p:nvSpPr>
                <p:cNvPr id="32791" name="Rectangle 23"/>
                <p:cNvSpPr>
                  <a:spLocks noChangeArrowheads="1"/>
                </p:cNvSpPr>
                <p:nvPr/>
              </p:nvSpPr>
              <p:spPr bwMode="auto">
                <a:xfrm>
                  <a:off x="1536" y="1200"/>
                  <a:ext cx="2448" cy="1392"/>
                </a:xfrm>
                <a:prstGeom prst="rect">
                  <a:avLst/>
                </a:prstGeom>
                <a:solidFill>
                  <a:schemeClr val="bg1"/>
                </a:solidFill>
                <a:ln w="9525">
                  <a:solidFill>
                    <a:schemeClr val="tx1"/>
                  </a:solidFill>
                  <a:miter lim="800000"/>
                  <a:headEnd/>
                  <a:tailEnd/>
                </a:ln>
                <a:effectLst/>
              </p:spPr>
              <p:txBody>
                <a:bodyPr wrap="none" anchor="ctr"/>
                <a:lstStyle/>
                <a:p>
                  <a:endParaRPr lang="en-US"/>
                </a:p>
              </p:txBody>
            </p:sp>
          </p:grpSp>
          <p:sp>
            <p:nvSpPr>
              <p:cNvPr id="32792" name="Text Box 24"/>
              <p:cNvSpPr txBox="1">
                <a:spLocks noChangeArrowheads="1"/>
              </p:cNvSpPr>
              <p:nvPr/>
            </p:nvSpPr>
            <p:spPr bwMode="auto">
              <a:xfrm>
                <a:off x="276" y="2029"/>
                <a:ext cx="1084" cy="231"/>
              </a:xfrm>
              <a:prstGeom prst="rect">
                <a:avLst/>
              </a:prstGeom>
              <a:noFill/>
              <a:ln w="9525">
                <a:noFill/>
                <a:miter lim="800000"/>
                <a:headEnd/>
                <a:tailEnd/>
              </a:ln>
              <a:effectLst/>
            </p:spPr>
            <p:txBody>
              <a:bodyPr wrap="none">
                <a:spAutoFit/>
              </a:bodyPr>
              <a:lstStyle/>
              <a:p>
                <a:r>
                  <a:rPr lang="en-US" sz="1800" b="1">
                    <a:solidFill>
                      <a:schemeClr val="tx1"/>
                    </a:solidFill>
                    <a:latin typeface="Arial" charset="0"/>
                  </a:rPr>
                  <a:t>Modeling data</a:t>
                </a:r>
              </a:p>
            </p:txBody>
          </p:sp>
        </p:grpSp>
        <p:sp>
          <p:nvSpPr>
            <p:cNvPr id="32793" name="AutoShape 25"/>
            <p:cNvSpPr>
              <a:spLocks noChangeArrowheads="1"/>
            </p:cNvSpPr>
            <p:nvPr/>
          </p:nvSpPr>
          <p:spPr bwMode="auto">
            <a:xfrm>
              <a:off x="1872" y="2064"/>
              <a:ext cx="288" cy="240"/>
            </a:xfrm>
            <a:prstGeom prst="rightArrow">
              <a:avLst>
                <a:gd name="adj1" fmla="val 50000"/>
                <a:gd name="adj2" fmla="val 30000"/>
              </a:avLst>
            </a:prstGeom>
            <a:solidFill>
              <a:srgbClr val="C00000"/>
            </a:solidFill>
            <a:ln w="9525">
              <a:solidFill>
                <a:srgbClr val="FF3300"/>
              </a:solidFill>
              <a:miter lim="800000"/>
              <a:headEnd/>
              <a:tailEnd/>
            </a:ln>
            <a:effectLst/>
          </p:spPr>
          <p:txBody>
            <a:bodyPr wrap="none" anchor="ctr"/>
            <a:lstStyle/>
            <a:p>
              <a:endParaRPr lang="en-US"/>
            </a:p>
          </p:txBody>
        </p:sp>
      </p:grpSp>
      <p:grpSp>
        <p:nvGrpSpPr>
          <p:cNvPr id="12" name="Group 26"/>
          <p:cNvGrpSpPr>
            <a:grpSpLocks/>
          </p:cNvGrpSpPr>
          <p:nvPr/>
        </p:nvGrpSpPr>
        <p:grpSpPr bwMode="auto">
          <a:xfrm>
            <a:off x="5791200" y="2971800"/>
            <a:ext cx="3048000" cy="1066800"/>
            <a:chOff x="3648" y="1872"/>
            <a:chExt cx="1920" cy="672"/>
          </a:xfrm>
        </p:grpSpPr>
        <p:grpSp>
          <p:nvGrpSpPr>
            <p:cNvPr id="13" name="Group 27"/>
            <p:cNvGrpSpPr>
              <a:grpSpLocks/>
            </p:cNvGrpSpPr>
            <p:nvPr/>
          </p:nvGrpSpPr>
          <p:grpSpPr bwMode="auto">
            <a:xfrm>
              <a:off x="3840" y="1872"/>
              <a:ext cx="1728" cy="672"/>
              <a:chOff x="3827" y="1880"/>
              <a:chExt cx="1728" cy="672"/>
            </a:xfrm>
          </p:grpSpPr>
          <p:grpSp>
            <p:nvGrpSpPr>
              <p:cNvPr id="14" name="Group 28"/>
              <p:cNvGrpSpPr>
                <a:grpSpLocks/>
              </p:cNvGrpSpPr>
              <p:nvPr/>
            </p:nvGrpSpPr>
            <p:grpSpPr bwMode="auto">
              <a:xfrm flipH="1">
                <a:off x="3827" y="1880"/>
                <a:ext cx="1728" cy="672"/>
                <a:chOff x="1536" y="1200"/>
                <a:chExt cx="2592" cy="1536"/>
              </a:xfrm>
            </p:grpSpPr>
            <p:sp>
              <p:nvSpPr>
                <p:cNvPr id="32797" name="Rectangle 29"/>
                <p:cNvSpPr>
                  <a:spLocks noChangeArrowheads="1"/>
                </p:cNvSpPr>
                <p:nvPr/>
              </p:nvSpPr>
              <p:spPr bwMode="auto">
                <a:xfrm>
                  <a:off x="1680" y="1344"/>
                  <a:ext cx="2448" cy="1392"/>
                </a:xfrm>
                <a:prstGeom prst="rect">
                  <a:avLst/>
                </a:prstGeom>
                <a:solidFill>
                  <a:schemeClr val="tx2"/>
                </a:solidFill>
                <a:ln w="9525">
                  <a:noFill/>
                  <a:miter lim="800000"/>
                  <a:headEnd/>
                  <a:tailEnd/>
                </a:ln>
                <a:effectLst/>
              </p:spPr>
              <p:txBody>
                <a:bodyPr wrap="none" anchor="ctr"/>
                <a:lstStyle/>
                <a:p>
                  <a:endParaRPr lang="en-US"/>
                </a:p>
              </p:txBody>
            </p:sp>
            <p:sp>
              <p:nvSpPr>
                <p:cNvPr id="32798" name="Rectangle 30"/>
                <p:cNvSpPr>
                  <a:spLocks noChangeArrowheads="1"/>
                </p:cNvSpPr>
                <p:nvPr/>
              </p:nvSpPr>
              <p:spPr bwMode="auto">
                <a:xfrm>
                  <a:off x="1536" y="1200"/>
                  <a:ext cx="2448" cy="1392"/>
                </a:xfrm>
                <a:prstGeom prst="rect">
                  <a:avLst/>
                </a:prstGeom>
                <a:solidFill>
                  <a:schemeClr val="bg1"/>
                </a:solidFill>
                <a:ln w="9525">
                  <a:solidFill>
                    <a:schemeClr val="tx1"/>
                  </a:solidFill>
                  <a:miter lim="800000"/>
                  <a:headEnd/>
                  <a:tailEnd/>
                </a:ln>
                <a:effectLst/>
              </p:spPr>
              <p:txBody>
                <a:bodyPr wrap="none" anchor="ctr"/>
                <a:lstStyle/>
                <a:p>
                  <a:endParaRPr lang="en-US"/>
                </a:p>
              </p:txBody>
            </p:sp>
          </p:grpSp>
          <p:sp>
            <p:nvSpPr>
              <p:cNvPr id="32799" name="Text Box 31"/>
              <p:cNvSpPr txBox="1">
                <a:spLocks noChangeArrowheads="1"/>
              </p:cNvSpPr>
              <p:nvPr/>
            </p:nvSpPr>
            <p:spPr bwMode="auto">
              <a:xfrm>
                <a:off x="4128" y="1968"/>
                <a:ext cx="1356" cy="404"/>
              </a:xfrm>
              <a:prstGeom prst="rect">
                <a:avLst/>
              </a:prstGeom>
              <a:noFill/>
              <a:ln w="9525">
                <a:noFill/>
                <a:miter lim="800000"/>
                <a:headEnd/>
                <a:tailEnd/>
              </a:ln>
              <a:effectLst/>
            </p:spPr>
            <p:txBody>
              <a:bodyPr wrap="none">
                <a:spAutoFit/>
              </a:bodyPr>
              <a:lstStyle/>
              <a:p>
                <a:r>
                  <a:rPr lang="en-US" sz="1800" b="1" dirty="0">
                    <a:solidFill>
                      <a:schemeClr val="tx1"/>
                    </a:solidFill>
                    <a:latin typeface="Arial" charset="0"/>
                  </a:rPr>
                  <a:t>Emission Limiting</a:t>
                </a:r>
              </a:p>
              <a:p>
                <a:r>
                  <a:rPr lang="en-US" sz="1800" b="1" dirty="0">
                    <a:solidFill>
                      <a:schemeClr val="tx1"/>
                    </a:solidFill>
                    <a:latin typeface="Arial" charset="0"/>
                  </a:rPr>
                  <a:t> Rules and </a:t>
                </a:r>
                <a:r>
                  <a:rPr lang="en-US" sz="1800" b="1" dirty="0" err="1">
                    <a:solidFill>
                      <a:schemeClr val="tx1"/>
                    </a:solidFill>
                    <a:latin typeface="Arial" charset="0"/>
                  </a:rPr>
                  <a:t>Regs</a:t>
                </a:r>
                <a:endParaRPr lang="en-US" sz="1800" b="1" dirty="0">
                  <a:solidFill>
                    <a:schemeClr val="tx1"/>
                  </a:solidFill>
                  <a:latin typeface="Arial" charset="0"/>
                </a:endParaRPr>
              </a:p>
            </p:txBody>
          </p:sp>
        </p:grpSp>
        <p:sp>
          <p:nvSpPr>
            <p:cNvPr id="32800" name="AutoShape 32"/>
            <p:cNvSpPr>
              <a:spLocks noChangeArrowheads="1"/>
            </p:cNvSpPr>
            <p:nvPr/>
          </p:nvSpPr>
          <p:spPr bwMode="auto">
            <a:xfrm rot="-10800000">
              <a:off x="3648" y="2076"/>
              <a:ext cx="288" cy="240"/>
            </a:xfrm>
            <a:prstGeom prst="rightArrow">
              <a:avLst>
                <a:gd name="adj1" fmla="val 50000"/>
                <a:gd name="adj2" fmla="val 30000"/>
              </a:avLst>
            </a:prstGeom>
            <a:solidFill>
              <a:srgbClr val="C00000"/>
            </a:solidFill>
            <a:ln w="9525">
              <a:solidFill>
                <a:srgbClr val="FF3300"/>
              </a:solidFill>
              <a:miter lim="800000"/>
              <a:headEnd/>
              <a:tailEnd/>
            </a:ln>
            <a:effectLst/>
          </p:spPr>
          <p:txBody>
            <a:bodyPr wrap="none" anchor="ctr"/>
            <a:lstStyle/>
            <a:p>
              <a:endParaRPr lang="en-US"/>
            </a:p>
          </p:txBody>
        </p:sp>
      </p:grpSp>
      <p:grpSp>
        <p:nvGrpSpPr>
          <p:cNvPr id="15" name="Group 33"/>
          <p:cNvGrpSpPr>
            <a:grpSpLocks/>
          </p:cNvGrpSpPr>
          <p:nvPr/>
        </p:nvGrpSpPr>
        <p:grpSpPr bwMode="auto">
          <a:xfrm>
            <a:off x="361950" y="4295775"/>
            <a:ext cx="3067050" cy="1058863"/>
            <a:chOff x="228" y="2706"/>
            <a:chExt cx="1932" cy="667"/>
          </a:xfrm>
        </p:grpSpPr>
        <p:grpSp>
          <p:nvGrpSpPr>
            <p:cNvPr id="16" name="Group 34"/>
            <p:cNvGrpSpPr>
              <a:grpSpLocks/>
            </p:cNvGrpSpPr>
            <p:nvPr/>
          </p:nvGrpSpPr>
          <p:grpSpPr bwMode="auto">
            <a:xfrm>
              <a:off x="228" y="2706"/>
              <a:ext cx="1728" cy="667"/>
              <a:chOff x="228" y="2706"/>
              <a:chExt cx="1728" cy="667"/>
            </a:xfrm>
          </p:grpSpPr>
          <p:grpSp>
            <p:nvGrpSpPr>
              <p:cNvPr id="17" name="Group 35"/>
              <p:cNvGrpSpPr>
                <a:grpSpLocks/>
              </p:cNvGrpSpPr>
              <p:nvPr/>
            </p:nvGrpSpPr>
            <p:grpSpPr bwMode="auto">
              <a:xfrm>
                <a:off x="228" y="2706"/>
                <a:ext cx="1728" cy="667"/>
                <a:chOff x="1536" y="1200"/>
                <a:chExt cx="2592" cy="1536"/>
              </a:xfrm>
            </p:grpSpPr>
            <p:sp>
              <p:nvSpPr>
                <p:cNvPr id="32804" name="Rectangle 36"/>
                <p:cNvSpPr>
                  <a:spLocks noChangeArrowheads="1"/>
                </p:cNvSpPr>
                <p:nvPr/>
              </p:nvSpPr>
              <p:spPr bwMode="auto">
                <a:xfrm>
                  <a:off x="1680" y="1344"/>
                  <a:ext cx="2448" cy="1392"/>
                </a:xfrm>
                <a:prstGeom prst="rect">
                  <a:avLst/>
                </a:prstGeom>
                <a:solidFill>
                  <a:schemeClr val="tx2"/>
                </a:solidFill>
                <a:ln w="9525">
                  <a:noFill/>
                  <a:miter lim="800000"/>
                  <a:headEnd/>
                  <a:tailEnd/>
                </a:ln>
                <a:effectLst/>
              </p:spPr>
              <p:txBody>
                <a:bodyPr wrap="none" anchor="ctr"/>
                <a:lstStyle/>
                <a:p>
                  <a:endParaRPr lang="en-US"/>
                </a:p>
              </p:txBody>
            </p:sp>
            <p:sp>
              <p:nvSpPr>
                <p:cNvPr id="32805" name="Rectangle 37"/>
                <p:cNvSpPr>
                  <a:spLocks noChangeArrowheads="1"/>
                </p:cNvSpPr>
                <p:nvPr/>
              </p:nvSpPr>
              <p:spPr bwMode="auto">
                <a:xfrm>
                  <a:off x="1536" y="1200"/>
                  <a:ext cx="2448" cy="1392"/>
                </a:xfrm>
                <a:prstGeom prst="rect">
                  <a:avLst/>
                </a:prstGeom>
                <a:solidFill>
                  <a:schemeClr val="bg1"/>
                </a:solidFill>
                <a:ln w="9525">
                  <a:solidFill>
                    <a:schemeClr val="tx1"/>
                  </a:solidFill>
                  <a:miter lim="800000"/>
                  <a:headEnd/>
                  <a:tailEnd/>
                </a:ln>
                <a:effectLst/>
              </p:spPr>
              <p:txBody>
                <a:bodyPr wrap="none" anchor="ctr"/>
                <a:lstStyle/>
                <a:p>
                  <a:endParaRPr lang="en-US"/>
                </a:p>
              </p:txBody>
            </p:sp>
          </p:grpSp>
          <p:sp>
            <p:nvSpPr>
              <p:cNvPr id="32806" name="Text Box 38"/>
              <p:cNvSpPr txBox="1">
                <a:spLocks noChangeArrowheads="1"/>
              </p:cNvSpPr>
              <p:nvPr/>
            </p:nvSpPr>
            <p:spPr bwMode="auto">
              <a:xfrm>
                <a:off x="576" y="2880"/>
                <a:ext cx="996" cy="231"/>
              </a:xfrm>
              <a:prstGeom prst="rect">
                <a:avLst/>
              </a:prstGeom>
              <a:noFill/>
              <a:ln w="9525">
                <a:noFill/>
                <a:miter lim="800000"/>
                <a:headEnd/>
                <a:tailEnd/>
              </a:ln>
              <a:effectLst/>
            </p:spPr>
            <p:txBody>
              <a:bodyPr wrap="none">
                <a:spAutoFit/>
              </a:bodyPr>
              <a:lstStyle/>
              <a:p>
                <a:r>
                  <a:rPr lang="en-US" sz="1800" b="1" dirty="0">
                    <a:solidFill>
                      <a:schemeClr val="tx1"/>
                    </a:solidFill>
                    <a:latin typeface="Arial" charset="0"/>
                  </a:rPr>
                  <a:t>Enforcement</a:t>
                </a:r>
              </a:p>
            </p:txBody>
          </p:sp>
        </p:grpSp>
        <p:sp>
          <p:nvSpPr>
            <p:cNvPr id="32807" name="AutoShape 39"/>
            <p:cNvSpPr>
              <a:spLocks noChangeArrowheads="1"/>
            </p:cNvSpPr>
            <p:nvPr/>
          </p:nvSpPr>
          <p:spPr bwMode="auto">
            <a:xfrm>
              <a:off x="1872" y="2880"/>
              <a:ext cx="288" cy="240"/>
            </a:xfrm>
            <a:prstGeom prst="rightArrow">
              <a:avLst>
                <a:gd name="adj1" fmla="val 50000"/>
                <a:gd name="adj2" fmla="val 30000"/>
              </a:avLst>
            </a:prstGeom>
            <a:solidFill>
              <a:srgbClr val="C00000"/>
            </a:solidFill>
            <a:ln w="9525">
              <a:solidFill>
                <a:srgbClr val="FF3300"/>
              </a:solidFill>
              <a:miter lim="800000"/>
              <a:headEnd/>
              <a:tailEnd/>
            </a:ln>
            <a:effectLst/>
          </p:spPr>
          <p:txBody>
            <a:bodyPr wrap="none" anchor="ctr"/>
            <a:lstStyle/>
            <a:p>
              <a:endParaRPr lang="en-US"/>
            </a:p>
          </p:txBody>
        </p:sp>
      </p:grpSp>
      <p:grpSp>
        <p:nvGrpSpPr>
          <p:cNvPr id="18" name="Group 40"/>
          <p:cNvGrpSpPr>
            <a:grpSpLocks/>
          </p:cNvGrpSpPr>
          <p:nvPr/>
        </p:nvGrpSpPr>
        <p:grpSpPr bwMode="auto">
          <a:xfrm>
            <a:off x="5791200" y="4343400"/>
            <a:ext cx="3048000" cy="1066800"/>
            <a:chOff x="3648" y="2736"/>
            <a:chExt cx="1920" cy="672"/>
          </a:xfrm>
        </p:grpSpPr>
        <p:grpSp>
          <p:nvGrpSpPr>
            <p:cNvPr id="19" name="Group 41"/>
            <p:cNvGrpSpPr>
              <a:grpSpLocks/>
            </p:cNvGrpSpPr>
            <p:nvPr/>
          </p:nvGrpSpPr>
          <p:grpSpPr bwMode="auto">
            <a:xfrm>
              <a:off x="3840" y="2736"/>
              <a:ext cx="1728" cy="672"/>
              <a:chOff x="3827" y="2736"/>
              <a:chExt cx="1728" cy="672"/>
            </a:xfrm>
          </p:grpSpPr>
          <p:grpSp>
            <p:nvGrpSpPr>
              <p:cNvPr id="20" name="Group 42"/>
              <p:cNvGrpSpPr>
                <a:grpSpLocks/>
              </p:cNvGrpSpPr>
              <p:nvPr/>
            </p:nvGrpSpPr>
            <p:grpSpPr bwMode="auto">
              <a:xfrm flipH="1">
                <a:off x="3827" y="2736"/>
                <a:ext cx="1728" cy="672"/>
                <a:chOff x="1536" y="1200"/>
                <a:chExt cx="2592" cy="1536"/>
              </a:xfrm>
            </p:grpSpPr>
            <p:sp>
              <p:nvSpPr>
                <p:cNvPr id="32811" name="Rectangle 43"/>
                <p:cNvSpPr>
                  <a:spLocks noChangeArrowheads="1"/>
                </p:cNvSpPr>
                <p:nvPr/>
              </p:nvSpPr>
              <p:spPr bwMode="auto">
                <a:xfrm>
                  <a:off x="1680" y="1344"/>
                  <a:ext cx="2448" cy="1392"/>
                </a:xfrm>
                <a:prstGeom prst="rect">
                  <a:avLst/>
                </a:prstGeom>
                <a:solidFill>
                  <a:schemeClr val="tx2"/>
                </a:solidFill>
                <a:ln w="9525">
                  <a:noFill/>
                  <a:miter lim="800000"/>
                  <a:headEnd/>
                  <a:tailEnd/>
                </a:ln>
                <a:effectLst/>
              </p:spPr>
              <p:txBody>
                <a:bodyPr wrap="none" anchor="ctr"/>
                <a:lstStyle/>
                <a:p>
                  <a:endParaRPr lang="en-US"/>
                </a:p>
              </p:txBody>
            </p:sp>
            <p:sp>
              <p:nvSpPr>
                <p:cNvPr id="32812" name="Rectangle 44"/>
                <p:cNvSpPr>
                  <a:spLocks noChangeArrowheads="1"/>
                </p:cNvSpPr>
                <p:nvPr/>
              </p:nvSpPr>
              <p:spPr bwMode="auto">
                <a:xfrm>
                  <a:off x="1536" y="1200"/>
                  <a:ext cx="2448" cy="1392"/>
                </a:xfrm>
                <a:prstGeom prst="rect">
                  <a:avLst/>
                </a:prstGeom>
                <a:solidFill>
                  <a:schemeClr val="bg1"/>
                </a:solidFill>
                <a:ln w="9525">
                  <a:solidFill>
                    <a:schemeClr val="tx1"/>
                  </a:solidFill>
                  <a:miter lim="800000"/>
                  <a:headEnd/>
                  <a:tailEnd/>
                </a:ln>
                <a:effectLst/>
              </p:spPr>
              <p:txBody>
                <a:bodyPr wrap="none" anchor="ctr"/>
                <a:lstStyle/>
                <a:p>
                  <a:endParaRPr lang="en-US"/>
                </a:p>
              </p:txBody>
            </p:sp>
          </p:grpSp>
          <p:sp>
            <p:nvSpPr>
              <p:cNvPr id="32813" name="Text Box 45"/>
              <p:cNvSpPr txBox="1">
                <a:spLocks noChangeArrowheads="1"/>
              </p:cNvSpPr>
              <p:nvPr/>
            </p:nvSpPr>
            <p:spPr bwMode="auto">
              <a:xfrm>
                <a:off x="4032" y="2928"/>
                <a:ext cx="1476" cy="231"/>
              </a:xfrm>
              <a:prstGeom prst="rect">
                <a:avLst/>
              </a:prstGeom>
              <a:noFill/>
              <a:ln w="9525">
                <a:noFill/>
                <a:miter lim="800000"/>
                <a:headEnd/>
                <a:tailEnd/>
              </a:ln>
              <a:effectLst/>
            </p:spPr>
            <p:txBody>
              <a:bodyPr wrap="none">
                <a:spAutoFit/>
              </a:bodyPr>
              <a:lstStyle/>
              <a:p>
                <a:r>
                  <a:rPr lang="en-US" sz="1800" b="1" dirty="0">
                    <a:solidFill>
                      <a:schemeClr val="tx1"/>
                    </a:solidFill>
                    <a:latin typeface="Arial" charset="0"/>
                  </a:rPr>
                  <a:t>New Source Review</a:t>
                </a:r>
              </a:p>
            </p:txBody>
          </p:sp>
        </p:grpSp>
        <p:sp>
          <p:nvSpPr>
            <p:cNvPr id="32814" name="AutoShape 46"/>
            <p:cNvSpPr>
              <a:spLocks noChangeArrowheads="1"/>
            </p:cNvSpPr>
            <p:nvPr/>
          </p:nvSpPr>
          <p:spPr bwMode="auto">
            <a:xfrm rot="-10800000">
              <a:off x="3648" y="2880"/>
              <a:ext cx="288" cy="240"/>
            </a:xfrm>
            <a:prstGeom prst="rightArrow">
              <a:avLst>
                <a:gd name="adj1" fmla="val 50000"/>
                <a:gd name="adj2" fmla="val 30000"/>
              </a:avLst>
            </a:prstGeom>
            <a:solidFill>
              <a:srgbClr val="C00000"/>
            </a:solidFill>
            <a:ln w="9525">
              <a:solidFill>
                <a:srgbClr val="FF3300"/>
              </a:solidFill>
              <a:miter lim="800000"/>
              <a:headEnd/>
              <a:tailEnd/>
            </a:ln>
            <a:effectLst/>
          </p:spPr>
          <p:txBody>
            <a:bodyPr wrap="none" anchor="ctr"/>
            <a:lstStyle/>
            <a:p>
              <a:endParaRPr lang="en-US"/>
            </a:p>
          </p:txBody>
        </p:sp>
      </p:grpSp>
      <p:grpSp>
        <p:nvGrpSpPr>
          <p:cNvPr id="21" name="Group 47"/>
          <p:cNvGrpSpPr>
            <a:grpSpLocks/>
          </p:cNvGrpSpPr>
          <p:nvPr/>
        </p:nvGrpSpPr>
        <p:grpSpPr bwMode="auto">
          <a:xfrm>
            <a:off x="3657600" y="4876800"/>
            <a:ext cx="1958975" cy="1636713"/>
            <a:chOff x="2304" y="3072"/>
            <a:chExt cx="1234" cy="1031"/>
          </a:xfrm>
        </p:grpSpPr>
        <p:grpSp>
          <p:nvGrpSpPr>
            <p:cNvPr id="22" name="Group 48"/>
            <p:cNvGrpSpPr>
              <a:grpSpLocks/>
            </p:cNvGrpSpPr>
            <p:nvPr/>
          </p:nvGrpSpPr>
          <p:grpSpPr bwMode="auto">
            <a:xfrm>
              <a:off x="2304" y="3456"/>
              <a:ext cx="1234" cy="647"/>
              <a:chOff x="2304" y="3456"/>
              <a:chExt cx="1234" cy="647"/>
            </a:xfrm>
          </p:grpSpPr>
          <p:sp>
            <p:nvSpPr>
              <p:cNvPr id="32817" name="Text Box 49"/>
              <p:cNvSpPr txBox="1">
                <a:spLocks noChangeArrowheads="1"/>
              </p:cNvSpPr>
              <p:nvPr/>
            </p:nvSpPr>
            <p:spPr bwMode="auto">
              <a:xfrm>
                <a:off x="2371" y="3526"/>
                <a:ext cx="1167" cy="577"/>
              </a:xfrm>
              <a:prstGeom prst="rect">
                <a:avLst/>
              </a:prstGeom>
              <a:solidFill>
                <a:schemeClr val="tx2"/>
              </a:solidFill>
              <a:ln w="9525">
                <a:noFill/>
                <a:miter lim="800000"/>
                <a:headEnd/>
                <a:tailEnd/>
              </a:ln>
              <a:effectLst/>
            </p:spPr>
            <p:txBody>
              <a:bodyPr>
                <a:spAutoFit/>
              </a:bodyPr>
              <a:lstStyle/>
              <a:p>
                <a:pPr algn="ctr" eaLnBrk="0" hangingPunct="0"/>
                <a:r>
                  <a:rPr lang="en-US" sz="1800" b="1">
                    <a:solidFill>
                      <a:schemeClr val="tx1"/>
                    </a:solidFill>
                    <a:latin typeface="Arial" charset="0"/>
                  </a:rPr>
                  <a:t>                        </a:t>
                </a:r>
              </a:p>
              <a:p>
                <a:pPr algn="ctr" eaLnBrk="0" hangingPunct="0"/>
                <a:r>
                  <a:rPr lang="en-US" sz="1800" b="1">
                    <a:solidFill>
                      <a:schemeClr val="tx1"/>
                    </a:solidFill>
                    <a:latin typeface="Arial" charset="0"/>
                  </a:rPr>
                  <a:t>                         </a:t>
                </a:r>
              </a:p>
              <a:p>
                <a:pPr algn="ctr" eaLnBrk="0" hangingPunct="0"/>
                <a:endParaRPr lang="en-US" sz="1800" b="1">
                  <a:solidFill>
                    <a:schemeClr val="tx1"/>
                  </a:solidFill>
                  <a:latin typeface="Arial" charset="0"/>
                </a:endParaRPr>
              </a:p>
            </p:txBody>
          </p:sp>
          <p:sp>
            <p:nvSpPr>
              <p:cNvPr id="32818" name="Text Box 50"/>
              <p:cNvSpPr txBox="1">
                <a:spLocks noChangeArrowheads="1"/>
              </p:cNvSpPr>
              <p:nvPr/>
            </p:nvSpPr>
            <p:spPr bwMode="auto">
              <a:xfrm>
                <a:off x="2304" y="3456"/>
                <a:ext cx="1186" cy="583"/>
              </a:xfrm>
              <a:prstGeom prst="rect">
                <a:avLst/>
              </a:prstGeom>
              <a:solidFill>
                <a:schemeClr val="bg1"/>
              </a:solidFill>
              <a:ln w="9525">
                <a:solidFill>
                  <a:schemeClr val="tx1"/>
                </a:solidFill>
                <a:miter lim="800000"/>
                <a:headEnd/>
                <a:tailEnd/>
              </a:ln>
              <a:effectLst/>
            </p:spPr>
            <p:txBody>
              <a:bodyPr wrap="none">
                <a:spAutoFit/>
              </a:bodyPr>
              <a:lstStyle/>
              <a:p>
                <a:pPr algn="ctr"/>
                <a:r>
                  <a:rPr lang="en-US" sz="1800" b="1">
                    <a:solidFill>
                      <a:schemeClr val="tx1"/>
                    </a:solidFill>
                    <a:latin typeface="Arial" charset="0"/>
                  </a:rPr>
                  <a:t>Voluntary and </a:t>
                </a:r>
              </a:p>
              <a:p>
                <a:pPr algn="ctr"/>
                <a:r>
                  <a:rPr lang="en-US" sz="1800" b="1">
                    <a:solidFill>
                      <a:schemeClr val="tx1"/>
                    </a:solidFill>
                    <a:latin typeface="Arial" charset="0"/>
                  </a:rPr>
                  <a:t>Non-traditional </a:t>
                </a:r>
              </a:p>
              <a:p>
                <a:pPr algn="ctr"/>
                <a:r>
                  <a:rPr lang="en-US" sz="1800" b="1">
                    <a:solidFill>
                      <a:schemeClr val="tx1"/>
                    </a:solidFill>
                    <a:latin typeface="Arial" charset="0"/>
                  </a:rPr>
                  <a:t>Measures</a:t>
                </a:r>
              </a:p>
            </p:txBody>
          </p:sp>
        </p:grpSp>
        <p:sp>
          <p:nvSpPr>
            <p:cNvPr id="32819" name="AutoShape 51"/>
            <p:cNvSpPr>
              <a:spLocks noChangeArrowheads="1"/>
            </p:cNvSpPr>
            <p:nvPr/>
          </p:nvSpPr>
          <p:spPr bwMode="auto">
            <a:xfrm>
              <a:off x="2736" y="3072"/>
              <a:ext cx="288" cy="384"/>
            </a:xfrm>
            <a:prstGeom prst="upArrow">
              <a:avLst>
                <a:gd name="adj1" fmla="val 50000"/>
                <a:gd name="adj2" fmla="val 33333"/>
              </a:avLst>
            </a:prstGeom>
            <a:solidFill>
              <a:srgbClr val="C00000"/>
            </a:solidFill>
            <a:ln w="9525">
              <a:solidFill>
                <a:srgbClr val="FF3300"/>
              </a:solidFill>
              <a:miter lim="800000"/>
              <a:headEnd/>
              <a:tailEnd/>
            </a:ln>
            <a:effectLst/>
          </p:spPr>
          <p:txBody>
            <a:bodyPr wrap="none" anchor="ctr"/>
            <a:lstStyle/>
            <a:p>
              <a:endParaRPr lang="en-US"/>
            </a:p>
          </p:txBody>
        </p:sp>
      </p:grpSp>
      <p:grpSp>
        <p:nvGrpSpPr>
          <p:cNvPr id="23" name="Group 52"/>
          <p:cNvGrpSpPr>
            <a:grpSpLocks/>
          </p:cNvGrpSpPr>
          <p:nvPr/>
        </p:nvGrpSpPr>
        <p:grpSpPr bwMode="auto">
          <a:xfrm>
            <a:off x="5638800" y="1600200"/>
            <a:ext cx="3200400" cy="1066800"/>
            <a:chOff x="3552" y="1008"/>
            <a:chExt cx="2016" cy="672"/>
          </a:xfrm>
        </p:grpSpPr>
        <p:grpSp>
          <p:nvGrpSpPr>
            <p:cNvPr id="24" name="Group 53"/>
            <p:cNvGrpSpPr>
              <a:grpSpLocks/>
            </p:cNvGrpSpPr>
            <p:nvPr/>
          </p:nvGrpSpPr>
          <p:grpSpPr bwMode="auto">
            <a:xfrm>
              <a:off x="3840" y="1008"/>
              <a:ext cx="1728" cy="672"/>
              <a:chOff x="3827" y="1023"/>
              <a:chExt cx="1728" cy="672"/>
            </a:xfrm>
          </p:grpSpPr>
          <p:grpSp>
            <p:nvGrpSpPr>
              <p:cNvPr id="25" name="Group 54"/>
              <p:cNvGrpSpPr>
                <a:grpSpLocks/>
              </p:cNvGrpSpPr>
              <p:nvPr/>
            </p:nvGrpSpPr>
            <p:grpSpPr bwMode="auto">
              <a:xfrm flipH="1">
                <a:off x="3827" y="1023"/>
                <a:ext cx="1728" cy="672"/>
                <a:chOff x="1536" y="1200"/>
                <a:chExt cx="2592" cy="1536"/>
              </a:xfrm>
            </p:grpSpPr>
            <p:sp>
              <p:nvSpPr>
                <p:cNvPr id="32823" name="Rectangle 55"/>
                <p:cNvSpPr>
                  <a:spLocks noChangeArrowheads="1"/>
                </p:cNvSpPr>
                <p:nvPr/>
              </p:nvSpPr>
              <p:spPr bwMode="auto">
                <a:xfrm>
                  <a:off x="1680" y="1344"/>
                  <a:ext cx="2448" cy="1392"/>
                </a:xfrm>
                <a:prstGeom prst="rect">
                  <a:avLst/>
                </a:prstGeom>
                <a:solidFill>
                  <a:schemeClr val="tx2"/>
                </a:solidFill>
                <a:ln w="9525">
                  <a:noFill/>
                  <a:miter lim="800000"/>
                  <a:headEnd/>
                  <a:tailEnd/>
                </a:ln>
                <a:effectLst/>
              </p:spPr>
              <p:txBody>
                <a:bodyPr wrap="none" anchor="ctr"/>
                <a:lstStyle/>
                <a:p>
                  <a:endParaRPr lang="en-US"/>
                </a:p>
              </p:txBody>
            </p:sp>
            <p:sp>
              <p:nvSpPr>
                <p:cNvPr id="32824" name="Rectangle 56"/>
                <p:cNvSpPr>
                  <a:spLocks noChangeArrowheads="1"/>
                </p:cNvSpPr>
                <p:nvPr/>
              </p:nvSpPr>
              <p:spPr bwMode="auto">
                <a:xfrm>
                  <a:off x="1536" y="1200"/>
                  <a:ext cx="2448" cy="1392"/>
                </a:xfrm>
                <a:prstGeom prst="rect">
                  <a:avLst/>
                </a:prstGeom>
                <a:solidFill>
                  <a:schemeClr val="bg1"/>
                </a:solidFill>
                <a:ln w="9525">
                  <a:solidFill>
                    <a:schemeClr val="tx1"/>
                  </a:solidFill>
                  <a:miter lim="800000"/>
                  <a:headEnd/>
                  <a:tailEnd/>
                </a:ln>
                <a:effectLst/>
              </p:spPr>
              <p:txBody>
                <a:bodyPr wrap="none" anchor="ctr"/>
                <a:lstStyle/>
                <a:p>
                  <a:endParaRPr lang="en-US"/>
                </a:p>
              </p:txBody>
            </p:sp>
          </p:grpSp>
          <p:sp>
            <p:nvSpPr>
              <p:cNvPr id="32825" name="Text Box 57"/>
              <p:cNvSpPr txBox="1">
                <a:spLocks noChangeArrowheads="1"/>
              </p:cNvSpPr>
              <p:nvPr/>
            </p:nvSpPr>
            <p:spPr bwMode="auto">
              <a:xfrm>
                <a:off x="4176" y="1104"/>
                <a:ext cx="1244" cy="404"/>
              </a:xfrm>
              <a:prstGeom prst="rect">
                <a:avLst/>
              </a:prstGeom>
              <a:noFill/>
              <a:ln w="9525">
                <a:noFill/>
                <a:miter lim="800000"/>
                <a:headEnd/>
                <a:tailEnd/>
              </a:ln>
              <a:effectLst/>
            </p:spPr>
            <p:txBody>
              <a:bodyPr wrap="none">
                <a:spAutoFit/>
              </a:bodyPr>
              <a:lstStyle/>
              <a:p>
                <a:r>
                  <a:rPr lang="en-US" sz="1800" b="1">
                    <a:solidFill>
                      <a:schemeClr val="tx1"/>
                    </a:solidFill>
                    <a:latin typeface="Arial" charset="0"/>
                  </a:rPr>
                  <a:t>Control Strategy</a:t>
                </a:r>
              </a:p>
              <a:p>
                <a:r>
                  <a:rPr lang="en-US" sz="1800" b="1">
                    <a:solidFill>
                      <a:schemeClr val="tx1"/>
                    </a:solidFill>
                    <a:latin typeface="Arial" charset="0"/>
                  </a:rPr>
                  <a:t> Demonstration</a:t>
                </a:r>
              </a:p>
            </p:txBody>
          </p:sp>
        </p:grpSp>
        <p:sp>
          <p:nvSpPr>
            <p:cNvPr id="32826" name="AutoShape 58"/>
            <p:cNvSpPr>
              <a:spLocks noChangeArrowheads="1"/>
            </p:cNvSpPr>
            <p:nvPr/>
          </p:nvSpPr>
          <p:spPr bwMode="auto">
            <a:xfrm rot="16200000" flipH="1">
              <a:off x="3528" y="1224"/>
              <a:ext cx="384" cy="336"/>
            </a:xfrm>
            <a:custGeom>
              <a:avLst/>
              <a:gdLst>
                <a:gd name="G0" fmla="+- 15126 0 0"/>
                <a:gd name="G1" fmla="+- 2912 0 0"/>
                <a:gd name="G2" fmla="+- 12158 0 2912"/>
                <a:gd name="G3" fmla="+- G2 0 2912"/>
                <a:gd name="G4" fmla="*/ G3 32768 32059"/>
                <a:gd name="G5" fmla="*/ G4 1 2"/>
                <a:gd name="G6" fmla="+- 21600 0 15126"/>
                <a:gd name="G7" fmla="*/ G6 2912 6079"/>
                <a:gd name="G8" fmla="+- G7 15126 0"/>
                <a:gd name="T0" fmla="*/ 15126 w 21600"/>
                <a:gd name="T1" fmla="*/ 0 h 21600"/>
                <a:gd name="T2" fmla="*/ 15126 w 21600"/>
                <a:gd name="T3" fmla="*/ 12158 h 21600"/>
                <a:gd name="T4" fmla="*/ 3237 w 21600"/>
                <a:gd name="T5" fmla="*/ 21600 h 21600"/>
                <a:gd name="T6" fmla="*/ 21600 w 21600"/>
                <a:gd name="T7" fmla="*/ 6079 h 21600"/>
                <a:gd name="T8" fmla="*/ 17694720 60000 65536"/>
                <a:gd name="T9" fmla="*/ 5898240 60000 65536"/>
                <a:gd name="T10" fmla="*/ 5898240 60000 65536"/>
                <a:gd name="T11" fmla="*/ 0 60000 65536"/>
                <a:gd name="T12" fmla="*/ 12427 w 21600"/>
                <a:gd name="T13" fmla="*/ G1 h 21600"/>
                <a:gd name="T14" fmla="*/ G8 w 21600"/>
                <a:gd name="T15" fmla="*/ G2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rgbClr val="C00000"/>
            </a:solidFill>
            <a:ln w="9525">
              <a:solidFill>
                <a:srgbClr val="FF3300"/>
              </a:solidFill>
              <a:miter lim="800000"/>
              <a:headEnd/>
              <a:tailEnd/>
            </a:ln>
            <a:effectLst/>
          </p:spPr>
          <p:txBody>
            <a:bodyPr wrap="none" anchor="ctr"/>
            <a:lstStyle/>
            <a:p>
              <a:endParaRPr lang="en-US"/>
            </a:p>
          </p:txBody>
        </p:sp>
      </p:grpSp>
      <p:grpSp>
        <p:nvGrpSpPr>
          <p:cNvPr id="26" name="Group 59"/>
          <p:cNvGrpSpPr>
            <a:grpSpLocks/>
          </p:cNvGrpSpPr>
          <p:nvPr/>
        </p:nvGrpSpPr>
        <p:grpSpPr bwMode="auto">
          <a:xfrm>
            <a:off x="361950" y="1598613"/>
            <a:ext cx="3143250" cy="1057275"/>
            <a:chOff x="228" y="1007"/>
            <a:chExt cx="1980" cy="666"/>
          </a:xfrm>
        </p:grpSpPr>
        <p:grpSp>
          <p:nvGrpSpPr>
            <p:cNvPr id="27" name="Group 60"/>
            <p:cNvGrpSpPr>
              <a:grpSpLocks/>
            </p:cNvGrpSpPr>
            <p:nvPr/>
          </p:nvGrpSpPr>
          <p:grpSpPr bwMode="auto">
            <a:xfrm>
              <a:off x="228" y="1007"/>
              <a:ext cx="1728" cy="666"/>
              <a:chOff x="228" y="1007"/>
              <a:chExt cx="1728" cy="666"/>
            </a:xfrm>
          </p:grpSpPr>
          <p:grpSp>
            <p:nvGrpSpPr>
              <p:cNvPr id="28" name="Group 61"/>
              <p:cNvGrpSpPr>
                <a:grpSpLocks/>
              </p:cNvGrpSpPr>
              <p:nvPr/>
            </p:nvGrpSpPr>
            <p:grpSpPr bwMode="auto">
              <a:xfrm>
                <a:off x="228" y="1007"/>
                <a:ext cx="1728" cy="666"/>
                <a:chOff x="1536" y="1200"/>
                <a:chExt cx="2592" cy="1536"/>
              </a:xfrm>
            </p:grpSpPr>
            <p:sp>
              <p:nvSpPr>
                <p:cNvPr id="32830" name="Rectangle 62"/>
                <p:cNvSpPr>
                  <a:spLocks noChangeArrowheads="1"/>
                </p:cNvSpPr>
                <p:nvPr/>
              </p:nvSpPr>
              <p:spPr bwMode="auto">
                <a:xfrm>
                  <a:off x="1680" y="1344"/>
                  <a:ext cx="2448" cy="1392"/>
                </a:xfrm>
                <a:prstGeom prst="rect">
                  <a:avLst/>
                </a:prstGeom>
                <a:solidFill>
                  <a:schemeClr val="tx2"/>
                </a:solidFill>
                <a:ln w="9525">
                  <a:noFill/>
                  <a:miter lim="800000"/>
                  <a:headEnd/>
                  <a:tailEnd/>
                </a:ln>
                <a:effectLst/>
              </p:spPr>
              <p:txBody>
                <a:bodyPr wrap="none" anchor="ctr"/>
                <a:lstStyle/>
                <a:p>
                  <a:endParaRPr lang="en-US"/>
                </a:p>
              </p:txBody>
            </p:sp>
            <p:sp>
              <p:nvSpPr>
                <p:cNvPr id="32831" name="Rectangle 63"/>
                <p:cNvSpPr>
                  <a:spLocks noChangeArrowheads="1"/>
                </p:cNvSpPr>
                <p:nvPr/>
              </p:nvSpPr>
              <p:spPr bwMode="auto">
                <a:xfrm>
                  <a:off x="1536" y="1200"/>
                  <a:ext cx="2448" cy="1392"/>
                </a:xfrm>
                <a:prstGeom prst="rect">
                  <a:avLst/>
                </a:prstGeom>
                <a:solidFill>
                  <a:schemeClr val="bg1"/>
                </a:solidFill>
                <a:ln w="9525">
                  <a:solidFill>
                    <a:schemeClr val="tx1"/>
                  </a:solidFill>
                  <a:miter lim="800000"/>
                  <a:headEnd/>
                  <a:tailEnd/>
                </a:ln>
                <a:effectLst/>
              </p:spPr>
              <p:txBody>
                <a:bodyPr wrap="none" anchor="ctr"/>
                <a:lstStyle/>
                <a:p>
                  <a:endParaRPr lang="en-US"/>
                </a:p>
              </p:txBody>
            </p:sp>
          </p:grpSp>
          <p:sp>
            <p:nvSpPr>
              <p:cNvPr id="32832" name="Text Box 64"/>
              <p:cNvSpPr txBox="1">
                <a:spLocks noChangeArrowheads="1"/>
              </p:cNvSpPr>
              <p:nvPr/>
            </p:nvSpPr>
            <p:spPr bwMode="auto">
              <a:xfrm>
                <a:off x="612" y="1213"/>
                <a:ext cx="852" cy="231"/>
              </a:xfrm>
              <a:prstGeom prst="rect">
                <a:avLst/>
              </a:prstGeom>
              <a:noFill/>
              <a:ln w="9525">
                <a:noFill/>
                <a:miter lim="800000"/>
                <a:headEnd/>
                <a:tailEnd/>
              </a:ln>
              <a:effectLst/>
            </p:spPr>
            <p:txBody>
              <a:bodyPr wrap="none">
                <a:spAutoFit/>
              </a:bodyPr>
              <a:lstStyle/>
              <a:p>
                <a:r>
                  <a:rPr lang="en-US" sz="1800" b="1" dirty="0">
                    <a:solidFill>
                      <a:schemeClr val="tx1"/>
                    </a:solidFill>
                    <a:latin typeface="Arial" charset="0"/>
                  </a:rPr>
                  <a:t>Resources</a:t>
                </a:r>
              </a:p>
            </p:txBody>
          </p:sp>
        </p:grpSp>
        <p:sp>
          <p:nvSpPr>
            <p:cNvPr id="32833" name="AutoShape 65"/>
            <p:cNvSpPr>
              <a:spLocks noChangeArrowheads="1"/>
            </p:cNvSpPr>
            <p:nvPr/>
          </p:nvSpPr>
          <p:spPr bwMode="auto">
            <a:xfrm rot="-16200000">
              <a:off x="1848" y="1224"/>
              <a:ext cx="384" cy="336"/>
            </a:xfrm>
            <a:custGeom>
              <a:avLst/>
              <a:gdLst>
                <a:gd name="G0" fmla="+- 15126 0 0"/>
                <a:gd name="G1" fmla="+- 2912 0 0"/>
                <a:gd name="G2" fmla="+- 12158 0 2912"/>
                <a:gd name="G3" fmla="+- G2 0 2912"/>
                <a:gd name="G4" fmla="*/ G3 32768 32059"/>
                <a:gd name="G5" fmla="*/ G4 1 2"/>
                <a:gd name="G6" fmla="+- 21600 0 15126"/>
                <a:gd name="G7" fmla="*/ G6 2912 6079"/>
                <a:gd name="G8" fmla="+- G7 15126 0"/>
                <a:gd name="T0" fmla="*/ 15126 w 21600"/>
                <a:gd name="T1" fmla="*/ 0 h 21600"/>
                <a:gd name="T2" fmla="*/ 15126 w 21600"/>
                <a:gd name="T3" fmla="*/ 12158 h 21600"/>
                <a:gd name="T4" fmla="*/ 3237 w 21600"/>
                <a:gd name="T5" fmla="*/ 21600 h 21600"/>
                <a:gd name="T6" fmla="*/ 21600 w 21600"/>
                <a:gd name="T7" fmla="*/ 6079 h 21600"/>
                <a:gd name="T8" fmla="*/ 17694720 60000 65536"/>
                <a:gd name="T9" fmla="*/ 5898240 60000 65536"/>
                <a:gd name="T10" fmla="*/ 5898240 60000 65536"/>
                <a:gd name="T11" fmla="*/ 0 60000 65536"/>
                <a:gd name="T12" fmla="*/ 12427 w 21600"/>
                <a:gd name="T13" fmla="*/ G1 h 21600"/>
                <a:gd name="T14" fmla="*/ G8 w 21600"/>
                <a:gd name="T15" fmla="*/ G2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rgbClr val="C00000"/>
            </a:solidFill>
            <a:ln w="9525">
              <a:solidFill>
                <a:srgbClr val="FF3300"/>
              </a:solidFill>
              <a:miter lim="800000"/>
              <a:headEnd/>
              <a:tailEnd/>
            </a:ln>
            <a:effectLst/>
          </p:spPr>
          <p:txBody>
            <a:bodyPr wrap="none" anchor="ctr"/>
            <a:lstStyle/>
            <a:p>
              <a:endParaRPr lang="en-US"/>
            </a:p>
          </p:txBody>
        </p:sp>
      </p:grpSp>
      <p:grpSp>
        <p:nvGrpSpPr>
          <p:cNvPr id="29" name="Group 66"/>
          <p:cNvGrpSpPr>
            <a:grpSpLocks/>
          </p:cNvGrpSpPr>
          <p:nvPr/>
        </p:nvGrpSpPr>
        <p:grpSpPr bwMode="auto">
          <a:xfrm>
            <a:off x="342900" y="5181600"/>
            <a:ext cx="3162300" cy="1423988"/>
            <a:chOff x="216" y="3264"/>
            <a:chExt cx="1992" cy="897"/>
          </a:xfrm>
        </p:grpSpPr>
        <p:grpSp>
          <p:nvGrpSpPr>
            <p:cNvPr id="30" name="Group 67"/>
            <p:cNvGrpSpPr>
              <a:grpSpLocks/>
            </p:cNvGrpSpPr>
            <p:nvPr/>
          </p:nvGrpSpPr>
          <p:grpSpPr bwMode="auto">
            <a:xfrm>
              <a:off x="216" y="3494"/>
              <a:ext cx="1728" cy="667"/>
              <a:chOff x="216" y="3494"/>
              <a:chExt cx="1728" cy="667"/>
            </a:xfrm>
          </p:grpSpPr>
          <p:sp>
            <p:nvSpPr>
              <p:cNvPr id="32836" name="Text Box 68"/>
              <p:cNvSpPr txBox="1">
                <a:spLocks noChangeArrowheads="1"/>
              </p:cNvSpPr>
              <p:nvPr/>
            </p:nvSpPr>
            <p:spPr bwMode="auto">
              <a:xfrm>
                <a:off x="660" y="3709"/>
                <a:ext cx="828" cy="231"/>
              </a:xfrm>
              <a:prstGeom prst="rect">
                <a:avLst/>
              </a:prstGeom>
              <a:noFill/>
              <a:ln w="9525">
                <a:noFill/>
                <a:miter lim="800000"/>
                <a:headEnd/>
                <a:tailEnd/>
              </a:ln>
              <a:effectLst/>
            </p:spPr>
            <p:txBody>
              <a:bodyPr wrap="none">
                <a:spAutoFit/>
              </a:bodyPr>
              <a:lstStyle/>
              <a:p>
                <a:r>
                  <a:rPr lang="en-US" sz="1800" b="1">
                    <a:solidFill>
                      <a:schemeClr val="tx1"/>
                    </a:solidFill>
                    <a:latin typeface="Arial" charset="0"/>
                  </a:rPr>
                  <a:t>Permitting</a:t>
                </a:r>
              </a:p>
            </p:txBody>
          </p:sp>
          <p:grpSp>
            <p:nvGrpSpPr>
              <p:cNvPr id="31" name="Group 69"/>
              <p:cNvGrpSpPr>
                <a:grpSpLocks/>
              </p:cNvGrpSpPr>
              <p:nvPr/>
            </p:nvGrpSpPr>
            <p:grpSpPr bwMode="auto">
              <a:xfrm>
                <a:off x="216" y="3494"/>
                <a:ext cx="1728" cy="667"/>
                <a:chOff x="1536" y="1200"/>
                <a:chExt cx="2592" cy="1536"/>
              </a:xfrm>
            </p:grpSpPr>
            <p:sp>
              <p:nvSpPr>
                <p:cNvPr id="32838" name="Rectangle 70"/>
                <p:cNvSpPr>
                  <a:spLocks noChangeArrowheads="1"/>
                </p:cNvSpPr>
                <p:nvPr/>
              </p:nvSpPr>
              <p:spPr bwMode="auto">
                <a:xfrm>
                  <a:off x="1680" y="1344"/>
                  <a:ext cx="2448" cy="1392"/>
                </a:xfrm>
                <a:prstGeom prst="rect">
                  <a:avLst/>
                </a:prstGeom>
                <a:solidFill>
                  <a:schemeClr val="tx2"/>
                </a:solidFill>
                <a:ln w="9525">
                  <a:noFill/>
                  <a:miter lim="800000"/>
                  <a:headEnd/>
                  <a:tailEnd/>
                </a:ln>
                <a:effectLst/>
              </p:spPr>
              <p:txBody>
                <a:bodyPr wrap="none" anchor="ctr"/>
                <a:lstStyle/>
                <a:p>
                  <a:endParaRPr lang="en-US"/>
                </a:p>
              </p:txBody>
            </p:sp>
            <p:sp>
              <p:nvSpPr>
                <p:cNvPr id="32839" name="Rectangle 71"/>
                <p:cNvSpPr>
                  <a:spLocks noChangeArrowheads="1"/>
                </p:cNvSpPr>
                <p:nvPr/>
              </p:nvSpPr>
              <p:spPr bwMode="auto">
                <a:xfrm>
                  <a:off x="1536" y="1200"/>
                  <a:ext cx="2448" cy="1392"/>
                </a:xfrm>
                <a:prstGeom prst="rect">
                  <a:avLst/>
                </a:prstGeom>
                <a:solidFill>
                  <a:schemeClr val="bg1"/>
                </a:solidFill>
                <a:ln w="9525">
                  <a:solidFill>
                    <a:schemeClr val="tx1"/>
                  </a:solidFill>
                  <a:miter lim="800000"/>
                  <a:headEnd/>
                  <a:tailEnd/>
                </a:ln>
                <a:effectLst/>
              </p:spPr>
              <p:txBody>
                <a:bodyPr wrap="none" anchor="ctr"/>
                <a:lstStyle/>
                <a:p>
                  <a:endParaRPr lang="en-US"/>
                </a:p>
              </p:txBody>
            </p:sp>
          </p:grpSp>
          <p:sp>
            <p:nvSpPr>
              <p:cNvPr id="32840" name="Text Box 72"/>
              <p:cNvSpPr txBox="1">
                <a:spLocks noChangeArrowheads="1"/>
              </p:cNvSpPr>
              <p:nvPr/>
            </p:nvSpPr>
            <p:spPr bwMode="auto">
              <a:xfrm>
                <a:off x="624" y="3696"/>
                <a:ext cx="828" cy="231"/>
              </a:xfrm>
              <a:prstGeom prst="rect">
                <a:avLst/>
              </a:prstGeom>
              <a:noFill/>
              <a:ln w="9525">
                <a:noFill/>
                <a:miter lim="800000"/>
                <a:headEnd/>
                <a:tailEnd/>
              </a:ln>
              <a:effectLst/>
            </p:spPr>
            <p:txBody>
              <a:bodyPr wrap="none">
                <a:spAutoFit/>
              </a:bodyPr>
              <a:lstStyle/>
              <a:p>
                <a:r>
                  <a:rPr lang="en-US" sz="1800" b="1">
                    <a:solidFill>
                      <a:schemeClr val="tx1"/>
                    </a:solidFill>
                    <a:latin typeface="Arial" charset="0"/>
                  </a:rPr>
                  <a:t>Permitting</a:t>
                </a:r>
              </a:p>
            </p:txBody>
          </p:sp>
        </p:grpSp>
        <p:sp>
          <p:nvSpPr>
            <p:cNvPr id="32841" name="AutoShape 73"/>
            <p:cNvSpPr>
              <a:spLocks noChangeArrowheads="1"/>
            </p:cNvSpPr>
            <p:nvPr/>
          </p:nvSpPr>
          <p:spPr bwMode="auto">
            <a:xfrm rot="16200000" flipV="1">
              <a:off x="1752" y="3384"/>
              <a:ext cx="576" cy="336"/>
            </a:xfrm>
            <a:custGeom>
              <a:avLst/>
              <a:gdLst>
                <a:gd name="G0" fmla="+- 15126 0 0"/>
                <a:gd name="G1" fmla="+- 2912 0 0"/>
                <a:gd name="G2" fmla="+- 12158 0 2912"/>
                <a:gd name="G3" fmla="+- G2 0 2912"/>
                <a:gd name="G4" fmla="*/ G3 32768 32059"/>
                <a:gd name="G5" fmla="*/ G4 1 2"/>
                <a:gd name="G6" fmla="+- 21600 0 15126"/>
                <a:gd name="G7" fmla="*/ G6 2912 6079"/>
                <a:gd name="G8" fmla="+- G7 15126 0"/>
                <a:gd name="T0" fmla="*/ 15126 w 21600"/>
                <a:gd name="T1" fmla="*/ 0 h 21600"/>
                <a:gd name="T2" fmla="*/ 15126 w 21600"/>
                <a:gd name="T3" fmla="*/ 12158 h 21600"/>
                <a:gd name="T4" fmla="*/ 3237 w 21600"/>
                <a:gd name="T5" fmla="*/ 21600 h 21600"/>
                <a:gd name="T6" fmla="*/ 21600 w 21600"/>
                <a:gd name="T7" fmla="*/ 6079 h 21600"/>
                <a:gd name="T8" fmla="*/ 17694720 60000 65536"/>
                <a:gd name="T9" fmla="*/ 5898240 60000 65536"/>
                <a:gd name="T10" fmla="*/ 5898240 60000 65536"/>
                <a:gd name="T11" fmla="*/ 0 60000 65536"/>
                <a:gd name="T12" fmla="*/ 12427 w 21600"/>
                <a:gd name="T13" fmla="*/ G1 h 21600"/>
                <a:gd name="T14" fmla="*/ G8 w 21600"/>
                <a:gd name="T15" fmla="*/ G2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rgbClr val="C00000"/>
            </a:solidFill>
            <a:ln w="9525">
              <a:solidFill>
                <a:srgbClr val="FF3300"/>
              </a:solidFill>
              <a:miter lim="800000"/>
              <a:headEnd/>
              <a:tailEnd/>
            </a:ln>
            <a:effectLst/>
          </p:spPr>
          <p:txBody>
            <a:bodyPr wrap="none" anchor="ctr"/>
            <a:lstStyle/>
            <a:p>
              <a:endParaRPr lang="en-US"/>
            </a:p>
          </p:txBody>
        </p:sp>
      </p:grpSp>
      <p:grpSp>
        <p:nvGrpSpPr>
          <p:cNvPr id="32768" name="Group 74"/>
          <p:cNvGrpSpPr>
            <a:grpSpLocks/>
          </p:cNvGrpSpPr>
          <p:nvPr/>
        </p:nvGrpSpPr>
        <p:grpSpPr bwMode="auto">
          <a:xfrm>
            <a:off x="5638800" y="5181600"/>
            <a:ext cx="3200400" cy="1439863"/>
            <a:chOff x="3552" y="3264"/>
            <a:chExt cx="2016" cy="907"/>
          </a:xfrm>
        </p:grpSpPr>
        <p:grpSp>
          <p:nvGrpSpPr>
            <p:cNvPr id="32769" name="Group 75"/>
            <p:cNvGrpSpPr>
              <a:grpSpLocks/>
            </p:cNvGrpSpPr>
            <p:nvPr/>
          </p:nvGrpSpPr>
          <p:grpSpPr bwMode="auto">
            <a:xfrm>
              <a:off x="3840" y="3504"/>
              <a:ext cx="1728" cy="667"/>
              <a:chOff x="3840" y="3504"/>
              <a:chExt cx="1728" cy="667"/>
            </a:xfrm>
          </p:grpSpPr>
          <p:grpSp>
            <p:nvGrpSpPr>
              <p:cNvPr id="32770" name="Group 76"/>
              <p:cNvGrpSpPr>
                <a:grpSpLocks/>
              </p:cNvGrpSpPr>
              <p:nvPr/>
            </p:nvGrpSpPr>
            <p:grpSpPr bwMode="auto">
              <a:xfrm flipH="1">
                <a:off x="3840" y="3504"/>
                <a:ext cx="1728" cy="667"/>
                <a:chOff x="1536" y="1200"/>
                <a:chExt cx="2592" cy="1536"/>
              </a:xfrm>
            </p:grpSpPr>
            <p:sp>
              <p:nvSpPr>
                <p:cNvPr id="32845" name="Rectangle 77"/>
                <p:cNvSpPr>
                  <a:spLocks noChangeArrowheads="1"/>
                </p:cNvSpPr>
                <p:nvPr/>
              </p:nvSpPr>
              <p:spPr bwMode="auto">
                <a:xfrm>
                  <a:off x="1680" y="1344"/>
                  <a:ext cx="2448" cy="1392"/>
                </a:xfrm>
                <a:prstGeom prst="rect">
                  <a:avLst/>
                </a:prstGeom>
                <a:solidFill>
                  <a:schemeClr val="tx2"/>
                </a:solidFill>
                <a:ln w="9525">
                  <a:noFill/>
                  <a:miter lim="800000"/>
                  <a:headEnd/>
                  <a:tailEnd/>
                </a:ln>
                <a:effectLst/>
              </p:spPr>
              <p:txBody>
                <a:bodyPr wrap="none" anchor="ctr"/>
                <a:lstStyle/>
                <a:p>
                  <a:endParaRPr lang="en-US"/>
                </a:p>
              </p:txBody>
            </p:sp>
            <p:sp>
              <p:nvSpPr>
                <p:cNvPr id="32846" name="Rectangle 78"/>
                <p:cNvSpPr>
                  <a:spLocks noChangeArrowheads="1"/>
                </p:cNvSpPr>
                <p:nvPr/>
              </p:nvSpPr>
              <p:spPr bwMode="auto">
                <a:xfrm>
                  <a:off x="1536" y="1200"/>
                  <a:ext cx="2448" cy="1392"/>
                </a:xfrm>
                <a:prstGeom prst="rect">
                  <a:avLst/>
                </a:prstGeom>
                <a:solidFill>
                  <a:schemeClr val="bg1"/>
                </a:solidFill>
                <a:ln w="9525">
                  <a:solidFill>
                    <a:schemeClr val="tx1"/>
                  </a:solidFill>
                  <a:miter lim="800000"/>
                  <a:headEnd/>
                  <a:tailEnd/>
                </a:ln>
                <a:effectLst/>
              </p:spPr>
              <p:txBody>
                <a:bodyPr wrap="none" anchor="ctr"/>
                <a:lstStyle/>
                <a:p>
                  <a:endParaRPr lang="en-US"/>
                </a:p>
              </p:txBody>
            </p:sp>
          </p:grpSp>
          <p:sp>
            <p:nvSpPr>
              <p:cNvPr id="32847" name="Text Box 79"/>
              <p:cNvSpPr txBox="1">
                <a:spLocks noChangeArrowheads="1"/>
              </p:cNvSpPr>
              <p:nvPr/>
            </p:nvSpPr>
            <p:spPr bwMode="auto">
              <a:xfrm>
                <a:off x="4080" y="3600"/>
                <a:ext cx="1316" cy="404"/>
              </a:xfrm>
              <a:prstGeom prst="rect">
                <a:avLst/>
              </a:prstGeom>
              <a:noFill/>
              <a:ln w="9525">
                <a:noFill/>
                <a:miter lim="800000"/>
                <a:headEnd/>
                <a:tailEnd/>
              </a:ln>
              <a:effectLst/>
            </p:spPr>
            <p:txBody>
              <a:bodyPr wrap="none">
                <a:spAutoFit/>
              </a:bodyPr>
              <a:lstStyle/>
              <a:p>
                <a:r>
                  <a:rPr lang="en-US" sz="1800" b="1" dirty="0">
                    <a:solidFill>
                      <a:schemeClr val="tx1"/>
                    </a:solidFill>
                    <a:latin typeface="Arial" charset="0"/>
                  </a:rPr>
                  <a:t>Mobile Measures </a:t>
                </a:r>
              </a:p>
              <a:p>
                <a:r>
                  <a:rPr lang="en-US" sz="1800" b="1" dirty="0">
                    <a:solidFill>
                      <a:schemeClr val="tx1"/>
                    </a:solidFill>
                    <a:latin typeface="Arial" charset="0"/>
                  </a:rPr>
                  <a:t>     and Fuels</a:t>
                </a:r>
              </a:p>
            </p:txBody>
          </p:sp>
        </p:grpSp>
        <p:sp>
          <p:nvSpPr>
            <p:cNvPr id="32848" name="AutoShape 80"/>
            <p:cNvSpPr>
              <a:spLocks noChangeArrowheads="1"/>
            </p:cNvSpPr>
            <p:nvPr/>
          </p:nvSpPr>
          <p:spPr bwMode="auto">
            <a:xfrm rot="5400000" flipH="1" flipV="1">
              <a:off x="3432" y="3384"/>
              <a:ext cx="576" cy="336"/>
            </a:xfrm>
            <a:custGeom>
              <a:avLst/>
              <a:gdLst>
                <a:gd name="G0" fmla="+- 15126 0 0"/>
                <a:gd name="G1" fmla="+- 2912 0 0"/>
                <a:gd name="G2" fmla="+- 12158 0 2912"/>
                <a:gd name="G3" fmla="+- G2 0 2912"/>
                <a:gd name="G4" fmla="*/ G3 32768 32059"/>
                <a:gd name="G5" fmla="*/ G4 1 2"/>
                <a:gd name="G6" fmla="+- 21600 0 15126"/>
                <a:gd name="G7" fmla="*/ G6 2912 6079"/>
                <a:gd name="G8" fmla="+- G7 15126 0"/>
                <a:gd name="T0" fmla="*/ 15126 w 21600"/>
                <a:gd name="T1" fmla="*/ 0 h 21600"/>
                <a:gd name="T2" fmla="*/ 15126 w 21600"/>
                <a:gd name="T3" fmla="*/ 12158 h 21600"/>
                <a:gd name="T4" fmla="*/ 3237 w 21600"/>
                <a:gd name="T5" fmla="*/ 21600 h 21600"/>
                <a:gd name="T6" fmla="*/ 21600 w 21600"/>
                <a:gd name="T7" fmla="*/ 6079 h 21600"/>
                <a:gd name="T8" fmla="*/ 17694720 60000 65536"/>
                <a:gd name="T9" fmla="*/ 5898240 60000 65536"/>
                <a:gd name="T10" fmla="*/ 5898240 60000 65536"/>
                <a:gd name="T11" fmla="*/ 0 60000 65536"/>
                <a:gd name="T12" fmla="*/ 12427 w 21600"/>
                <a:gd name="T13" fmla="*/ G1 h 21600"/>
                <a:gd name="T14" fmla="*/ G8 w 21600"/>
                <a:gd name="T15" fmla="*/ G2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rgbClr val="C00000"/>
            </a:solidFill>
            <a:ln w="9525">
              <a:solidFill>
                <a:srgbClr val="FF3300"/>
              </a:solidFill>
              <a:miter lim="800000"/>
              <a:headEnd/>
              <a:tailEnd/>
            </a:ln>
            <a:effectLst/>
          </p:spPr>
          <p:txBody>
            <a:bodyPr wrap="none" anchor="ctr"/>
            <a:lstStyle/>
            <a:p>
              <a:endParaRPr lang="en-US" dirty="0"/>
            </a:p>
          </p:txBody>
        </p:sp>
      </p:grpSp>
      <p:sp>
        <p:nvSpPr>
          <p:cNvPr id="32849" name="Text Box 81"/>
          <p:cNvSpPr txBox="1">
            <a:spLocks noChangeArrowheads="1"/>
          </p:cNvSpPr>
          <p:nvPr/>
        </p:nvSpPr>
        <p:spPr bwMode="auto">
          <a:xfrm>
            <a:off x="3124200" y="0"/>
            <a:ext cx="2667000" cy="519113"/>
          </a:xfrm>
          <a:prstGeom prst="rect">
            <a:avLst/>
          </a:prstGeom>
          <a:noFill/>
          <a:ln w="9525">
            <a:noFill/>
            <a:miter lim="800000"/>
            <a:headEnd/>
            <a:tailEnd/>
          </a:ln>
          <a:effectLst/>
        </p:spPr>
        <p:txBody>
          <a:bodyPr>
            <a:spAutoFit/>
          </a:bodyPr>
          <a:lstStyle/>
          <a:p>
            <a:pPr algn="ctr"/>
            <a:r>
              <a:rPr lang="en-US" sz="2800" b="1" i="1" dirty="0">
                <a:solidFill>
                  <a:srgbClr val="C00000"/>
                </a:solidFill>
                <a:latin typeface="Arial" charset="0"/>
              </a:rPr>
              <a:t>SIP steps</a:t>
            </a:r>
          </a:p>
        </p:txBody>
      </p:sp>
      <p:sp>
        <p:nvSpPr>
          <p:cNvPr id="32850" name="Text Box 82"/>
          <p:cNvSpPr txBox="1">
            <a:spLocks noChangeArrowheads="1"/>
          </p:cNvSpPr>
          <p:nvPr/>
        </p:nvSpPr>
        <p:spPr bwMode="auto">
          <a:xfrm>
            <a:off x="4953000" y="6613525"/>
            <a:ext cx="4191000" cy="244475"/>
          </a:xfrm>
          <a:prstGeom prst="rect">
            <a:avLst/>
          </a:prstGeom>
          <a:noFill/>
          <a:ln w="9525">
            <a:noFill/>
            <a:miter lim="800000"/>
            <a:headEnd/>
            <a:tailEnd/>
          </a:ln>
          <a:effectLst/>
        </p:spPr>
        <p:txBody>
          <a:bodyPr>
            <a:spAutoFit/>
          </a:bodyPr>
          <a:lstStyle/>
          <a:p>
            <a:pPr>
              <a:spcBef>
                <a:spcPct val="50000"/>
              </a:spcBef>
            </a:pPr>
            <a:r>
              <a:rPr lang="en-US" sz="1000" dirty="0">
                <a:latin typeface="Arial" charset="0"/>
              </a:rPr>
              <a:t>Taken from presentation by Tom Helms, EPA, on </a:t>
            </a:r>
            <a:r>
              <a:rPr lang="en-US" sz="1000" dirty="0" smtClean="0">
                <a:latin typeface="Arial" charset="0"/>
              </a:rPr>
              <a:t>nonattainment/SIP</a:t>
            </a:r>
            <a:endParaRPr lang="en-US" sz="1000" dirty="0">
              <a:latin typeface="Arial"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Implementing a New NAAQS</a:t>
            </a:r>
            <a:endParaRPr lang="en-US" dirty="0"/>
          </a:p>
        </p:txBody>
      </p:sp>
      <p:sp>
        <p:nvSpPr>
          <p:cNvPr id="3" name="Oval 2"/>
          <p:cNvSpPr/>
          <p:nvPr/>
        </p:nvSpPr>
        <p:spPr>
          <a:xfrm>
            <a:off x="3048000" y="1524000"/>
            <a:ext cx="2514600" cy="1295400"/>
          </a:xfrm>
          <a:prstGeom prst="ellipse">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3581400" y="1600200"/>
            <a:ext cx="1600200" cy="1200329"/>
          </a:xfrm>
          <a:prstGeom prst="rect">
            <a:avLst/>
          </a:prstGeom>
          <a:noFill/>
        </p:spPr>
        <p:txBody>
          <a:bodyPr wrap="square" rtlCol="0">
            <a:spAutoFit/>
          </a:bodyPr>
          <a:lstStyle/>
          <a:p>
            <a:pPr algn="ctr"/>
            <a:r>
              <a:rPr lang="en-US" sz="2400" b="1" dirty="0" smtClean="0">
                <a:solidFill>
                  <a:schemeClr val="bg1"/>
                </a:solidFill>
              </a:rPr>
              <a:t>EPA sets a new standard</a:t>
            </a:r>
            <a:endParaRPr lang="en-US" sz="2400" b="1" dirty="0">
              <a:solidFill>
                <a:schemeClr val="bg1"/>
              </a:solidFill>
            </a:endParaRPr>
          </a:p>
        </p:txBody>
      </p:sp>
      <p:sp>
        <p:nvSpPr>
          <p:cNvPr id="5" name="Rectangle 4"/>
          <p:cNvSpPr/>
          <p:nvPr/>
        </p:nvSpPr>
        <p:spPr>
          <a:xfrm>
            <a:off x="685800" y="1676400"/>
            <a:ext cx="1981200" cy="1066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5943600" y="1676400"/>
            <a:ext cx="1981200" cy="1066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3429000" y="3352800"/>
            <a:ext cx="1981200" cy="1066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838200" y="3352800"/>
            <a:ext cx="1981200" cy="1066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762000" y="1752600"/>
            <a:ext cx="1828800" cy="1015663"/>
          </a:xfrm>
          <a:prstGeom prst="rect">
            <a:avLst/>
          </a:prstGeom>
          <a:noFill/>
        </p:spPr>
        <p:txBody>
          <a:bodyPr wrap="square" rtlCol="0">
            <a:spAutoFit/>
          </a:bodyPr>
          <a:lstStyle/>
          <a:p>
            <a:pPr algn="ctr"/>
            <a:r>
              <a:rPr lang="en-US" sz="2000" dirty="0" smtClean="0">
                <a:solidFill>
                  <a:schemeClr val="bg1"/>
                </a:solidFill>
              </a:rPr>
              <a:t>Immediate impact on facility review</a:t>
            </a:r>
            <a:endParaRPr lang="en-US" sz="2000" dirty="0">
              <a:solidFill>
                <a:schemeClr val="bg1"/>
              </a:solidFill>
            </a:endParaRPr>
          </a:p>
        </p:txBody>
      </p:sp>
      <p:sp>
        <p:nvSpPr>
          <p:cNvPr id="11" name="TextBox 10"/>
          <p:cNvSpPr txBox="1"/>
          <p:nvPr/>
        </p:nvSpPr>
        <p:spPr>
          <a:xfrm>
            <a:off x="6019800" y="1752600"/>
            <a:ext cx="1828800" cy="1015663"/>
          </a:xfrm>
          <a:prstGeom prst="rect">
            <a:avLst/>
          </a:prstGeom>
          <a:noFill/>
        </p:spPr>
        <p:txBody>
          <a:bodyPr wrap="square" rtlCol="0">
            <a:spAutoFit/>
          </a:bodyPr>
          <a:lstStyle/>
          <a:p>
            <a:pPr algn="ctr"/>
            <a:r>
              <a:rPr lang="en-US" sz="2000" dirty="0" smtClean="0">
                <a:solidFill>
                  <a:schemeClr val="bg1"/>
                </a:solidFill>
              </a:rPr>
              <a:t>Additional monitoring often required</a:t>
            </a:r>
            <a:endParaRPr lang="en-US" sz="2000" dirty="0">
              <a:solidFill>
                <a:schemeClr val="bg1"/>
              </a:solidFill>
            </a:endParaRPr>
          </a:p>
        </p:txBody>
      </p:sp>
      <p:sp>
        <p:nvSpPr>
          <p:cNvPr id="12" name="TextBox 11"/>
          <p:cNvSpPr txBox="1"/>
          <p:nvPr/>
        </p:nvSpPr>
        <p:spPr>
          <a:xfrm>
            <a:off x="3352800" y="3276600"/>
            <a:ext cx="2133600" cy="1015663"/>
          </a:xfrm>
          <a:prstGeom prst="rect">
            <a:avLst/>
          </a:prstGeom>
          <a:noFill/>
        </p:spPr>
        <p:txBody>
          <a:bodyPr wrap="square" rtlCol="0">
            <a:spAutoFit/>
          </a:bodyPr>
          <a:lstStyle/>
          <a:p>
            <a:pPr algn="ctr"/>
            <a:r>
              <a:rPr lang="en-US" sz="2000" dirty="0" smtClean="0">
                <a:solidFill>
                  <a:schemeClr val="bg1"/>
                </a:solidFill>
              </a:rPr>
              <a:t>States make a designation recommendation</a:t>
            </a:r>
            <a:endParaRPr lang="en-US" sz="2000" dirty="0">
              <a:solidFill>
                <a:schemeClr val="bg1"/>
              </a:solidFill>
            </a:endParaRPr>
          </a:p>
        </p:txBody>
      </p:sp>
      <p:sp>
        <p:nvSpPr>
          <p:cNvPr id="13" name="TextBox 12"/>
          <p:cNvSpPr txBox="1"/>
          <p:nvPr/>
        </p:nvSpPr>
        <p:spPr>
          <a:xfrm>
            <a:off x="838200" y="3505200"/>
            <a:ext cx="1981200" cy="707886"/>
          </a:xfrm>
          <a:prstGeom prst="rect">
            <a:avLst/>
          </a:prstGeom>
          <a:noFill/>
        </p:spPr>
        <p:txBody>
          <a:bodyPr wrap="square" rtlCol="0">
            <a:spAutoFit/>
          </a:bodyPr>
          <a:lstStyle/>
          <a:p>
            <a:pPr algn="ctr"/>
            <a:r>
              <a:rPr lang="en-US" sz="2000" dirty="0" smtClean="0">
                <a:solidFill>
                  <a:schemeClr val="bg1"/>
                </a:solidFill>
              </a:rPr>
              <a:t>EPA makes a final designation</a:t>
            </a:r>
            <a:endParaRPr lang="en-US" sz="2000" dirty="0">
              <a:solidFill>
                <a:schemeClr val="bg1"/>
              </a:solidFill>
            </a:endParaRPr>
          </a:p>
        </p:txBody>
      </p:sp>
      <p:sp>
        <p:nvSpPr>
          <p:cNvPr id="14" name="Rectangle 13"/>
          <p:cNvSpPr/>
          <p:nvPr/>
        </p:nvSpPr>
        <p:spPr>
          <a:xfrm>
            <a:off x="2286000" y="5105400"/>
            <a:ext cx="1981200" cy="1066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228600" y="5105400"/>
            <a:ext cx="1981200" cy="1066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304800" y="5181600"/>
            <a:ext cx="1905000" cy="1015663"/>
          </a:xfrm>
          <a:prstGeom prst="rect">
            <a:avLst/>
          </a:prstGeom>
          <a:noFill/>
        </p:spPr>
        <p:txBody>
          <a:bodyPr wrap="square" rtlCol="0">
            <a:spAutoFit/>
          </a:bodyPr>
          <a:lstStyle/>
          <a:p>
            <a:pPr algn="ctr"/>
            <a:r>
              <a:rPr lang="en-US" sz="2000" dirty="0" smtClean="0">
                <a:solidFill>
                  <a:schemeClr val="bg1"/>
                </a:solidFill>
              </a:rPr>
              <a:t>Transportation conformity applies</a:t>
            </a:r>
            <a:endParaRPr lang="en-US" sz="2000" dirty="0">
              <a:solidFill>
                <a:schemeClr val="bg1"/>
              </a:solidFill>
            </a:endParaRPr>
          </a:p>
        </p:txBody>
      </p:sp>
      <p:sp>
        <p:nvSpPr>
          <p:cNvPr id="19" name="Right Arrow 18"/>
          <p:cNvSpPr/>
          <p:nvPr/>
        </p:nvSpPr>
        <p:spPr>
          <a:xfrm flipV="1">
            <a:off x="5562600" y="2057400"/>
            <a:ext cx="365760" cy="274320"/>
          </a:xfrm>
          <a:prstGeom prst="rightArrow">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ight Arrow 19"/>
          <p:cNvSpPr/>
          <p:nvPr/>
        </p:nvSpPr>
        <p:spPr>
          <a:xfrm rot="10800000">
            <a:off x="2667000" y="2057400"/>
            <a:ext cx="365760" cy="274320"/>
          </a:xfrm>
          <a:prstGeom prst="rightArrow">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Down Arrow 20"/>
          <p:cNvSpPr/>
          <p:nvPr/>
        </p:nvSpPr>
        <p:spPr>
          <a:xfrm>
            <a:off x="3733800" y="2819400"/>
            <a:ext cx="1219200" cy="533400"/>
          </a:xfrm>
          <a:prstGeom prst="downArrow">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dirty="0" smtClean="0">
                <a:solidFill>
                  <a:schemeClr val="accent1">
                    <a:lumMod val="75000"/>
                  </a:schemeClr>
                </a:solidFill>
              </a:rPr>
              <a:t>1 yr </a:t>
            </a:r>
            <a:endParaRPr lang="en-US" sz="1600" b="1" dirty="0">
              <a:solidFill>
                <a:schemeClr val="accent1">
                  <a:lumMod val="75000"/>
                </a:schemeClr>
              </a:solidFill>
            </a:endParaRPr>
          </a:p>
        </p:txBody>
      </p:sp>
      <p:sp>
        <p:nvSpPr>
          <p:cNvPr id="22" name="TextBox 21"/>
          <p:cNvSpPr txBox="1"/>
          <p:nvPr/>
        </p:nvSpPr>
        <p:spPr>
          <a:xfrm>
            <a:off x="2209800" y="5105400"/>
            <a:ext cx="1981200" cy="1015663"/>
          </a:xfrm>
          <a:prstGeom prst="rect">
            <a:avLst/>
          </a:prstGeom>
          <a:noFill/>
        </p:spPr>
        <p:txBody>
          <a:bodyPr wrap="square" rtlCol="0">
            <a:spAutoFit/>
          </a:bodyPr>
          <a:lstStyle/>
          <a:p>
            <a:pPr algn="ctr"/>
            <a:r>
              <a:rPr lang="en-US" sz="2000" dirty="0" smtClean="0">
                <a:solidFill>
                  <a:schemeClr val="bg1"/>
                </a:solidFill>
              </a:rPr>
              <a:t>States submit SIP demonstrating attainment</a:t>
            </a:r>
            <a:endParaRPr lang="en-US" sz="2000" dirty="0">
              <a:solidFill>
                <a:schemeClr val="bg1"/>
              </a:solidFill>
            </a:endParaRPr>
          </a:p>
        </p:txBody>
      </p:sp>
      <p:sp>
        <p:nvSpPr>
          <p:cNvPr id="23" name="Rounded Rectangle 22"/>
          <p:cNvSpPr/>
          <p:nvPr/>
        </p:nvSpPr>
        <p:spPr>
          <a:xfrm>
            <a:off x="5410200" y="4953000"/>
            <a:ext cx="2514600" cy="1447800"/>
          </a:xfrm>
          <a:prstGeom prst="round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5486400" y="4953000"/>
            <a:ext cx="2286000" cy="1446550"/>
          </a:xfrm>
          <a:prstGeom prst="rect">
            <a:avLst/>
          </a:prstGeom>
          <a:noFill/>
        </p:spPr>
        <p:txBody>
          <a:bodyPr wrap="square" rtlCol="0">
            <a:spAutoFit/>
          </a:bodyPr>
          <a:lstStyle/>
          <a:p>
            <a:pPr algn="ctr"/>
            <a:r>
              <a:rPr lang="en-US" sz="2400" dirty="0" smtClean="0">
                <a:solidFill>
                  <a:schemeClr val="bg1"/>
                </a:solidFill>
              </a:rPr>
              <a:t>Attainment must be shown</a:t>
            </a:r>
          </a:p>
          <a:p>
            <a:pPr algn="ctr"/>
            <a:r>
              <a:rPr lang="en-US" sz="2000" dirty="0" smtClean="0">
                <a:solidFill>
                  <a:schemeClr val="bg1"/>
                </a:solidFill>
              </a:rPr>
              <a:t>(5 years after designation)</a:t>
            </a:r>
            <a:endParaRPr lang="en-US" sz="2000" dirty="0">
              <a:solidFill>
                <a:schemeClr val="bg1"/>
              </a:solidFill>
            </a:endParaRPr>
          </a:p>
        </p:txBody>
      </p:sp>
      <p:sp>
        <p:nvSpPr>
          <p:cNvPr id="26" name="Down Arrow 25"/>
          <p:cNvSpPr/>
          <p:nvPr/>
        </p:nvSpPr>
        <p:spPr>
          <a:xfrm rot="5400000">
            <a:off x="2647950" y="3524250"/>
            <a:ext cx="952500" cy="609600"/>
          </a:xfrm>
          <a:prstGeom prst="downArrow">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Down Arrow 27"/>
          <p:cNvSpPr/>
          <p:nvPr/>
        </p:nvSpPr>
        <p:spPr>
          <a:xfrm>
            <a:off x="1905000" y="4419600"/>
            <a:ext cx="1219200" cy="685800"/>
          </a:xfrm>
          <a:prstGeom prst="downArrow">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solidFill>
                  <a:schemeClr val="accent1">
                    <a:lumMod val="75000"/>
                  </a:schemeClr>
                </a:solidFill>
              </a:rPr>
              <a:t>1.5  yrs </a:t>
            </a:r>
          </a:p>
        </p:txBody>
      </p:sp>
      <p:sp>
        <p:nvSpPr>
          <p:cNvPr id="30" name="Down Arrow 29"/>
          <p:cNvSpPr/>
          <p:nvPr/>
        </p:nvSpPr>
        <p:spPr>
          <a:xfrm rot="16200000">
            <a:off x="4438650" y="5086350"/>
            <a:ext cx="800100" cy="1143000"/>
          </a:xfrm>
          <a:prstGeom prst="downArrow">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p:cNvSpPr txBox="1"/>
          <p:nvPr/>
        </p:nvSpPr>
        <p:spPr>
          <a:xfrm>
            <a:off x="2819400" y="3657600"/>
            <a:ext cx="609600" cy="338554"/>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1600" b="1" dirty="0" smtClean="0">
                <a:solidFill>
                  <a:schemeClr val="accent1">
                    <a:lumMod val="75000"/>
                  </a:schemeClr>
                </a:solidFill>
              </a:rPr>
              <a:t>1 yr </a:t>
            </a:r>
            <a:endParaRPr lang="en-US" sz="1600" b="1" dirty="0">
              <a:solidFill>
                <a:schemeClr val="accent1">
                  <a:lumMod val="75000"/>
                </a:schemeClr>
              </a:solidFill>
            </a:endParaRPr>
          </a:p>
        </p:txBody>
      </p:sp>
      <p:sp>
        <p:nvSpPr>
          <p:cNvPr id="34" name="Down Arrow 33"/>
          <p:cNvSpPr/>
          <p:nvPr/>
        </p:nvSpPr>
        <p:spPr>
          <a:xfrm>
            <a:off x="533400" y="4419600"/>
            <a:ext cx="1219200" cy="685800"/>
          </a:xfrm>
          <a:prstGeom prst="downArrow">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dirty="0" smtClean="0">
                <a:solidFill>
                  <a:schemeClr val="accent1">
                    <a:lumMod val="75000"/>
                  </a:schemeClr>
                </a:solidFill>
              </a:rPr>
              <a:t>1 yr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smtClean="0"/>
              <a:t>CO NAAQS is being reviewed</a:t>
            </a:r>
          </a:p>
          <a:p>
            <a:pPr lvl="1"/>
            <a:r>
              <a:rPr lang="en-US" dirty="0" smtClean="0"/>
              <a:t>Available background documents to support the review</a:t>
            </a:r>
          </a:p>
          <a:p>
            <a:pPr lvl="1"/>
            <a:r>
              <a:rPr lang="en-US" dirty="0" smtClean="0"/>
              <a:t>The evidence provides “support for a standard at least as protective as the current standard”</a:t>
            </a:r>
          </a:p>
          <a:p>
            <a:r>
              <a:rPr lang="en-US" dirty="0" smtClean="0"/>
              <a:t>Schedule is court ordered</a:t>
            </a:r>
          </a:p>
          <a:p>
            <a:pPr lvl="1"/>
            <a:r>
              <a:rPr lang="en-US" dirty="0" smtClean="0"/>
              <a:t>Notice of proposed rule to be signed October 28, 2010</a:t>
            </a:r>
          </a:p>
          <a:p>
            <a:pPr lvl="1"/>
            <a:r>
              <a:rPr lang="en-US" dirty="0" smtClean="0"/>
              <a:t>Notice of final rule to be signed May 13, 2011</a:t>
            </a:r>
          </a:p>
          <a:p>
            <a:pPr lvl="1"/>
            <a:endParaRPr lang="en-US" dirty="0"/>
          </a:p>
        </p:txBody>
      </p:sp>
      <p:sp>
        <p:nvSpPr>
          <p:cNvPr id="3" name="Title 2"/>
          <p:cNvSpPr>
            <a:spLocks noGrp="1"/>
          </p:cNvSpPr>
          <p:nvPr>
            <p:ph type="title"/>
          </p:nvPr>
        </p:nvSpPr>
        <p:spPr/>
        <p:txBody>
          <a:bodyPr/>
          <a:lstStyle/>
          <a:p>
            <a:r>
              <a:rPr lang="en-US" smtClean="0"/>
              <a:t>CO NAAQS</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idx="1"/>
          </p:nvPr>
        </p:nvSpPr>
        <p:spPr>
          <a:xfrm>
            <a:off x="457200" y="1295400"/>
            <a:ext cx="4040188" cy="639762"/>
          </a:xfrm>
        </p:spPr>
        <p:txBody>
          <a:bodyPr>
            <a:noAutofit/>
          </a:bodyPr>
          <a:lstStyle/>
          <a:p>
            <a:r>
              <a:rPr lang="en-US" sz="1800" dirty="0" smtClean="0"/>
              <a:t>1998 – 2009 One Hour Design Value Trends</a:t>
            </a:r>
            <a:endParaRPr lang="en-US" sz="1800" dirty="0"/>
          </a:p>
        </p:txBody>
      </p:sp>
      <p:sp>
        <p:nvSpPr>
          <p:cNvPr id="5" name="Text Placeholder 4"/>
          <p:cNvSpPr>
            <a:spLocks noGrp="1"/>
          </p:cNvSpPr>
          <p:nvPr>
            <p:ph type="body" sz="quarter" idx="3"/>
          </p:nvPr>
        </p:nvSpPr>
        <p:spPr>
          <a:xfrm>
            <a:off x="4648200" y="1295400"/>
            <a:ext cx="4041775" cy="639762"/>
          </a:xfrm>
        </p:spPr>
        <p:txBody>
          <a:bodyPr>
            <a:noAutofit/>
          </a:bodyPr>
          <a:lstStyle/>
          <a:p>
            <a:r>
              <a:rPr lang="en-US" sz="1800" dirty="0" smtClean="0"/>
              <a:t>1998 – 2009 Eight Hour Design Value Trends</a:t>
            </a:r>
            <a:endParaRPr lang="en-US" sz="1800" dirty="0"/>
          </a:p>
        </p:txBody>
      </p:sp>
      <p:sp>
        <p:nvSpPr>
          <p:cNvPr id="3" name="Title 2"/>
          <p:cNvSpPr>
            <a:spLocks noGrp="1"/>
          </p:cNvSpPr>
          <p:nvPr>
            <p:ph type="title"/>
          </p:nvPr>
        </p:nvSpPr>
        <p:spPr/>
        <p:txBody>
          <a:bodyPr>
            <a:normAutofit/>
          </a:bodyPr>
          <a:lstStyle/>
          <a:p>
            <a:r>
              <a:rPr lang="en-US" dirty="0" smtClean="0"/>
              <a:t>Twin Cities CO Trends</a:t>
            </a:r>
            <a:endParaRPr lang="en-US" dirty="0"/>
          </a:p>
        </p:txBody>
      </p:sp>
      <p:graphicFrame>
        <p:nvGraphicFramePr>
          <p:cNvPr id="8" name="Chart 7"/>
          <p:cNvGraphicFramePr/>
          <p:nvPr/>
        </p:nvGraphicFramePr>
        <p:xfrm>
          <a:off x="4343400" y="1905000"/>
          <a:ext cx="4495800" cy="4267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Chart 8"/>
          <p:cNvGraphicFramePr/>
          <p:nvPr/>
        </p:nvGraphicFramePr>
        <p:xfrm>
          <a:off x="0" y="1981200"/>
          <a:ext cx="4495800" cy="4724400"/>
        </p:xfrm>
        <a:graphic>
          <a:graphicData uri="http://schemas.openxmlformats.org/drawingml/2006/chart">
            <c:chart xmlns:c="http://schemas.openxmlformats.org/drawingml/2006/chart" xmlns:r="http://schemas.openxmlformats.org/officeDocument/2006/relationships" r:id="rId4"/>
          </a:graphicData>
        </a:graphic>
      </p:graphicFrame>
      <p:sp>
        <p:nvSpPr>
          <p:cNvPr id="10" name="Rounded Rectangle 9"/>
          <p:cNvSpPr/>
          <p:nvPr/>
        </p:nvSpPr>
        <p:spPr>
          <a:xfrm>
            <a:off x="762000" y="2133600"/>
            <a:ext cx="3657600" cy="2286000"/>
          </a:xfrm>
          <a:prstGeom prst="roundRect">
            <a:avLst/>
          </a:prstGeom>
          <a:solidFill>
            <a:schemeClr val="bg1">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2362200" y="2286000"/>
            <a:ext cx="1905000" cy="584775"/>
          </a:xfrm>
          <a:prstGeom prst="rect">
            <a:avLst/>
          </a:prstGeom>
          <a:noFill/>
        </p:spPr>
        <p:txBody>
          <a:bodyPr wrap="square" rtlCol="0">
            <a:spAutoFit/>
          </a:bodyPr>
          <a:lstStyle/>
          <a:p>
            <a:r>
              <a:rPr lang="en-US" sz="1600" dirty="0" smtClean="0"/>
              <a:t>Potential standard range of 5-15 </a:t>
            </a:r>
            <a:r>
              <a:rPr lang="en-US" sz="1600" dirty="0" err="1" smtClean="0"/>
              <a:t>ppm</a:t>
            </a:r>
            <a:endParaRPr lang="en-US" sz="1600" dirty="0"/>
          </a:p>
        </p:txBody>
      </p:sp>
      <p:sp>
        <p:nvSpPr>
          <p:cNvPr id="12" name="Rounded Rectangle 11"/>
          <p:cNvSpPr/>
          <p:nvPr/>
        </p:nvSpPr>
        <p:spPr>
          <a:xfrm>
            <a:off x="5029200" y="2057400"/>
            <a:ext cx="3733800" cy="2286000"/>
          </a:xfrm>
          <a:prstGeom prst="roundRect">
            <a:avLst/>
          </a:prstGeom>
          <a:solidFill>
            <a:schemeClr val="bg1">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400" dirty="0">
              <a:solidFill>
                <a:schemeClr val="tx1"/>
              </a:solidFill>
            </a:endParaRPr>
          </a:p>
        </p:txBody>
      </p:sp>
      <p:sp>
        <p:nvSpPr>
          <p:cNvPr id="14" name="TextBox 13"/>
          <p:cNvSpPr txBox="1"/>
          <p:nvPr/>
        </p:nvSpPr>
        <p:spPr>
          <a:xfrm>
            <a:off x="6705600" y="2133600"/>
            <a:ext cx="1752600" cy="800219"/>
          </a:xfrm>
          <a:prstGeom prst="rect">
            <a:avLst/>
          </a:prstGeom>
          <a:noFill/>
        </p:spPr>
        <p:txBody>
          <a:bodyPr wrap="square" rtlCol="0">
            <a:spAutoFit/>
          </a:bodyPr>
          <a:lstStyle/>
          <a:p>
            <a:r>
              <a:rPr lang="en-US" sz="1600" dirty="0" smtClean="0"/>
              <a:t>Potential standard range of 3-9 </a:t>
            </a:r>
            <a:r>
              <a:rPr lang="en-US" sz="1600" dirty="0" err="1" smtClean="0"/>
              <a:t>ppm</a:t>
            </a:r>
            <a:endParaRPr lang="en-US" sz="1600" dirty="0" smtClean="0"/>
          </a:p>
          <a:p>
            <a:endParaRPr lang="en-US" sz="14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95400"/>
            <a:ext cx="8229600" cy="5105400"/>
          </a:xfrm>
        </p:spPr>
        <p:txBody>
          <a:bodyPr>
            <a:normAutofit/>
          </a:bodyPr>
          <a:lstStyle/>
          <a:p>
            <a:r>
              <a:rPr lang="en-US" dirty="0" smtClean="0"/>
              <a:t>New standard of 100 ppb, one hour average</a:t>
            </a:r>
          </a:p>
          <a:p>
            <a:r>
              <a:rPr lang="en-US" dirty="0" smtClean="0"/>
              <a:t>Annual 53 ppb standard remains effective</a:t>
            </a:r>
          </a:p>
          <a:p>
            <a:r>
              <a:rPr lang="en-US" dirty="0" smtClean="0"/>
              <a:t>EPA focused on near roadway concentrations</a:t>
            </a:r>
          </a:p>
          <a:p>
            <a:pPr lvl="1"/>
            <a:r>
              <a:rPr lang="en-US" dirty="0" smtClean="0"/>
              <a:t>New roadway monitors being required (by 2013)</a:t>
            </a:r>
          </a:p>
          <a:p>
            <a:pPr lvl="1"/>
            <a:r>
              <a:rPr lang="en-US" dirty="0" smtClean="0"/>
              <a:t>Areas without monitors will be designated as unclassifiable</a:t>
            </a:r>
          </a:p>
          <a:p>
            <a:r>
              <a:rPr lang="en-US" dirty="0" smtClean="0"/>
              <a:t>Nonattainment designations not likely until 2016 or 2017</a:t>
            </a:r>
          </a:p>
        </p:txBody>
      </p:sp>
      <p:sp>
        <p:nvSpPr>
          <p:cNvPr id="2" name="Title 1"/>
          <p:cNvSpPr>
            <a:spLocks noGrp="1"/>
          </p:cNvSpPr>
          <p:nvPr>
            <p:ph type="title"/>
          </p:nvPr>
        </p:nvSpPr>
        <p:spPr/>
        <p:txBody>
          <a:bodyPr/>
          <a:lstStyle/>
          <a:p>
            <a:r>
              <a:rPr lang="en-US" dirty="0" err="1" smtClean="0"/>
              <a:t>NO</a:t>
            </a:r>
            <a:r>
              <a:rPr lang="en-US" baseline="-25000" dirty="0" err="1" smtClean="0"/>
              <a:t>x</a:t>
            </a:r>
            <a:r>
              <a:rPr lang="en-US" dirty="0" smtClean="0"/>
              <a:t> NAAQS</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NO</a:t>
            </a:r>
            <a:r>
              <a:rPr lang="en-US" baseline="-25000" dirty="0" smtClean="0"/>
              <a:t>2</a:t>
            </a:r>
            <a:r>
              <a:rPr lang="en-US" dirty="0" smtClean="0"/>
              <a:t> annual average trends</a:t>
            </a:r>
            <a:endParaRPr lang="en-US" dirty="0"/>
          </a:p>
        </p:txBody>
      </p:sp>
      <p:graphicFrame>
        <p:nvGraphicFramePr>
          <p:cNvPr id="8" name="Chart 7"/>
          <p:cNvGraphicFramePr/>
          <p:nvPr/>
        </p:nvGraphicFramePr>
        <p:xfrm>
          <a:off x="0" y="1219200"/>
          <a:ext cx="8839200" cy="4800600"/>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8"/>
          <p:cNvSpPr txBox="1"/>
          <p:nvPr/>
        </p:nvSpPr>
        <p:spPr>
          <a:xfrm>
            <a:off x="3200400" y="1447800"/>
            <a:ext cx="1828800" cy="369332"/>
          </a:xfrm>
          <a:prstGeom prst="rect">
            <a:avLst/>
          </a:prstGeom>
          <a:noFill/>
        </p:spPr>
        <p:txBody>
          <a:bodyPr wrap="square" rtlCol="0">
            <a:spAutoFit/>
          </a:bodyPr>
          <a:lstStyle/>
          <a:p>
            <a:r>
              <a:rPr lang="en-US" dirty="0" smtClean="0"/>
              <a:t>NO2 Standard</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Reductions may be needed even if Minnesota attains the NAAQS</a:t>
            </a:r>
          </a:p>
          <a:p>
            <a:r>
              <a:rPr lang="en-US" dirty="0" smtClean="0"/>
              <a:t>Important component of secondary formation</a:t>
            </a:r>
          </a:p>
          <a:p>
            <a:pPr lvl="1" algn="ctr">
              <a:buNone/>
            </a:pPr>
            <a:endParaRPr lang="en-US" dirty="0" smtClean="0"/>
          </a:p>
          <a:p>
            <a:pPr lvl="1" algn="ctr">
              <a:buNone/>
            </a:pPr>
            <a:r>
              <a:rPr lang="en-US" dirty="0" smtClean="0"/>
              <a:t>VOCs + </a:t>
            </a:r>
            <a:r>
              <a:rPr lang="en-US" dirty="0" err="1" smtClean="0"/>
              <a:t>NO</a:t>
            </a:r>
            <a:r>
              <a:rPr lang="en-US" baseline="-25000" dirty="0" err="1" smtClean="0"/>
              <a:t>x</a:t>
            </a:r>
            <a:r>
              <a:rPr lang="en-US" baseline="-25000" dirty="0" smtClean="0"/>
              <a:t> </a:t>
            </a:r>
            <a:r>
              <a:rPr lang="en-US" dirty="0" smtClean="0"/>
              <a:t>+ sunlight = ozone</a:t>
            </a:r>
          </a:p>
          <a:p>
            <a:pPr lvl="1" algn="ctr">
              <a:buNone/>
            </a:pPr>
            <a:endParaRPr lang="en-US" dirty="0" smtClean="0"/>
          </a:p>
          <a:p>
            <a:pPr lvl="1" algn="ctr">
              <a:buNone/>
            </a:pPr>
            <a:r>
              <a:rPr lang="en-US" dirty="0" smtClean="0"/>
              <a:t>Ammonia + </a:t>
            </a:r>
            <a:r>
              <a:rPr lang="en-US" dirty="0" err="1" smtClean="0"/>
              <a:t>NO</a:t>
            </a:r>
            <a:r>
              <a:rPr lang="en-US" baseline="-25000" dirty="0" err="1" smtClean="0"/>
              <a:t>x</a:t>
            </a:r>
            <a:r>
              <a:rPr lang="en-US" dirty="0" smtClean="0"/>
              <a:t> = ammonium nitrate</a:t>
            </a:r>
          </a:p>
          <a:p>
            <a:pPr lvl="1" algn="ctr">
              <a:buNone/>
            </a:pPr>
            <a:r>
              <a:rPr lang="en-US" dirty="0" smtClean="0"/>
              <a:t>(~</a:t>
            </a:r>
            <a:r>
              <a:rPr lang="en-US" dirty="0" smtClean="0">
                <a:latin typeface="Calibri"/>
              </a:rPr>
              <a:t>⅓ of fine particle mass)</a:t>
            </a:r>
            <a:endParaRPr lang="en-US" dirty="0"/>
          </a:p>
        </p:txBody>
      </p:sp>
      <p:sp>
        <p:nvSpPr>
          <p:cNvPr id="3" name="Title 2"/>
          <p:cNvSpPr>
            <a:spLocks noGrp="1"/>
          </p:cNvSpPr>
          <p:nvPr>
            <p:ph type="title"/>
          </p:nvPr>
        </p:nvSpPr>
        <p:spPr/>
        <p:txBody>
          <a:bodyPr/>
          <a:lstStyle/>
          <a:p>
            <a:r>
              <a:rPr lang="en-US" dirty="0" err="1" smtClean="0"/>
              <a:t>NO</a:t>
            </a:r>
            <a:r>
              <a:rPr lang="en-US" baseline="-25000" dirty="0" err="1" smtClean="0"/>
              <a:t>x</a:t>
            </a:r>
            <a:r>
              <a:rPr lang="en-US" baseline="-25000" dirty="0" smtClean="0"/>
              <a:t> </a:t>
            </a:r>
            <a:r>
              <a:rPr lang="en-US" dirty="0" smtClean="0"/>
              <a:t>and Secondary Formation</a:t>
            </a:r>
            <a:endParaRPr lang="en-US" baseline="-250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The final NAAQS scheduled for October 2010</a:t>
            </a:r>
          </a:p>
          <a:p>
            <a:pPr lvl="1"/>
            <a:r>
              <a:rPr lang="en-US" dirty="0" smtClean="0"/>
              <a:t>Current standard: 75 ppb (set 2008)</a:t>
            </a:r>
          </a:p>
          <a:p>
            <a:pPr lvl="1"/>
            <a:r>
              <a:rPr lang="en-US" dirty="0" smtClean="0"/>
              <a:t>Proposed levels: 60–70 ppb</a:t>
            </a:r>
          </a:p>
          <a:p>
            <a:r>
              <a:rPr lang="en-US" dirty="0" smtClean="0"/>
              <a:t>Key Issues</a:t>
            </a:r>
          </a:p>
          <a:p>
            <a:pPr lvl="1"/>
            <a:r>
              <a:rPr lang="en-US" dirty="0" smtClean="0"/>
              <a:t>Shorter timeframe for designations (June 2012)</a:t>
            </a:r>
          </a:p>
          <a:p>
            <a:pPr lvl="1"/>
            <a:r>
              <a:rPr lang="en-US" dirty="0" smtClean="0"/>
              <a:t>What data will be used for designations?</a:t>
            </a:r>
          </a:p>
          <a:p>
            <a:pPr lvl="1"/>
            <a:endParaRPr lang="en-US" dirty="0"/>
          </a:p>
        </p:txBody>
      </p:sp>
      <p:sp>
        <p:nvSpPr>
          <p:cNvPr id="2" name="Title 1"/>
          <p:cNvSpPr>
            <a:spLocks noGrp="1"/>
          </p:cNvSpPr>
          <p:nvPr>
            <p:ph type="title"/>
          </p:nvPr>
        </p:nvSpPr>
        <p:spPr/>
        <p:txBody>
          <a:bodyPr/>
          <a:lstStyle/>
          <a:p>
            <a:r>
              <a:rPr lang="en-US" dirty="0" smtClean="0"/>
              <a:t>Ozone NAAQS</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a:xfrm>
            <a:off x="381000" y="1371600"/>
            <a:ext cx="4040188" cy="346075"/>
          </a:xfrm>
        </p:spPr>
        <p:txBody>
          <a:bodyPr>
            <a:noAutofit/>
          </a:bodyPr>
          <a:lstStyle/>
          <a:p>
            <a:pPr algn="ctr"/>
            <a:r>
              <a:rPr lang="en-US" sz="1800" dirty="0" smtClean="0"/>
              <a:t>8-Hour Ozone DVs, 2007-2009</a:t>
            </a:r>
          </a:p>
        </p:txBody>
      </p:sp>
      <p:graphicFrame>
        <p:nvGraphicFramePr>
          <p:cNvPr id="11" name="Content Placeholder 10"/>
          <p:cNvGraphicFramePr>
            <a:graphicFrameLocks noGrp="1"/>
          </p:cNvGraphicFramePr>
          <p:nvPr>
            <p:ph sz="half" idx="2"/>
          </p:nvPr>
        </p:nvGraphicFramePr>
        <p:xfrm>
          <a:off x="0" y="1905000"/>
          <a:ext cx="4497388" cy="4648200"/>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 Placeholder 6"/>
          <p:cNvSpPr>
            <a:spLocks noGrp="1"/>
          </p:cNvSpPr>
          <p:nvPr>
            <p:ph type="body" sz="quarter" idx="3"/>
          </p:nvPr>
        </p:nvSpPr>
        <p:spPr>
          <a:xfrm>
            <a:off x="4724400" y="1295400"/>
            <a:ext cx="4041775" cy="639762"/>
          </a:xfrm>
        </p:spPr>
        <p:txBody>
          <a:bodyPr>
            <a:normAutofit fontScale="85000" lnSpcReduction="10000"/>
          </a:bodyPr>
          <a:lstStyle/>
          <a:p>
            <a:pPr algn="ctr">
              <a:defRPr sz="1800" b="1" i="0" u="none" strike="noStrike" kern="1200" baseline="0">
                <a:solidFill>
                  <a:prstClr val="black"/>
                </a:solidFill>
                <a:latin typeface="+mn-lt"/>
                <a:ea typeface="+mn-ea"/>
                <a:cs typeface="+mn-cs"/>
              </a:defRPr>
            </a:pPr>
            <a:r>
              <a:rPr lang="en-US" u="sng" dirty="0" smtClean="0"/>
              <a:t>Estimated</a:t>
            </a:r>
            <a:r>
              <a:rPr lang="en-US" dirty="0" smtClean="0"/>
              <a:t> 8-Hour Ozone DVs, 2008-2010 </a:t>
            </a:r>
          </a:p>
          <a:p>
            <a:pPr algn="ctr">
              <a:defRPr sz="1800" b="1" i="0" u="none" strike="noStrike" kern="1200" baseline="0">
                <a:solidFill>
                  <a:prstClr val="black"/>
                </a:solidFill>
                <a:latin typeface="+mn-lt"/>
                <a:ea typeface="+mn-ea"/>
                <a:cs typeface="+mn-cs"/>
              </a:defRPr>
            </a:pPr>
            <a:r>
              <a:rPr lang="en-US" sz="1500" b="0" dirty="0" smtClean="0"/>
              <a:t>Data through August 23, 2010</a:t>
            </a:r>
          </a:p>
        </p:txBody>
      </p:sp>
      <p:graphicFrame>
        <p:nvGraphicFramePr>
          <p:cNvPr id="12" name="Content Placeholder 11"/>
          <p:cNvGraphicFramePr>
            <a:graphicFrameLocks noGrp="1"/>
          </p:cNvGraphicFramePr>
          <p:nvPr>
            <p:ph sz="quarter" idx="4"/>
          </p:nvPr>
        </p:nvGraphicFramePr>
        <p:xfrm>
          <a:off x="4648200" y="1905000"/>
          <a:ext cx="4270375" cy="4648200"/>
        </p:xfrm>
        <a:graphic>
          <a:graphicData uri="http://schemas.openxmlformats.org/drawingml/2006/chart">
            <c:chart xmlns:c="http://schemas.openxmlformats.org/drawingml/2006/chart" xmlns:r="http://schemas.openxmlformats.org/officeDocument/2006/relationships" r:id="rId4"/>
          </a:graphicData>
        </a:graphic>
      </p:graphicFrame>
      <p:sp>
        <p:nvSpPr>
          <p:cNvPr id="4" name="Title 3"/>
          <p:cNvSpPr>
            <a:spLocks noGrp="1"/>
          </p:cNvSpPr>
          <p:nvPr>
            <p:ph type="title"/>
          </p:nvPr>
        </p:nvSpPr>
        <p:spPr/>
        <p:txBody>
          <a:bodyPr>
            <a:normAutofit fontScale="90000"/>
          </a:bodyPr>
          <a:lstStyle/>
          <a:p>
            <a:r>
              <a:rPr lang="en-US" dirty="0" smtClean="0"/>
              <a:t>Ozone NAAQS Design Values (DVs)</a:t>
            </a:r>
            <a:endParaRPr lang="en-US" dirty="0"/>
          </a:p>
        </p:txBody>
      </p:sp>
      <p:sp>
        <p:nvSpPr>
          <p:cNvPr id="13" name="Rounded Rectangle 12"/>
          <p:cNvSpPr/>
          <p:nvPr/>
        </p:nvSpPr>
        <p:spPr>
          <a:xfrm>
            <a:off x="533400" y="2971800"/>
            <a:ext cx="3810000" cy="868680"/>
          </a:xfrm>
          <a:prstGeom prst="roundRect">
            <a:avLst/>
          </a:prstGeom>
          <a:solidFill>
            <a:schemeClr val="bg1">
              <a:alpha val="50000"/>
            </a:schemeClr>
          </a:solidFill>
          <a:ln>
            <a:solidFill>
              <a:schemeClr val="accent4">
                <a:lumMod val="40000"/>
                <a:lumOff val="60000"/>
                <a:alpha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13"/>
          <p:cNvSpPr/>
          <p:nvPr/>
        </p:nvSpPr>
        <p:spPr>
          <a:xfrm>
            <a:off x="5181600" y="2971800"/>
            <a:ext cx="3657600" cy="868680"/>
          </a:xfrm>
          <a:prstGeom prst="roundRect">
            <a:avLst/>
          </a:prstGeom>
          <a:solidFill>
            <a:schemeClr val="bg1">
              <a:alpha val="50000"/>
            </a:schemeClr>
          </a:solidFill>
          <a:ln>
            <a:solidFill>
              <a:schemeClr val="accent4">
                <a:lumMod val="40000"/>
                <a:lumOff val="60000"/>
                <a:alpha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3048000" y="2971800"/>
            <a:ext cx="1371600" cy="461665"/>
          </a:xfrm>
          <a:prstGeom prst="rect">
            <a:avLst/>
          </a:prstGeom>
          <a:noFill/>
        </p:spPr>
        <p:txBody>
          <a:bodyPr wrap="square" rtlCol="0">
            <a:spAutoFit/>
          </a:bodyPr>
          <a:lstStyle/>
          <a:p>
            <a:r>
              <a:rPr lang="en-US" sz="1200" dirty="0" smtClean="0"/>
              <a:t>Range of Proposed Standard</a:t>
            </a:r>
            <a:endParaRPr lang="en-US" sz="1200" dirty="0"/>
          </a:p>
        </p:txBody>
      </p:sp>
      <p:sp>
        <p:nvSpPr>
          <p:cNvPr id="10" name="TextBox 9"/>
          <p:cNvSpPr txBox="1"/>
          <p:nvPr/>
        </p:nvSpPr>
        <p:spPr>
          <a:xfrm>
            <a:off x="7543800" y="2971800"/>
            <a:ext cx="1371600" cy="461665"/>
          </a:xfrm>
          <a:prstGeom prst="rect">
            <a:avLst/>
          </a:prstGeom>
          <a:noFill/>
        </p:spPr>
        <p:txBody>
          <a:bodyPr wrap="square" rtlCol="0">
            <a:spAutoFit/>
          </a:bodyPr>
          <a:lstStyle/>
          <a:p>
            <a:r>
              <a:rPr lang="en-US" sz="1200" dirty="0" smtClean="0"/>
              <a:t>Range of Proposed Standard</a:t>
            </a:r>
            <a:endParaRPr lang="en-US" sz="12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Sources of Ozone </a:t>
            </a:r>
            <a:r>
              <a:rPr lang="en-US" sz="3100" dirty="0" smtClean="0"/>
              <a:t>(2005 data)</a:t>
            </a:r>
            <a:endParaRPr lang="en-US" dirty="0"/>
          </a:p>
        </p:txBody>
      </p:sp>
      <p:sp>
        <p:nvSpPr>
          <p:cNvPr id="3" name="Text Placeholder 2"/>
          <p:cNvSpPr>
            <a:spLocks noGrp="1"/>
          </p:cNvSpPr>
          <p:nvPr>
            <p:ph type="body" idx="1"/>
          </p:nvPr>
        </p:nvSpPr>
        <p:spPr>
          <a:xfrm>
            <a:off x="914400" y="1524000"/>
            <a:ext cx="4040188" cy="639762"/>
          </a:xfrm>
        </p:spPr>
        <p:txBody>
          <a:bodyPr/>
          <a:lstStyle/>
          <a:p>
            <a:r>
              <a:rPr lang="en-US" dirty="0" smtClean="0"/>
              <a:t>Nitrogen oxides</a:t>
            </a:r>
            <a:endParaRPr lang="en-US" dirty="0"/>
          </a:p>
        </p:txBody>
      </p:sp>
      <p:sp>
        <p:nvSpPr>
          <p:cNvPr id="5" name="Text Placeholder 4"/>
          <p:cNvSpPr>
            <a:spLocks noGrp="1"/>
          </p:cNvSpPr>
          <p:nvPr>
            <p:ph type="body" sz="quarter" idx="3"/>
          </p:nvPr>
        </p:nvSpPr>
        <p:spPr>
          <a:xfrm>
            <a:off x="4876800" y="1524000"/>
            <a:ext cx="4041775" cy="639762"/>
          </a:xfrm>
        </p:spPr>
        <p:txBody>
          <a:bodyPr>
            <a:normAutofit fontScale="92500"/>
          </a:bodyPr>
          <a:lstStyle/>
          <a:p>
            <a:r>
              <a:rPr lang="en-US" dirty="0" smtClean="0"/>
              <a:t>Volatile organic compounds</a:t>
            </a:r>
            <a:endParaRPr lang="en-US" dirty="0"/>
          </a:p>
        </p:txBody>
      </p:sp>
      <p:pic>
        <p:nvPicPr>
          <p:cNvPr id="2050" name="Picture 2"/>
          <p:cNvPicPr>
            <a:picLocks noGrp="1" noChangeAspect="1" noChangeArrowheads="1"/>
          </p:cNvPicPr>
          <p:nvPr>
            <p:ph sz="half" idx="2"/>
          </p:nvPr>
        </p:nvPicPr>
        <p:blipFill>
          <a:blip r:embed="rId3" cstate="print"/>
          <a:srcRect/>
          <a:stretch>
            <a:fillRect/>
          </a:stretch>
        </p:blipFill>
        <p:spPr bwMode="auto">
          <a:xfrm>
            <a:off x="-1295400" y="2017302"/>
            <a:ext cx="7086600" cy="4840698"/>
          </a:xfrm>
          <a:prstGeom prst="rect">
            <a:avLst/>
          </a:prstGeom>
          <a:noFill/>
          <a:ln w="9525">
            <a:noFill/>
            <a:miter lim="800000"/>
            <a:headEnd/>
            <a:tailEnd/>
          </a:ln>
          <a:effectLst/>
        </p:spPr>
      </p:pic>
      <p:pic>
        <p:nvPicPr>
          <p:cNvPr id="2054" name="Picture 6"/>
          <p:cNvPicPr>
            <a:picLocks noGrp="1" noChangeAspect="1" noChangeArrowheads="1"/>
          </p:cNvPicPr>
          <p:nvPr>
            <p:ph sz="quarter" idx="4"/>
          </p:nvPr>
        </p:nvPicPr>
        <p:blipFill>
          <a:blip r:embed="rId4" cstate="print"/>
          <a:srcRect/>
          <a:stretch>
            <a:fillRect/>
          </a:stretch>
        </p:blipFill>
        <p:spPr bwMode="auto">
          <a:xfrm>
            <a:off x="2971800" y="1981200"/>
            <a:ext cx="7620000" cy="5105400"/>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295400"/>
            <a:ext cx="8382000" cy="5029200"/>
          </a:xfrm>
        </p:spPr>
        <p:txBody>
          <a:bodyPr>
            <a:normAutofit fontScale="92500" lnSpcReduction="10000"/>
          </a:bodyPr>
          <a:lstStyle/>
          <a:p>
            <a:r>
              <a:rPr lang="en-US" dirty="0" smtClean="0"/>
              <a:t>Based on prior EPA implementation guidance</a:t>
            </a:r>
          </a:p>
          <a:p>
            <a:pPr lvl="1"/>
            <a:r>
              <a:rPr lang="en-US" dirty="0" smtClean="0"/>
              <a:t>Ozone nonattainment has different levels</a:t>
            </a:r>
          </a:p>
          <a:p>
            <a:pPr lvl="2"/>
            <a:r>
              <a:rPr lang="en-US" dirty="0" smtClean="0"/>
              <a:t>Marginal/moderate/serious/severe</a:t>
            </a:r>
          </a:p>
          <a:p>
            <a:pPr lvl="2"/>
            <a:r>
              <a:rPr lang="en-US" dirty="0" smtClean="0"/>
              <a:t>An area’s classification will affect SIP requirements</a:t>
            </a:r>
          </a:p>
          <a:p>
            <a:pPr lvl="1"/>
            <a:r>
              <a:rPr lang="en-US" dirty="0" smtClean="0"/>
              <a:t>SIP Required Elements</a:t>
            </a:r>
          </a:p>
          <a:p>
            <a:pPr lvl="2"/>
            <a:r>
              <a:rPr lang="en-US" dirty="0" smtClean="0"/>
              <a:t>Reasonably available control measures/technology (RACM/RACT)</a:t>
            </a:r>
          </a:p>
          <a:p>
            <a:pPr lvl="2"/>
            <a:r>
              <a:rPr lang="en-US" dirty="0" smtClean="0"/>
              <a:t>Vehicle Inspection/Maintenance (I/M)</a:t>
            </a:r>
          </a:p>
          <a:p>
            <a:pPr lvl="2"/>
            <a:r>
              <a:rPr lang="en-US" dirty="0" smtClean="0"/>
              <a:t>Reasonable further progress (RFP)</a:t>
            </a:r>
          </a:p>
          <a:p>
            <a:endParaRPr lang="en-US" dirty="0" smtClean="0"/>
          </a:p>
          <a:p>
            <a:r>
              <a:rPr lang="en-US" dirty="0" smtClean="0"/>
              <a:t>EPA will propose implementation guidance when they finalize the standard</a:t>
            </a:r>
          </a:p>
          <a:p>
            <a:pPr lvl="2"/>
            <a:endParaRPr lang="en-US" dirty="0"/>
          </a:p>
        </p:txBody>
      </p:sp>
      <p:sp>
        <p:nvSpPr>
          <p:cNvPr id="2" name="Title 1"/>
          <p:cNvSpPr>
            <a:spLocks noGrp="1"/>
          </p:cNvSpPr>
          <p:nvPr>
            <p:ph type="title"/>
          </p:nvPr>
        </p:nvSpPr>
        <p:spPr/>
        <p:txBody>
          <a:bodyPr/>
          <a:lstStyle/>
          <a:p>
            <a:r>
              <a:rPr lang="en-US" dirty="0" smtClean="0"/>
              <a:t>Ozone Nonattainment</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Fine Particulate Matter (PM</a:t>
            </a:r>
            <a:r>
              <a:rPr lang="en-US" baseline="-25000" dirty="0" smtClean="0"/>
              <a:t>2.5</a:t>
            </a:r>
            <a:r>
              <a:rPr lang="en-US" dirty="0" smtClean="0"/>
              <a:t>)</a:t>
            </a:r>
            <a:endParaRPr lang="en-US" dirty="0"/>
          </a:p>
        </p:txBody>
      </p:sp>
      <p:sp>
        <p:nvSpPr>
          <p:cNvPr id="8" name="Content Placeholder 7"/>
          <p:cNvSpPr>
            <a:spLocks noGrp="1"/>
          </p:cNvSpPr>
          <p:nvPr>
            <p:ph idx="1"/>
          </p:nvPr>
        </p:nvSpPr>
        <p:spPr/>
        <p:txBody>
          <a:bodyPr/>
          <a:lstStyle/>
          <a:p>
            <a:r>
              <a:rPr lang="en-US" dirty="0" smtClean="0"/>
              <a:t>PM</a:t>
            </a:r>
            <a:r>
              <a:rPr lang="en-US" baseline="-25000" dirty="0" smtClean="0"/>
              <a:t>2.5</a:t>
            </a:r>
            <a:r>
              <a:rPr lang="en-US" dirty="0" smtClean="0"/>
              <a:t> is both primary and secondary</a:t>
            </a:r>
          </a:p>
          <a:p>
            <a:pPr lvl="1"/>
            <a:endParaRPr lang="en-US" dirty="0" smtClean="0"/>
          </a:p>
          <a:p>
            <a:pPr lvl="1"/>
            <a:endParaRPr lang="en-US" dirty="0"/>
          </a:p>
        </p:txBody>
      </p:sp>
      <p:graphicFrame>
        <p:nvGraphicFramePr>
          <p:cNvPr id="1026" name="Object 3"/>
          <p:cNvGraphicFramePr>
            <a:graphicFrameLocks noChangeAspect="1"/>
          </p:cNvGraphicFramePr>
          <p:nvPr/>
        </p:nvGraphicFramePr>
        <p:xfrm>
          <a:off x="1371601" y="2133601"/>
          <a:ext cx="5943599" cy="4285631"/>
        </p:xfrm>
        <a:graphic>
          <a:graphicData uri="http://schemas.openxmlformats.org/presentationml/2006/ole">
            <p:oleObj spid="_x0000_s1026" name="Drawing" r:id="rId4" imgW="2052000" imgH="1479600" progId="">
              <p:embed/>
            </p:oleObj>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a:xfrm>
            <a:off x="457200" y="1371600"/>
            <a:ext cx="4040188" cy="639762"/>
          </a:xfrm>
        </p:spPr>
        <p:txBody>
          <a:bodyPr>
            <a:noAutofit/>
          </a:bodyPr>
          <a:lstStyle/>
          <a:p>
            <a:pPr algn="ctr">
              <a:defRPr sz="1800" b="1" i="0" u="none" strike="noStrike" kern="1200" baseline="0">
                <a:solidFill>
                  <a:prstClr val="black"/>
                </a:solidFill>
                <a:latin typeface="+mn-lt"/>
                <a:ea typeface="+mn-ea"/>
                <a:cs typeface="+mn-cs"/>
              </a:defRPr>
            </a:pPr>
            <a:r>
              <a:rPr lang="en-US" sz="1400" dirty="0" smtClean="0"/>
              <a:t>Estimated Daily PM</a:t>
            </a:r>
            <a:r>
              <a:rPr lang="en-US" sz="1400" baseline="-25000" dirty="0" smtClean="0"/>
              <a:t>2.5</a:t>
            </a:r>
            <a:r>
              <a:rPr lang="en-US" sz="1400" dirty="0" smtClean="0"/>
              <a:t> DVs 2008-2010*</a:t>
            </a:r>
          </a:p>
          <a:p>
            <a:pPr algn="ctr">
              <a:defRPr sz="1800" b="1" i="0" u="none" strike="noStrike" kern="1200" baseline="0">
                <a:solidFill>
                  <a:prstClr val="black"/>
                </a:solidFill>
                <a:latin typeface="+mn-lt"/>
                <a:ea typeface="+mn-ea"/>
                <a:cs typeface="+mn-cs"/>
              </a:defRPr>
            </a:pPr>
            <a:r>
              <a:rPr lang="en-US" sz="1400" dirty="0" smtClean="0"/>
              <a:t>Data through March 2010</a:t>
            </a:r>
          </a:p>
        </p:txBody>
      </p:sp>
      <p:graphicFrame>
        <p:nvGraphicFramePr>
          <p:cNvPr id="11" name="Content Placeholder 10"/>
          <p:cNvGraphicFramePr>
            <a:graphicFrameLocks noGrp="1"/>
          </p:cNvGraphicFramePr>
          <p:nvPr>
            <p:ph sz="half" idx="2"/>
          </p:nvPr>
        </p:nvGraphicFramePr>
        <p:xfrm>
          <a:off x="152400" y="2209800"/>
          <a:ext cx="4344988" cy="4648200"/>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 Placeholder 6"/>
          <p:cNvSpPr>
            <a:spLocks noGrp="1"/>
          </p:cNvSpPr>
          <p:nvPr>
            <p:ph type="body" sz="quarter" idx="3"/>
          </p:nvPr>
        </p:nvSpPr>
        <p:spPr>
          <a:xfrm>
            <a:off x="5105400" y="1535113"/>
            <a:ext cx="3581400" cy="293687"/>
          </a:xfrm>
        </p:spPr>
        <p:txBody>
          <a:bodyPr>
            <a:normAutofit lnSpcReduction="10000"/>
          </a:bodyPr>
          <a:lstStyle/>
          <a:p>
            <a:pPr algn="ctr"/>
            <a:r>
              <a:rPr lang="en-US" sz="1400" dirty="0" smtClean="0"/>
              <a:t>Annual PM</a:t>
            </a:r>
            <a:r>
              <a:rPr lang="en-US" sz="1400" baseline="-25000" dirty="0" smtClean="0"/>
              <a:t>2.5</a:t>
            </a:r>
            <a:r>
              <a:rPr lang="en-US" sz="1400" dirty="0" smtClean="0"/>
              <a:t> NAAQS DVs, 2007-2009</a:t>
            </a:r>
          </a:p>
        </p:txBody>
      </p:sp>
      <p:graphicFrame>
        <p:nvGraphicFramePr>
          <p:cNvPr id="10" name="Content Placeholder 9"/>
          <p:cNvGraphicFramePr>
            <a:graphicFrameLocks noGrp="1"/>
          </p:cNvGraphicFramePr>
          <p:nvPr>
            <p:ph sz="quarter" idx="4"/>
          </p:nvPr>
        </p:nvGraphicFramePr>
        <p:xfrm>
          <a:off x="4648200" y="2209800"/>
          <a:ext cx="4270375" cy="4648200"/>
        </p:xfrm>
        <a:graphic>
          <a:graphicData uri="http://schemas.openxmlformats.org/drawingml/2006/chart">
            <c:chart xmlns:c="http://schemas.openxmlformats.org/drawingml/2006/chart" xmlns:r="http://schemas.openxmlformats.org/officeDocument/2006/relationships" r:id="rId4"/>
          </a:graphicData>
        </a:graphic>
      </p:graphicFrame>
      <p:sp>
        <p:nvSpPr>
          <p:cNvPr id="4" name="Title 3"/>
          <p:cNvSpPr>
            <a:spLocks noGrp="1"/>
          </p:cNvSpPr>
          <p:nvPr>
            <p:ph type="title"/>
          </p:nvPr>
        </p:nvSpPr>
        <p:spPr/>
        <p:txBody>
          <a:bodyPr>
            <a:normAutofit/>
          </a:bodyPr>
          <a:lstStyle/>
          <a:p>
            <a:r>
              <a:rPr lang="en-US" dirty="0" smtClean="0"/>
              <a:t>PM</a:t>
            </a:r>
            <a:r>
              <a:rPr lang="en-US" baseline="-25000" dirty="0" smtClean="0"/>
              <a:t>2.5</a:t>
            </a:r>
            <a:r>
              <a:rPr lang="en-US" sz="5400" baseline="-25000" dirty="0" smtClean="0"/>
              <a:t> </a:t>
            </a:r>
            <a:r>
              <a:rPr lang="en-US" dirty="0" smtClean="0"/>
              <a:t>NAAQS Design Values (DVs)</a:t>
            </a:r>
            <a:endParaRPr lang="en-US" dirty="0"/>
          </a:p>
        </p:txBody>
      </p:sp>
      <p:sp>
        <p:nvSpPr>
          <p:cNvPr id="12" name="Rounded Rectangle 11"/>
          <p:cNvSpPr/>
          <p:nvPr/>
        </p:nvSpPr>
        <p:spPr>
          <a:xfrm>
            <a:off x="533400" y="2743200"/>
            <a:ext cx="3886200" cy="438912"/>
          </a:xfrm>
          <a:prstGeom prst="roundRect">
            <a:avLst/>
          </a:prstGeom>
          <a:solidFill>
            <a:schemeClr val="bg1">
              <a:alpha val="50000"/>
            </a:schemeClr>
          </a:solidFill>
          <a:ln>
            <a:solidFill>
              <a:schemeClr val="accent4">
                <a:lumMod val="40000"/>
                <a:lumOff val="60000"/>
                <a:alpha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p:cNvSpPr/>
          <p:nvPr/>
        </p:nvSpPr>
        <p:spPr>
          <a:xfrm>
            <a:off x="5029200" y="2362200"/>
            <a:ext cx="3733800" cy="457200"/>
          </a:xfrm>
          <a:prstGeom prst="roundRect">
            <a:avLst/>
          </a:prstGeom>
          <a:solidFill>
            <a:schemeClr val="bg1">
              <a:alpha val="50000"/>
            </a:schemeClr>
          </a:solidFill>
          <a:ln>
            <a:solidFill>
              <a:schemeClr val="accent4">
                <a:lumMod val="40000"/>
                <a:lumOff val="60000"/>
                <a:alpha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p:cNvCxnSpPr/>
          <p:nvPr/>
        </p:nvCxnSpPr>
        <p:spPr>
          <a:xfrm>
            <a:off x="533400" y="2743200"/>
            <a:ext cx="3886200" cy="0"/>
          </a:xfrm>
          <a:prstGeom prst="line">
            <a:avLst/>
          </a:prstGeom>
          <a:ln w="34925"/>
        </p:spPr>
        <p:style>
          <a:lnRef idx="2">
            <a:schemeClr val="accent6"/>
          </a:lnRef>
          <a:fillRef idx="0">
            <a:schemeClr val="accent6"/>
          </a:fillRef>
          <a:effectRef idx="1">
            <a:schemeClr val="accent6"/>
          </a:effectRef>
          <a:fontRef idx="minor">
            <a:schemeClr val="tx1"/>
          </a:fontRef>
        </p:style>
      </p:cxnSp>
      <p:sp>
        <p:nvSpPr>
          <p:cNvPr id="16" name="TextBox 15"/>
          <p:cNvSpPr txBox="1"/>
          <p:nvPr/>
        </p:nvSpPr>
        <p:spPr>
          <a:xfrm>
            <a:off x="3048000" y="2514600"/>
            <a:ext cx="1371600" cy="276999"/>
          </a:xfrm>
          <a:prstGeom prst="rect">
            <a:avLst/>
          </a:prstGeom>
          <a:noFill/>
        </p:spPr>
        <p:txBody>
          <a:bodyPr wrap="square" rtlCol="0">
            <a:spAutoFit/>
          </a:bodyPr>
          <a:lstStyle/>
          <a:p>
            <a:r>
              <a:rPr lang="en-US" sz="1200" dirty="0" smtClean="0"/>
              <a:t>Current Standard</a:t>
            </a:r>
            <a:endParaRPr lang="en-US" sz="1200" dirty="0"/>
          </a:p>
        </p:txBody>
      </p:sp>
      <p:sp>
        <p:nvSpPr>
          <p:cNvPr id="17" name="TextBox 16"/>
          <p:cNvSpPr txBox="1"/>
          <p:nvPr/>
        </p:nvSpPr>
        <p:spPr>
          <a:xfrm>
            <a:off x="7543800" y="2362200"/>
            <a:ext cx="1219200" cy="400110"/>
          </a:xfrm>
          <a:prstGeom prst="rect">
            <a:avLst/>
          </a:prstGeom>
          <a:noFill/>
        </p:spPr>
        <p:txBody>
          <a:bodyPr wrap="square" rtlCol="0">
            <a:spAutoFit/>
          </a:bodyPr>
          <a:lstStyle/>
          <a:p>
            <a:r>
              <a:rPr lang="en-US" sz="1000" dirty="0" smtClean="0"/>
              <a:t>Range of Proposed Standard</a:t>
            </a:r>
            <a:endParaRPr lang="en-US" sz="10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95400"/>
            <a:ext cx="8229600" cy="5105400"/>
          </a:xfrm>
        </p:spPr>
        <p:txBody>
          <a:bodyPr>
            <a:normAutofit/>
          </a:bodyPr>
          <a:lstStyle/>
          <a:p>
            <a:r>
              <a:rPr lang="en-US" dirty="0" smtClean="0"/>
              <a:t>Will be proposed and finalized in 2011</a:t>
            </a:r>
          </a:p>
          <a:p>
            <a:r>
              <a:rPr lang="en-US" dirty="0" smtClean="0"/>
              <a:t>EPA will likely wait for this new standard to designate us as nonattainment</a:t>
            </a:r>
          </a:p>
          <a:p>
            <a:pPr lvl="1"/>
            <a:r>
              <a:rPr lang="en-US" dirty="0" smtClean="0"/>
              <a:t>State designation recommendation likely December 2012</a:t>
            </a:r>
          </a:p>
          <a:p>
            <a:pPr lvl="2"/>
            <a:r>
              <a:rPr lang="en-US" dirty="0" smtClean="0"/>
              <a:t>Based on 2009 – 2011 data?</a:t>
            </a:r>
          </a:p>
          <a:p>
            <a:pPr lvl="1"/>
            <a:r>
              <a:rPr lang="en-US" dirty="0" smtClean="0"/>
              <a:t>Designation likely in December 2013</a:t>
            </a:r>
          </a:p>
          <a:p>
            <a:pPr lvl="2"/>
            <a:r>
              <a:rPr lang="en-US" dirty="0" smtClean="0"/>
              <a:t>Based on 2010 – 2012 data?</a:t>
            </a:r>
          </a:p>
          <a:p>
            <a:pPr lvl="3"/>
            <a:endParaRPr lang="en-US" dirty="0" smtClean="0"/>
          </a:p>
          <a:p>
            <a:endParaRPr lang="en-US" dirty="0"/>
          </a:p>
        </p:txBody>
      </p:sp>
      <p:sp>
        <p:nvSpPr>
          <p:cNvPr id="2" name="Title 1"/>
          <p:cNvSpPr>
            <a:spLocks noGrp="1"/>
          </p:cNvSpPr>
          <p:nvPr>
            <p:ph type="title"/>
          </p:nvPr>
        </p:nvSpPr>
        <p:spPr/>
        <p:txBody>
          <a:bodyPr/>
          <a:lstStyle/>
          <a:p>
            <a:r>
              <a:rPr lang="en-US" dirty="0" smtClean="0"/>
              <a:t>New PM</a:t>
            </a:r>
            <a:r>
              <a:rPr lang="en-US" baseline="-25000" dirty="0" smtClean="0"/>
              <a:t>2.5</a:t>
            </a:r>
            <a:r>
              <a:rPr lang="en-US" dirty="0" smtClean="0"/>
              <a:t> Standard</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a:bodyPr>
          <a:lstStyle/>
          <a:p>
            <a:r>
              <a:rPr lang="en-US" dirty="0" smtClean="0"/>
              <a:t>Trend in Daily PM</a:t>
            </a:r>
            <a:r>
              <a:rPr lang="en-US" baseline="-25000" dirty="0" smtClean="0"/>
              <a:t>2.5</a:t>
            </a:r>
            <a:r>
              <a:rPr lang="en-US" dirty="0" smtClean="0"/>
              <a:t> Design Values</a:t>
            </a:r>
            <a:endParaRPr lang="en-US" dirty="0"/>
          </a:p>
        </p:txBody>
      </p:sp>
      <p:graphicFrame>
        <p:nvGraphicFramePr>
          <p:cNvPr id="8" name="Content Placeholder 7"/>
          <p:cNvGraphicFramePr>
            <a:graphicFrameLocks noGrp="1"/>
          </p:cNvGraphicFramePr>
          <p:nvPr>
            <p:ph idx="1"/>
          </p:nvPr>
        </p:nvGraphicFramePr>
        <p:xfrm>
          <a:off x="304800" y="1295400"/>
          <a:ext cx="8534400" cy="5105400"/>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p:cNvSpPr txBox="1"/>
          <p:nvPr/>
        </p:nvSpPr>
        <p:spPr>
          <a:xfrm>
            <a:off x="4495800" y="6324600"/>
            <a:ext cx="3962400" cy="369332"/>
          </a:xfrm>
          <a:prstGeom prst="rect">
            <a:avLst/>
          </a:prstGeom>
          <a:noFill/>
        </p:spPr>
        <p:txBody>
          <a:bodyPr wrap="square" rtlCol="0">
            <a:spAutoFit/>
          </a:bodyPr>
          <a:lstStyle/>
          <a:p>
            <a:r>
              <a:rPr lang="en-US" dirty="0" smtClean="0"/>
              <a:t>Note: actual design value is 3-yr average</a:t>
            </a:r>
            <a:endParaRPr lang="en-US" dirty="0"/>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152400"/>
            <a:ext cx="8382000" cy="914400"/>
          </a:xfrm>
        </p:spPr>
        <p:txBody>
          <a:bodyPr>
            <a:noAutofit/>
          </a:bodyPr>
          <a:lstStyle/>
          <a:p>
            <a:r>
              <a:rPr lang="en-US" dirty="0" smtClean="0"/>
              <a:t>Trend </a:t>
            </a:r>
            <a:r>
              <a:rPr lang="en-US" dirty="0" smtClean="0"/>
              <a:t>in Annual PM</a:t>
            </a:r>
            <a:r>
              <a:rPr lang="en-US" baseline="-25000" dirty="0" smtClean="0"/>
              <a:t>2.5</a:t>
            </a:r>
            <a:r>
              <a:rPr lang="en-US" dirty="0" smtClean="0"/>
              <a:t> Design Values</a:t>
            </a:r>
            <a:endParaRPr lang="en-US" dirty="0"/>
          </a:p>
        </p:txBody>
      </p:sp>
      <p:graphicFrame>
        <p:nvGraphicFramePr>
          <p:cNvPr id="8" name="Content Placeholder 7"/>
          <p:cNvGraphicFramePr>
            <a:graphicFrameLocks noGrp="1"/>
          </p:cNvGraphicFramePr>
          <p:nvPr>
            <p:ph idx="1"/>
          </p:nvPr>
        </p:nvGraphicFramePr>
        <p:xfrm>
          <a:off x="228600" y="1295400"/>
          <a:ext cx="8458200" cy="4830763"/>
        </p:xfrm>
        <a:graphic>
          <a:graphicData uri="http://schemas.openxmlformats.org/drawingml/2006/chart">
            <c:chart xmlns:c="http://schemas.openxmlformats.org/drawingml/2006/chart" xmlns:r="http://schemas.openxmlformats.org/officeDocument/2006/relationships" r:id="rId3"/>
          </a:graphicData>
        </a:graphic>
      </p:graphicFrame>
      <p:sp>
        <p:nvSpPr>
          <p:cNvPr id="4" name="Rectangle 3"/>
          <p:cNvSpPr/>
          <p:nvPr/>
        </p:nvSpPr>
        <p:spPr>
          <a:xfrm>
            <a:off x="4572000" y="6248400"/>
            <a:ext cx="3904659" cy="369332"/>
          </a:xfrm>
          <a:prstGeom prst="rect">
            <a:avLst/>
          </a:prstGeom>
        </p:spPr>
        <p:txBody>
          <a:bodyPr wrap="none">
            <a:spAutoFit/>
          </a:bodyPr>
          <a:lstStyle/>
          <a:p>
            <a:r>
              <a:rPr lang="en-US" dirty="0" smtClean="0"/>
              <a:t>Note: actual design value is 3-yr average</a:t>
            </a:r>
            <a:endParaRPr lang="en-US" dirty="0"/>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Sources of PM</a:t>
            </a:r>
            <a:r>
              <a:rPr lang="en-US" baseline="-25000" dirty="0" smtClean="0"/>
              <a:t>2.5</a:t>
            </a:r>
            <a:endParaRPr lang="en-US" baseline="-25000" dirty="0"/>
          </a:p>
        </p:txBody>
      </p:sp>
      <p:pic>
        <p:nvPicPr>
          <p:cNvPr id="6" name="Picture 2"/>
          <p:cNvPicPr>
            <a:picLocks noGrp="1" noChangeAspect="1" noChangeArrowheads="1"/>
          </p:cNvPicPr>
          <p:nvPr>
            <p:ph idx="1"/>
          </p:nvPr>
        </p:nvPicPr>
        <p:blipFill>
          <a:blip r:embed="rId3" cstate="print"/>
          <a:srcRect/>
          <a:stretch>
            <a:fillRect/>
          </a:stretch>
        </p:blipFill>
        <p:spPr bwMode="auto">
          <a:xfrm>
            <a:off x="609600" y="1143000"/>
            <a:ext cx="7696199" cy="5267060"/>
          </a:xfrm>
          <a:prstGeom prst="rect">
            <a:avLst/>
          </a:prstGeom>
          <a:noFill/>
          <a:ln w="9525">
            <a:noFill/>
            <a:miter lim="800000"/>
            <a:headEnd/>
            <a:tailEnd/>
          </a:ln>
        </p:spPr>
      </p:pic>
      <p:sp>
        <p:nvSpPr>
          <p:cNvPr id="75777" name="Rectangle 1"/>
          <p:cNvSpPr>
            <a:spLocks noChangeArrowheads="1"/>
          </p:cNvSpPr>
          <p:nvPr/>
        </p:nvSpPr>
        <p:spPr bwMode="auto">
          <a:xfrm>
            <a:off x="457200" y="6427113"/>
            <a:ext cx="8686800" cy="4308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Chen, L.-W. A.; Watson, J. G.; Chow, J. C.; DuBois, D. W.; Herschberger, L. Chemical mass balance source apportionment for combined PM2.5 measurements from U.S. non-urban and urban long-term networks. </a:t>
            </a:r>
            <a:r>
              <a:rPr kumimoji="0" lang="en-US" sz="1100" b="1" i="1"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Atmos. Environ.</a:t>
            </a:r>
            <a:r>
              <a:rPr kumimoji="0" lang="en-US" sz="1100" b="1"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 2010,  in press.</a:t>
            </a:r>
            <a:endParaRPr kumimoji="0" lang="en-US" sz="1800" b="0" i="0" u="none" strike="noStrike" cap="none" normalizeH="0" baseline="0" dirty="0" smtClean="0">
              <a:ln>
                <a:noFill/>
              </a:ln>
              <a:solidFill>
                <a:schemeClr val="tx1"/>
              </a:solidFill>
              <a:effectLst/>
              <a:latin typeface="Arial" pitchFamily="34" charset="0"/>
            </a:endParaRP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r>
              <a:rPr lang="en-US" dirty="0" smtClean="0"/>
              <a:t>MPCA team formed to work on ozone and PM</a:t>
            </a:r>
            <a:r>
              <a:rPr lang="en-US" baseline="-25000" dirty="0" smtClean="0"/>
              <a:t>2.5</a:t>
            </a:r>
            <a:r>
              <a:rPr lang="en-US" dirty="0" smtClean="0"/>
              <a:t> issues</a:t>
            </a:r>
          </a:p>
          <a:p>
            <a:pPr lvl="1"/>
            <a:r>
              <a:rPr lang="en-US" dirty="0" smtClean="0"/>
              <a:t>Modeling, monitoring, policy</a:t>
            </a:r>
          </a:p>
          <a:p>
            <a:r>
              <a:rPr lang="en-US" dirty="0" smtClean="0"/>
              <a:t>Changes in standards likely mean changes to business as usual</a:t>
            </a:r>
          </a:p>
          <a:p>
            <a:pPr lvl="1"/>
            <a:r>
              <a:rPr lang="en-US" dirty="0" smtClean="0"/>
              <a:t>More things to look at when permitting a new or expanding source</a:t>
            </a:r>
          </a:p>
          <a:p>
            <a:pPr lvl="1"/>
            <a:r>
              <a:rPr lang="en-US" dirty="0" smtClean="0"/>
              <a:t>More pollutants subject to transportation conformity</a:t>
            </a:r>
          </a:p>
          <a:p>
            <a:pPr lvl="1"/>
            <a:r>
              <a:rPr lang="en-US" dirty="0" smtClean="0"/>
              <a:t>More likely that existing source emissions will be examined and mitigated</a:t>
            </a:r>
          </a:p>
          <a:p>
            <a:pPr lvl="1"/>
            <a:r>
              <a:rPr lang="en-US" dirty="0" smtClean="0"/>
              <a:t>May move into the world of Lowest Achievable Emission Rate (LAER) and offsets</a:t>
            </a:r>
            <a:endParaRPr lang="en-US" dirty="0"/>
          </a:p>
        </p:txBody>
      </p:sp>
      <p:sp>
        <p:nvSpPr>
          <p:cNvPr id="2" name="Title 1"/>
          <p:cNvSpPr>
            <a:spLocks noGrp="1"/>
          </p:cNvSpPr>
          <p:nvPr>
            <p:ph type="title"/>
          </p:nvPr>
        </p:nvSpPr>
        <p:spPr/>
        <p:txBody>
          <a:bodyPr/>
          <a:lstStyle/>
          <a:p>
            <a:r>
              <a:rPr lang="en-US" dirty="0" smtClean="0"/>
              <a:t>Impacts</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4294967295"/>
          </p:nvPr>
        </p:nvSpPr>
        <p:spPr>
          <a:xfrm>
            <a:off x="1828800" y="4419600"/>
            <a:ext cx="5638800" cy="2239963"/>
          </a:xfrm>
        </p:spPr>
        <p:txBody>
          <a:bodyPr>
            <a:normAutofit fontScale="47500" lnSpcReduction="20000"/>
          </a:bodyPr>
          <a:lstStyle/>
          <a:p>
            <a:pPr algn="ctr">
              <a:buNone/>
            </a:pPr>
            <a:endParaRPr lang="en-US" sz="7400" dirty="0" smtClean="0">
              <a:solidFill>
                <a:schemeClr val="tx2">
                  <a:lumMod val="75000"/>
                </a:schemeClr>
              </a:solidFill>
            </a:endParaRPr>
          </a:p>
          <a:p>
            <a:pPr algn="ctr">
              <a:buNone/>
            </a:pPr>
            <a:r>
              <a:rPr lang="en-US" sz="7400" dirty="0" smtClean="0">
                <a:solidFill>
                  <a:schemeClr val="tx2">
                    <a:lumMod val="75000"/>
                  </a:schemeClr>
                </a:solidFill>
              </a:rPr>
              <a:t>Thanks to MPCA staff</a:t>
            </a:r>
          </a:p>
          <a:p>
            <a:pPr algn="ctr">
              <a:buNone/>
            </a:pPr>
            <a:r>
              <a:rPr lang="en-US" sz="4900" dirty="0" smtClean="0">
                <a:solidFill>
                  <a:schemeClr val="tx2">
                    <a:lumMod val="75000"/>
                  </a:schemeClr>
                </a:solidFill>
              </a:rPr>
              <a:t>Catherine Neuschler</a:t>
            </a:r>
          </a:p>
          <a:p>
            <a:pPr algn="ctr">
              <a:buNone/>
            </a:pPr>
            <a:r>
              <a:rPr lang="en-US" sz="4900" dirty="0" smtClean="0">
                <a:solidFill>
                  <a:schemeClr val="tx2">
                    <a:lumMod val="75000"/>
                  </a:schemeClr>
                </a:solidFill>
              </a:rPr>
              <a:t>Cassie McMahon</a:t>
            </a:r>
          </a:p>
          <a:p>
            <a:pPr algn="ctr">
              <a:buNone/>
            </a:pPr>
            <a:r>
              <a:rPr lang="en-US" sz="4900" dirty="0" smtClean="0">
                <a:solidFill>
                  <a:schemeClr val="tx2">
                    <a:lumMod val="75000"/>
                  </a:schemeClr>
                </a:solidFill>
              </a:rPr>
              <a:t>Lisa Herschberger</a:t>
            </a:r>
            <a:endParaRPr lang="en-US" sz="4900" dirty="0">
              <a:solidFill>
                <a:schemeClr val="tx2">
                  <a:lumMod val="75000"/>
                </a:schemeClr>
              </a:solidFill>
            </a:endParaRPr>
          </a:p>
        </p:txBody>
      </p:sp>
      <p:sp>
        <p:nvSpPr>
          <p:cNvPr id="4" name="Rectangle 3"/>
          <p:cNvSpPr/>
          <p:nvPr/>
        </p:nvSpPr>
        <p:spPr>
          <a:xfrm>
            <a:off x="0" y="457200"/>
            <a:ext cx="4572000" cy="1384995"/>
          </a:xfrm>
          <a:prstGeom prst="rect">
            <a:avLst/>
          </a:prstGeom>
        </p:spPr>
        <p:txBody>
          <a:bodyPr>
            <a:spAutoFit/>
          </a:bodyPr>
          <a:lstStyle/>
          <a:p>
            <a:pPr algn="ctr"/>
            <a:r>
              <a:rPr lang="en-US" sz="2800" dirty="0" smtClean="0">
                <a:solidFill>
                  <a:schemeClr val="tx2"/>
                </a:solidFill>
              </a:rPr>
              <a:t>Frank Kohlasch</a:t>
            </a:r>
          </a:p>
          <a:p>
            <a:pPr algn="ctr"/>
            <a:r>
              <a:rPr lang="en-US" sz="2800" dirty="0" smtClean="0">
                <a:solidFill>
                  <a:schemeClr val="tx2"/>
                </a:solidFill>
              </a:rPr>
              <a:t>Frank.Kohlasch@state.mn.us</a:t>
            </a:r>
            <a:endParaRPr lang="en-US" sz="2400" dirty="0" smtClean="0">
              <a:solidFill>
                <a:schemeClr val="tx2"/>
              </a:solidFill>
            </a:endParaRPr>
          </a:p>
          <a:p>
            <a:pPr algn="ctr"/>
            <a:r>
              <a:rPr lang="en-US" sz="2800" dirty="0" smtClean="0">
                <a:solidFill>
                  <a:schemeClr val="tx2"/>
                </a:solidFill>
              </a:rPr>
              <a:t>651-757-2500</a:t>
            </a:r>
          </a:p>
        </p:txBody>
      </p:sp>
      <p:sp>
        <p:nvSpPr>
          <p:cNvPr id="5" name="Rectangle 4"/>
          <p:cNvSpPr/>
          <p:nvPr/>
        </p:nvSpPr>
        <p:spPr>
          <a:xfrm>
            <a:off x="4191000" y="457200"/>
            <a:ext cx="4572000" cy="1384995"/>
          </a:xfrm>
          <a:prstGeom prst="rect">
            <a:avLst/>
          </a:prstGeom>
        </p:spPr>
        <p:txBody>
          <a:bodyPr>
            <a:spAutoFit/>
          </a:bodyPr>
          <a:lstStyle/>
          <a:p>
            <a:pPr algn="ctr"/>
            <a:r>
              <a:rPr lang="en-US" sz="2800" dirty="0" smtClean="0">
                <a:solidFill>
                  <a:schemeClr val="tx2"/>
                </a:solidFill>
                <a:latin typeface="Gill Sans MT" pitchFamily="34" charset="0"/>
              </a:rPr>
              <a:t>Kari Palmer</a:t>
            </a:r>
          </a:p>
          <a:p>
            <a:pPr algn="ctr"/>
            <a:r>
              <a:rPr lang="en-US" sz="2800" dirty="0" smtClean="0">
                <a:solidFill>
                  <a:schemeClr val="tx2"/>
                </a:solidFill>
                <a:latin typeface="Gill Sans MT" pitchFamily="34" charset="0"/>
              </a:rPr>
              <a:t>Kari.Palmer@state.mn.us</a:t>
            </a:r>
          </a:p>
          <a:p>
            <a:pPr algn="ctr"/>
            <a:r>
              <a:rPr lang="en-US" sz="2800" dirty="0" smtClean="0">
                <a:solidFill>
                  <a:schemeClr val="tx2"/>
                </a:solidFill>
                <a:latin typeface="Gill Sans MT" pitchFamily="34" charset="0"/>
              </a:rPr>
              <a:t>651-757-2635</a:t>
            </a:r>
            <a:endParaRPr lang="en-US" sz="2800" dirty="0">
              <a:solidFill>
                <a:schemeClr val="tx2"/>
              </a:solidFill>
              <a:latin typeface="Gill Sans MT" pitchFamily="34" charset="0"/>
            </a:endParaRPr>
          </a:p>
        </p:txBody>
      </p:sp>
      <p:pic>
        <p:nvPicPr>
          <p:cNvPr id="6" name="Picture 5" descr="091508SummerCleanNoon.JPG"/>
          <p:cNvPicPr>
            <a:picLocks noChangeAspect="1"/>
          </p:cNvPicPr>
          <p:nvPr/>
        </p:nvPicPr>
        <p:blipFill>
          <a:blip r:embed="rId2" cstate="print"/>
          <a:stretch>
            <a:fillRect/>
          </a:stretch>
        </p:blipFill>
        <p:spPr>
          <a:xfrm>
            <a:off x="2133600" y="1981200"/>
            <a:ext cx="4874607" cy="2926295"/>
          </a:xfrm>
          <a:prstGeom prst="rect">
            <a:avLst/>
          </a:prstGeo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Past 2018</a:t>
            </a:r>
          </a:p>
          <a:p>
            <a:pPr lvl="1"/>
            <a:r>
              <a:rPr lang="en-US" dirty="0" err="1" smtClean="0"/>
              <a:t>Redesignation</a:t>
            </a:r>
            <a:r>
              <a:rPr lang="en-US" dirty="0" smtClean="0"/>
              <a:t> requests and maintenance plans</a:t>
            </a:r>
          </a:p>
          <a:p>
            <a:pPr lvl="1"/>
            <a:r>
              <a:rPr lang="en-US" dirty="0" smtClean="0"/>
              <a:t>Second maintenance plans</a:t>
            </a:r>
          </a:p>
          <a:p>
            <a:pPr lvl="1"/>
            <a:r>
              <a:rPr lang="en-US" dirty="0" smtClean="0"/>
              <a:t>SIP requirements never expire</a:t>
            </a:r>
          </a:p>
          <a:p>
            <a:r>
              <a:rPr lang="en-US" dirty="0" smtClean="0"/>
              <a:t>Impacts of any further five year NAAQS review</a:t>
            </a:r>
          </a:p>
          <a:p>
            <a:pPr lvl="2"/>
            <a:endParaRPr lang="en-US" dirty="0" smtClean="0"/>
          </a:p>
        </p:txBody>
      </p:sp>
      <p:sp>
        <p:nvSpPr>
          <p:cNvPr id="2" name="Title 1"/>
          <p:cNvSpPr>
            <a:spLocks noGrp="1"/>
          </p:cNvSpPr>
          <p:nvPr>
            <p:ph type="title"/>
          </p:nvPr>
        </p:nvSpPr>
        <p:spPr/>
        <p:txBody>
          <a:bodyPr/>
          <a:lstStyle/>
          <a:p>
            <a:r>
              <a:rPr lang="en-US" dirty="0" smtClean="0"/>
              <a:t>Looking even farther forward…</a:t>
            </a:r>
            <a:endParaRPr lang="en-US" dirty="0"/>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152400" y="1295400"/>
          <a:ext cx="8534400" cy="4668520"/>
        </p:xfrm>
        <a:graphic>
          <a:graphicData uri="http://schemas.openxmlformats.org/drawingml/2006/table">
            <a:tbl>
              <a:tblPr firstRow="1" bandRow="1">
                <a:tableStyleId>{5C22544A-7EE6-4342-B048-85BDC9FD1C3A}</a:tableStyleId>
              </a:tblPr>
              <a:tblGrid>
                <a:gridCol w="1219200"/>
                <a:gridCol w="1219200"/>
                <a:gridCol w="1219200"/>
                <a:gridCol w="1219200"/>
                <a:gridCol w="1219200"/>
                <a:gridCol w="1219200"/>
                <a:gridCol w="1219200"/>
              </a:tblGrid>
              <a:tr h="370840">
                <a:tc>
                  <a:txBody>
                    <a:bodyPr/>
                    <a:lstStyle/>
                    <a:p>
                      <a:pPr algn="ctr"/>
                      <a:r>
                        <a:rPr lang="en-US" sz="1200" dirty="0" smtClean="0">
                          <a:latin typeface="Calibri" pitchFamily="34" charset="0"/>
                        </a:rPr>
                        <a:t>Year</a:t>
                      </a:r>
                      <a:endParaRPr lang="en-US" sz="1200" dirty="0">
                        <a:latin typeface="Calibri" pitchFamily="34" charset="0"/>
                      </a:endParaRPr>
                    </a:p>
                  </a:txBody>
                  <a:tcPr/>
                </a:tc>
                <a:tc>
                  <a:txBody>
                    <a:bodyPr/>
                    <a:lstStyle/>
                    <a:p>
                      <a:pPr algn="ctr"/>
                      <a:r>
                        <a:rPr lang="en-US" sz="1200" dirty="0" smtClean="0">
                          <a:latin typeface="Calibri" pitchFamily="34" charset="0"/>
                        </a:rPr>
                        <a:t>Ozone</a:t>
                      </a:r>
                    </a:p>
                  </a:txBody>
                  <a:tcPr/>
                </a:tc>
                <a:tc>
                  <a:txBody>
                    <a:bodyPr/>
                    <a:lstStyle/>
                    <a:p>
                      <a:pPr algn="ctr"/>
                      <a:r>
                        <a:rPr lang="en-US" sz="1200" dirty="0" smtClean="0">
                          <a:latin typeface="Calibri" pitchFamily="34" charset="0"/>
                        </a:rPr>
                        <a:t>Lead</a:t>
                      </a:r>
                      <a:endParaRPr lang="en-US" sz="1200" dirty="0">
                        <a:latin typeface="Calibri" pitchFamily="34" charset="0"/>
                      </a:endParaRPr>
                    </a:p>
                  </a:txBody>
                  <a:tcPr/>
                </a:tc>
                <a:tc>
                  <a:txBody>
                    <a:bodyPr/>
                    <a:lstStyle/>
                    <a:p>
                      <a:pPr algn="ctr"/>
                      <a:r>
                        <a:rPr lang="en-US" sz="1200" dirty="0" smtClean="0">
                          <a:latin typeface="Calibri" pitchFamily="34" charset="0"/>
                        </a:rPr>
                        <a:t>SO2 (Primary)</a:t>
                      </a:r>
                      <a:endParaRPr lang="en-US" sz="1200" dirty="0">
                        <a:latin typeface="Calibri" pitchFamily="34" charset="0"/>
                      </a:endParaRPr>
                    </a:p>
                  </a:txBody>
                  <a:tcPr/>
                </a:tc>
                <a:tc>
                  <a:txBody>
                    <a:bodyPr/>
                    <a:lstStyle/>
                    <a:p>
                      <a:pPr algn="ctr"/>
                      <a:r>
                        <a:rPr lang="en-US" sz="1200" dirty="0" smtClean="0">
                          <a:latin typeface="Calibri" pitchFamily="34" charset="0"/>
                        </a:rPr>
                        <a:t>NO2</a:t>
                      </a:r>
                      <a:r>
                        <a:rPr lang="en-US" sz="1200" baseline="0" dirty="0" smtClean="0">
                          <a:latin typeface="Calibri" pitchFamily="34" charset="0"/>
                        </a:rPr>
                        <a:t> (Primary)</a:t>
                      </a:r>
                      <a:endParaRPr lang="en-US" sz="1200" dirty="0">
                        <a:latin typeface="Calibri" pitchFamily="34" charset="0"/>
                      </a:endParaRPr>
                    </a:p>
                  </a:txBody>
                  <a:tcPr/>
                </a:tc>
                <a:tc>
                  <a:txBody>
                    <a:bodyPr/>
                    <a:lstStyle/>
                    <a:p>
                      <a:pPr algn="ctr"/>
                      <a:r>
                        <a:rPr lang="en-US" sz="1200" dirty="0" smtClean="0">
                          <a:latin typeface="Calibri" pitchFamily="34" charset="0"/>
                        </a:rPr>
                        <a:t>PM2.5</a:t>
                      </a:r>
                      <a:endParaRPr lang="en-US" sz="1200" dirty="0">
                        <a:latin typeface="Calibri" pitchFamily="34" charset="0"/>
                      </a:endParaRPr>
                    </a:p>
                  </a:txBody>
                  <a:tcPr/>
                </a:tc>
                <a:tc>
                  <a:txBody>
                    <a:bodyPr/>
                    <a:lstStyle/>
                    <a:p>
                      <a:pPr algn="ctr"/>
                      <a:r>
                        <a:rPr lang="en-US" sz="1200" dirty="0" smtClean="0">
                          <a:latin typeface="Calibri" pitchFamily="34" charset="0"/>
                        </a:rPr>
                        <a:t>Carbon Monoxide</a:t>
                      </a:r>
                      <a:endParaRPr lang="en-US" sz="1200" dirty="0">
                        <a:latin typeface="Calibri" pitchFamily="34" charset="0"/>
                      </a:endParaRPr>
                    </a:p>
                  </a:txBody>
                  <a:tcPr/>
                </a:tc>
              </a:tr>
              <a:tr h="370840">
                <a:tc>
                  <a:txBody>
                    <a:bodyPr/>
                    <a:lstStyle/>
                    <a:p>
                      <a:r>
                        <a:rPr lang="en-US" sz="1200" dirty="0" smtClean="0">
                          <a:latin typeface="Calibri" pitchFamily="34" charset="0"/>
                        </a:rPr>
                        <a:t>2010</a:t>
                      </a:r>
                      <a:endParaRPr lang="en-US" sz="1200" dirty="0">
                        <a:latin typeface="Calibri" pitchFamily="34" charset="0"/>
                      </a:endParaRPr>
                    </a:p>
                  </a:txBody>
                  <a:tcPr/>
                </a:tc>
                <a:tc>
                  <a:txBody>
                    <a:bodyPr/>
                    <a:lstStyle/>
                    <a:p>
                      <a:r>
                        <a:rPr lang="en-US" sz="1200" dirty="0" smtClean="0">
                          <a:latin typeface="Calibri" pitchFamily="34" charset="0"/>
                        </a:rPr>
                        <a:t>Oct</a:t>
                      </a:r>
                      <a:r>
                        <a:rPr lang="en-US" sz="1200" baseline="0" dirty="0" smtClean="0">
                          <a:latin typeface="Calibri" pitchFamily="34" charset="0"/>
                        </a:rPr>
                        <a:t> </a:t>
                      </a:r>
                      <a:r>
                        <a:rPr lang="en-US" sz="1200" dirty="0" smtClean="0">
                          <a:latin typeface="Calibri" pitchFamily="34" charset="0"/>
                        </a:rPr>
                        <a:t> –</a:t>
                      </a:r>
                      <a:r>
                        <a:rPr lang="en-US" sz="1200" baseline="0" dirty="0" smtClean="0">
                          <a:latin typeface="Calibri" pitchFamily="34" charset="0"/>
                        </a:rPr>
                        <a:t> Final Standard</a:t>
                      </a:r>
                    </a:p>
                  </a:txBody>
                  <a:tcPr/>
                </a:tc>
                <a:tc>
                  <a:txBody>
                    <a:bodyPr/>
                    <a:lstStyle/>
                    <a:p>
                      <a:r>
                        <a:rPr lang="en-US" sz="1200" baseline="0" dirty="0" smtClean="0">
                          <a:latin typeface="Calibri" pitchFamily="34" charset="0"/>
                        </a:rPr>
                        <a:t>Nov – EPA Designations</a:t>
                      </a:r>
                      <a:endParaRPr lang="en-US" sz="1200" dirty="0">
                        <a:latin typeface="Calibri" pitchFamily="34" charset="0"/>
                      </a:endParaRPr>
                    </a:p>
                  </a:txBody>
                  <a:tcPr/>
                </a:tc>
                <a:tc>
                  <a:txBody>
                    <a:bodyPr/>
                    <a:lstStyle/>
                    <a:p>
                      <a:r>
                        <a:rPr lang="en-US" sz="1200" dirty="0" smtClean="0">
                          <a:latin typeface="Calibri" pitchFamily="34" charset="0"/>
                        </a:rPr>
                        <a:t>June – Final standard</a:t>
                      </a:r>
                      <a:endParaRPr lang="en-US" sz="1200" dirty="0">
                        <a:latin typeface="Calibri" pitchFamily="34" charset="0"/>
                      </a:endParaRPr>
                    </a:p>
                  </a:txBody>
                  <a:tcPr/>
                </a:tc>
                <a:tc>
                  <a:txBody>
                    <a:bodyPr/>
                    <a:lstStyle/>
                    <a:p>
                      <a:r>
                        <a:rPr lang="en-US" sz="1200" dirty="0" smtClean="0">
                          <a:latin typeface="Calibri" pitchFamily="34" charset="0"/>
                        </a:rPr>
                        <a:t>Jan – Final</a:t>
                      </a:r>
                      <a:r>
                        <a:rPr lang="en-US" sz="1200" baseline="0" dirty="0" smtClean="0">
                          <a:latin typeface="Calibri" pitchFamily="34" charset="0"/>
                        </a:rPr>
                        <a:t> Standard</a:t>
                      </a:r>
                      <a:endParaRPr lang="en-US" sz="1200" dirty="0">
                        <a:latin typeface="Calibri" pitchFamily="34" charset="0"/>
                      </a:endParaRPr>
                    </a:p>
                  </a:txBody>
                  <a:tcPr/>
                </a:tc>
                <a:tc>
                  <a:txBody>
                    <a:bodyPr/>
                    <a:lstStyle/>
                    <a:p>
                      <a:endParaRPr lang="en-US" sz="1200" dirty="0">
                        <a:latin typeface="Calibri" pitchFamily="34" charset="0"/>
                      </a:endParaRPr>
                    </a:p>
                  </a:txBody>
                  <a:tcPr/>
                </a:tc>
                <a:tc>
                  <a:txBody>
                    <a:bodyPr/>
                    <a:lstStyle/>
                    <a:p>
                      <a:r>
                        <a:rPr lang="en-US" sz="1200" dirty="0" smtClean="0">
                          <a:latin typeface="Calibri" pitchFamily="34" charset="0"/>
                        </a:rPr>
                        <a:t>Oct – Proposed</a:t>
                      </a:r>
                      <a:r>
                        <a:rPr lang="en-US" sz="1200" baseline="0" dirty="0" smtClean="0">
                          <a:latin typeface="Calibri" pitchFamily="34" charset="0"/>
                        </a:rPr>
                        <a:t> new standard</a:t>
                      </a:r>
                      <a:endParaRPr lang="en-US" sz="1200" dirty="0">
                        <a:latin typeface="Calibri" pitchFamily="34" charset="0"/>
                      </a:endParaRPr>
                    </a:p>
                  </a:txBody>
                  <a:tcPr/>
                </a:tc>
              </a:tr>
              <a:tr h="370840">
                <a:tc>
                  <a:txBody>
                    <a:bodyPr/>
                    <a:lstStyle/>
                    <a:p>
                      <a:r>
                        <a:rPr lang="en-US" sz="1200" dirty="0" smtClean="0">
                          <a:latin typeface="Calibri" pitchFamily="34" charset="0"/>
                        </a:rPr>
                        <a:t>2011</a:t>
                      </a:r>
                      <a:endParaRPr lang="en-US" sz="1200" dirty="0">
                        <a:latin typeface="Calibri" pitchFamily="34" charset="0"/>
                      </a:endParaRPr>
                    </a:p>
                  </a:txBody>
                  <a:tcPr/>
                </a:tc>
                <a:tc>
                  <a:txBody>
                    <a:bodyPr/>
                    <a:lstStyle/>
                    <a:p>
                      <a:r>
                        <a:rPr lang="en-US" sz="1200" dirty="0" smtClean="0">
                          <a:latin typeface="Calibri" pitchFamily="34" charset="0"/>
                        </a:rPr>
                        <a:t>June (?) – State designations</a:t>
                      </a:r>
                    </a:p>
                  </a:txBody>
                  <a:tcPr/>
                </a:tc>
                <a:tc>
                  <a:txBody>
                    <a:bodyPr/>
                    <a:lstStyle/>
                    <a:p>
                      <a:r>
                        <a:rPr lang="en-US" sz="1200" dirty="0" smtClean="0">
                          <a:latin typeface="Calibri" pitchFamily="34" charset="0"/>
                        </a:rPr>
                        <a:t>Oct – 110(a)</a:t>
                      </a:r>
                      <a:r>
                        <a:rPr lang="en-US" sz="1200" baseline="0" dirty="0" smtClean="0">
                          <a:latin typeface="Calibri" pitchFamily="34" charset="0"/>
                        </a:rPr>
                        <a:t> SIP</a:t>
                      </a:r>
                      <a:endParaRPr lang="en-US" sz="1200" dirty="0">
                        <a:latin typeface="Calibri" pitchFamily="34" charset="0"/>
                      </a:endParaRPr>
                    </a:p>
                  </a:txBody>
                  <a:tcPr/>
                </a:tc>
                <a:tc>
                  <a:txBody>
                    <a:bodyPr/>
                    <a:lstStyle/>
                    <a:p>
                      <a:r>
                        <a:rPr lang="en-US" sz="1200" dirty="0" smtClean="0">
                          <a:latin typeface="Calibri" pitchFamily="34" charset="0"/>
                        </a:rPr>
                        <a:t>July – State designations</a:t>
                      </a:r>
                      <a:endParaRPr lang="en-US" sz="1200" dirty="0">
                        <a:latin typeface="Calibri" pitchFamily="34" charset="0"/>
                      </a:endParaRPr>
                    </a:p>
                  </a:txBody>
                  <a:tcPr/>
                </a:tc>
                <a:tc>
                  <a:txBody>
                    <a:bodyPr/>
                    <a:lstStyle/>
                    <a:p>
                      <a:r>
                        <a:rPr lang="en-US" sz="1200" dirty="0" smtClean="0">
                          <a:latin typeface="Calibri" pitchFamily="34" charset="0"/>
                        </a:rPr>
                        <a:t>Jan</a:t>
                      </a:r>
                      <a:r>
                        <a:rPr lang="en-US" sz="1200" baseline="0" dirty="0" smtClean="0">
                          <a:latin typeface="Calibri" pitchFamily="34" charset="0"/>
                        </a:rPr>
                        <a:t> – State designations</a:t>
                      </a:r>
                      <a:endParaRPr lang="en-US" sz="1200" dirty="0">
                        <a:latin typeface="Calibri" pitchFamily="34" charset="0"/>
                      </a:endParaRPr>
                    </a:p>
                  </a:txBody>
                  <a:tcPr/>
                </a:tc>
                <a:tc>
                  <a:txBody>
                    <a:bodyPr/>
                    <a:lstStyle/>
                    <a:p>
                      <a:r>
                        <a:rPr lang="en-US" sz="1200" b="0" dirty="0" smtClean="0">
                          <a:latin typeface="Calibri" pitchFamily="34" charset="0"/>
                        </a:rPr>
                        <a:t>Jan – Proposal</a:t>
                      </a:r>
                    </a:p>
                    <a:p>
                      <a:r>
                        <a:rPr lang="en-US" sz="1200" b="0" dirty="0" smtClean="0">
                          <a:latin typeface="Calibri" pitchFamily="34" charset="0"/>
                        </a:rPr>
                        <a:t>Oct</a:t>
                      </a:r>
                      <a:r>
                        <a:rPr lang="en-US" sz="1200" b="0" baseline="0" dirty="0" smtClean="0">
                          <a:latin typeface="Calibri" pitchFamily="34" charset="0"/>
                        </a:rPr>
                        <a:t> – Final</a:t>
                      </a:r>
                      <a:endParaRPr lang="en-US" sz="1200" b="0" dirty="0">
                        <a:latin typeface="Calibri" pitchFamily="34" charset="0"/>
                      </a:endParaRPr>
                    </a:p>
                  </a:txBody>
                  <a:tcPr/>
                </a:tc>
                <a:tc>
                  <a:txBody>
                    <a:bodyPr/>
                    <a:lstStyle/>
                    <a:p>
                      <a:r>
                        <a:rPr lang="en-US" sz="1200" dirty="0" smtClean="0">
                          <a:latin typeface="Calibri" pitchFamily="34" charset="0"/>
                        </a:rPr>
                        <a:t>May</a:t>
                      </a:r>
                      <a:r>
                        <a:rPr lang="en-US" sz="1200" baseline="0" dirty="0" smtClean="0">
                          <a:latin typeface="Calibri" pitchFamily="34" charset="0"/>
                        </a:rPr>
                        <a:t> </a:t>
                      </a:r>
                      <a:r>
                        <a:rPr lang="en-US" sz="1200" dirty="0" smtClean="0">
                          <a:latin typeface="Calibri" pitchFamily="34" charset="0"/>
                        </a:rPr>
                        <a:t> – Final</a:t>
                      </a:r>
                      <a:endParaRPr lang="en-US" sz="1200" dirty="0">
                        <a:latin typeface="Calibri" pitchFamily="34" charset="0"/>
                      </a:endParaRPr>
                    </a:p>
                  </a:txBody>
                  <a:tcPr/>
                </a:tc>
              </a:tr>
              <a:tr h="370840">
                <a:tc>
                  <a:txBody>
                    <a:bodyPr/>
                    <a:lstStyle/>
                    <a:p>
                      <a:r>
                        <a:rPr lang="en-US" sz="1200" dirty="0" smtClean="0">
                          <a:latin typeface="Calibri" pitchFamily="34" charset="0"/>
                        </a:rPr>
                        <a:t>2012</a:t>
                      </a:r>
                      <a:endParaRPr lang="en-US" sz="1200" dirty="0">
                        <a:latin typeface="Calibri" pitchFamily="34" charset="0"/>
                      </a:endParaRPr>
                    </a:p>
                  </a:txBody>
                  <a:tcPr/>
                </a:tc>
                <a:tc>
                  <a:txBody>
                    <a:bodyPr/>
                    <a:lstStyle/>
                    <a:p>
                      <a:r>
                        <a:rPr lang="en-US" sz="1200" dirty="0" smtClean="0">
                          <a:latin typeface="Calibri" pitchFamily="34" charset="0"/>
                        </a:rPr>
                        <a:t>June (?) – EPA</a:t>
                      </a:r>
                      <a:r>
                        <a:rPr lang="en-US" sz="1200" baseline="0" dirty="0" smtClean="0">
                          <a:latin typeface="Calibri" pitchFamily="34" charset="0"/>
                        </a:rPr>
                        <a:t> Designations</a:t>
                      </a:r>
                      <a:endParaRPr lang="en-US" sz="1200" dirty="0">
                        <a:latin typeface="Calibri" pitchFamily="34" charset="0"/>
                      </a:endParaRPr>
                    </a:p>
                  </a:txBody>
                  <a:tcPr/>
                </a:tc>
                <a:tc>
                  <a:txBody>
                    <a:bodyPr/>
                    <a:lstStyle/>
                    <a:p>
                      <a:r>
                        <a:rPr lang="en-US" sz="1200" dirty="0" smtClean="0">
                          <a:latin typeface="Calibri" pitchFamily="34" charset="0"/>
                        </a:rPr>
                        <a:t>June – Attainment SIP</a:t>
                      </a:r>
                      <a:endParaRPr lang="en-US" sz="1200" dirty="0">
                        <a:latin typeface="Calibri" pitchFamily="34" charset="0"/>
                      </a:endParaRPr>
                    </a:p>
                  </a:txBody>
                  <a:tcPr/>
                </a:tc>
                <a:tc>
                  <a:txBody>
                    <a:bodyPr/>
                    <a:lstStyle/>
                    <a:p>
                      <a:r>
                        <a:rPr lang="en-US" sz="1200" dirty="0" smtClean="0">
                          <a:latin typeface="Calibri" pitchFamily="34" charset="0"/>
                        </a:rPr>
                        <a:t>July – EPA Designations</a:t>
                      </a:r>
                      <a:endParaRPr lang="en-US" sz="1200" dirty="0">
                        <a:latin typeface="Calibri" pitchFamily="34" charset="0"/>
                      </a:endParaRPr>
                    </a:p>
                  </a:txBody>
                  <a:tcPr/>
                </a:tc>
                <a:tc>
                  <a:txBody>
                    <a:bodyPr/>
                    <a:lstStyle/>
                    <a:p>
                      <a:r>
                        <a:rPr lang="en-US" sz="1200" dirty="0" smtClean="0">
                          <a:latin typeface="Calibri" pitchFamily="34" charset="0"/>
                        </a:rPr>
                        <a:t>Feb – EPA Designations</a:t>
                      </a:r>
                      <a:endParaRPr lang="en-US" sz="1200" dirty="0">
                        <a:latin typeface="Calibri" pitchFamily="34" charset="0"/>
                      </a:endParaRPr>
                    </a:p>
                  </a:txBody>
                  <a:tcPr/>
                </a:tc>
                <a:tc>
                  <a:txBody>
                    <a:bodyPr/>
                    <a:lstStyle/>
                    <a:p>
                      <a:endParaRPr lang="en-US" sz="1200" b="0" dirty="0">
                        <a:latin typeface="Calibri" pitchFamily="34" charset="0"/>
                      </a:endParaRPr>
                    </a:p>
                  </a:txBody>
                  <a:tcPr/>
                </a:tc>
                <a:tc>
                  <a:txBody>
                    <a:bodyPr/>
                    <a:lstStyle/>
                    <a:p>
                      <a:endParaRPr lang="en-US" sz="1200" dirty="0">
                        <a:latin typeface="Calibri" pitchFamily="34" charset="0"/>
                      </a:endParaRPr>
                    </a:p>
                  </a:txBody>
                  <a:tcPr/>
                </a:tc>
              </a:tr>
              <a:tr h="370840">
                <a:tc>
                  <a:txBody>
                    <a:bodyPr/>
                    <a:lstStyle/>
                    <a:p>
                      <a:r>
                        <a:rPr lang="en-US" sz="1200" dirty="0" smtClean="0">
                          <a:latin typeface="Calibri" pitchFamily="34" charset="0"/>
                        </a:rPr>
                        <a:t>2013</a:t>
                      </a:r>
                      <a:endParaRPr lang="en-US" sz="1200" dirty="0">
                        <a:latin typeface="Calibri" pitchFamily="34" charset="0"/>
                      </a:endParaRPr>
                    </a:p>
                  </a:txBody>
                  <a:tcPr/>
                </a:tc>
                <a:tc>
                  <a:txBody>
                    <a:bodyPr/>
                    <a:lstStyle/>
                    <a:p>
                      <a:r>
                        <a:rPr lang="en-US" sz="1200" baseline="0" dirty="0" smtClean="0">
                          <a:latin typeface="Calibri" pitchFamily="34" charset="0"/>
                        </a:rPr>
                        <a:t>Oct – 110(a) SIP</a:t>
                      </a:r>
                    </a:p>
                    <a:p>
                      <a:r>
                        <a:rPr lang="en-US" sz="1200" baseline="0" dirty="0" smtClean="0">
                          <a:latin typeface="Calibri" pitchFamily="34" charset="0"/>
                        </a:rPr>
                        <a:t>Dec – Attainment SIP</a:t>
                      </a:r>
                      <a:endParaRPr lang="en-US" sz="1200" dirty="0">
                        <a:latin typeface="Calibri" pitchFamily="34" charset="0"/>
                      </a:endParaRPr>
                    </a:p>
                  </a:txBody>
                  <a:tcPr/>
                </a:tc>
                <a:tc>
                  <a:txBody>
                    <a:bodyPr/>
                    <a:lstStyle/>
                    <a:p>
                      <a:endParaRPr lang="en-US" sz="1200" dirty="0">
                        <a:latin typeface="Calibri" pitchFamily="34" charset="0"/>
                      </a:endParaRPr>
                    </a:p>
                  </a:txBody>
                  <a:tcPr/>
                </a:tc>
                <a:tc>
                  <a:txBody>
                    <a:bodyPr/>
                    <a:lstStyle/>
                    <a:p>
                      <a:r>
                        <a:rPr lang="en-US" sz="1200" dirty="0" smtClean="0">
                          <a:latin typeface="Calibri" pitchFamily="34" charset="0"/>
                        </a:rPr>
                        <a:t>June </a:t>
                      </a:r>
                      <a:r>
                        <a:rPr lang="en-US" sz="1200" baseline="0" dirty="0" smtClean="0">
                          <a:latin typeface="Calibri" pitchFamily="34" charset="0"/>
                        </a:rPr>
                        <a:t> - 110(a) SIP (substantive)</a:t>
                      </a:r>
                      <a:endParaRPr lang="en-US" sz="1200" dirty="0">
                        <a:latin typeface="Calibri" pitchFamily="34" charset="0"/>
                      </a:endParaRPr>
                    </a:p>
                  </a:txBody>
                  <a:tcPr/>
                </a:tc>
                <a:tc>
                  <a:txBody>
                    <a:bodyPr/>
                    <a:lstStyle/>
                    <a:p>
                      <a:r>
                        <a:rPr lang="en-US" sz="1200" dirty="0" smtClean="0">
                          <a:latin typeface="Calibri" pitchFamily="34" charset="0"/>
                        </a:rPr>
                        <a:t>Jan – 110(a) SIPs</a:t>
                      </a:r>
                    </a:p>
                    <a:p>
                      <a:r>
                        <a:rPr lang="en-US" sz="1200" dirty="0" smtClean="0">
                          <a:latin typeface="Calibri" pitchFamily="34" charset="0"/>
                        </a:rPr>
                        <a:t>Aug – Attainment SIPs</a:t>
                      </a:r>
                      <a:endParaRPr lang="en-US" sz="1200" dirty="0">
                        <a:latin typeface="Calibri" pitchFamily="34" charset="0"/>
                      </a:endParaRPr>
                    </a:p>
                  </a:txBody>
                  <a:tcPr/>
                </a:tc>
                <a:tc>
                  <a:txBody>
                    <a:bodyPr/>
                    <a:lstStyle/>
                    <a:p>
                      <a:r>
                        <a:rPr lang="en-US" sz="1200" b="0" dirty="0" smtClean="0">
                          <a:latin typeface="Calibri" pitchFamily="34" charset="0"/>
                        </a:rPr>
                        <a:t>Dec – Designation</a:t>
                      </a:r>
                      <a:endParaRPr lang="en-US" sz="1200" b="0" dirty="0">
                        <a:latin typeface="Calibri" pitchFamily="34" charset="0"/>
                      </a:endParaRPr>
                    </a:p>
                  </a:txBody>
                  <a:tcPr/>
                </a:tc>
                <a:tc>
                  <a:txBody>
                    <a:bodyPr/>
                    <a:lstStyle/>
                    <a:p>
                      <a:r>
                        <a:rPr lang="en-US" sz="1200" dirty="0" smtClean="0">
                          <a:latin typeface="Calibri" pitchFamily="34" charset="0"/>
                        </a:rPr>
                        <a:t>June – Designations</a:t>
                      </a:r>
                      <a:endParaRPr lang="en-US" sz="1200" dirty="0">
                        <a:latin typeface="Calibri" pitchFamily="34" charset="0"/>
                      </a:endParaRPr>
                    </a:p>
                  </a:txBody>
                  <a:tcPr/>
                </a:tc>
              </a:tr>
              <a:tr h="370840">
                <a:tc>
                  <a:txBody>
                    <a:bodyPr/>
                    <a:lstStyle/>
                    <a:p>
                      <a:r>
                        <a:rPr lang="en-US" sz="1200" dirty="0" smtClean="0">
                          <a:latin typeface="Calibri" pitchFamily="34" charset="0"/>
                        </a:rPr>
                        <a:t>2014</a:t>
                      </a:r>
                      <a:endParaRPr lang="en-US" sz="1200" dirty="0">
                        <a:latin typeface="Calibri" pitchFamily="34" charset="0"/>
                      </a:endParaRPr>
                    </a:p>
                  </a:txBody>
                  <a:tcPr marL="44873" marR="44873"/>
                </a:tc>
                <a:tc>
                  <a:txBody>
                    <a:bodyPr/>
                    <a:lstStyle/>
                    <a:p>
                      <a:endParaRPr lang="en-US" sz="1200" dirty="0">
                        <a:latin typeface="Calibri" pitchFamily="34" charset="0"/>
                      </a:endParaRPr>
                    </a:p>
                  </a:txBody>
                  <a:tcPr marL="44873" marR="44873"/>
                </a:tc>
                <a:tc>
                  <a:txBody>
                    <a:bodyPr/>
                    <a:lstStyle/>
                    <a:p>
                      <a:endParaRPr lang="en-US" sz="1200" dirty="0">
                        <a:latin typeface="Calibri" pitchFamily="34" charset="0"/>
                      </a:endParaRPr>
                    </a:p>
                  </a:txBody>
                  <a:tcPr marL="44873" marR="44873"/>
                </a:tc>
                <a:tc>
                  <a:txBody>
                    <a:bodyPr/>
                    <a:lstStyle/>
                    <a:p>
                      <a:endParaRPr lang="en-US" sz="1200" dirty="0">
                        <a:latin typeface="Calibri" pitchFamily="34" charset="0"/>
                      </a:endParaRPr>
                    </a:p>
                  </a:txBody>
                  <a:tcPr marL="44873" marR="44873"/>
                </a:tc>
                <a:tc>
                  <a:txBody>
                    <a:bodyPr/>
                    <a:lstStyle/>
                    <a:p>
                      <a:endParaRPr lang="en-US" sz="1200" dirty="0">
                        <a:latin typeface="Calibri" pitchFamily="34" charset="0"/>
                      </a:endParaRPr>
                    </a:p>
                  </a:txBody>
                  <a:tcPr marL="44873" marR="44873"/>
                </a:tc>
                <a:tc>
                  <a:txBody>
                    <a:bodyPr/>
                    <a:lstStyle/>
                    <a:p>
                      <a:r>
                        <a:rPr lang="en-US" sz="1200" b="0" dirty="0" smtClean="0">
                          <a:latin typeface="Calibri" pitchFamily="34" charset="0"/>
                        </a:rPr>
                        <a:t>Oct – 110(a) SIP</a:t>
                      </a:r>
                      <a:endParaRPr lang="en-US" sz="1200" b="0" dirty="0">
                        <a:latin typeface="Calibri" pitchFamily="34" charset="0"/>
                      </a:endParaRPr>
                    </a:p>
                  </a:txBody>
                  <a:tcPr marL="44873" marR="44873"/>
                </a:tc>
                <a:tc>
                  <a:txBody>
                    <a:bodyPr/>
                    <a:lstStyle/>
                    <a:p>
                      <a:endParaRPr lang="en-US" sz="1200">
                        <a:latin typeface="Calibri" pitchFamily="34" charset="0"/>
                      </a:endParaRPr>
                    </a:p>
                  </a:txBody>
                  <a:tcPr/>
                </a:tc>
              </a:tr>
              <a:tr h="370840">
                <a:tc>
                  <a:txBody>
                    <a:bodyPr/>
                    <a:lstStyle/>
                    <a:p>
                      <a:r>
                        <a:rPr lang="en-US" sz="1200" dirty="0" smtClean="0">
                          <a:latin typeface="Calibri" pitchFamily="34" charset="0"/>
                        </a:rPr>
                        <a:t>2015</a:t>
                      </a:r>
                      <a:endParaRPr lang="en-US" sz="1200" dirty="0">
                        <a:latin typeface="Calibri" pitchFamily="34" charset="0"/>
                      </a:endParaRPr>
                    </a:p>
                  </a:txBody>
                  <a:tcPr marL="44873" marR="44873"/>
                </a:tc>
                <a:tc>
                  <a:txBody>
                    <a:bodyPr/>
                    <a:lstStyle/>
                    <a:p>
                      <a:endParaRPr lang="en-US" sz="1200" dirty="0">
                        <a:latin typeface="Calibri" pitchFamily="34" charset="0"/>
                      </a:endParaRPr>
                    </a:p>
                  </a:txBody>
                  <a:tcPr marL="44873" marR="44873"/>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kern="1200" dirty="0" smtClean="0">
                          <a:solidFill>
                            <a:schemeClr val="dk1"/>
                          </a:solidFill>
                          <a:latin typeface="Calibri" pitchFamily="34" charset="0"/>
                          <a:ea typeface="+mn-ea"/>
                          <a:cs typeface="+mn-cs"/>
                        </a:rPr>
                        <a:t>Nov</a:t>
                      </a:r>
                      <a:r>
                        <a:rPr kumimoji="0" lang="en-US" sz="1200" kern="1200" baseline="0" dirty="0" smtClean="0">
                          <a:solidFill>
                            <a:schemeClr val="dk1"/>
                          </a:solidFill>
                          <a:latin typeface="Calibri" pitchFamily="34" charset="0"/>
                          <a:ea typeface="+mn-ea"/>
                          <a:cs typeface="+mn-cs"/>
                        </a:rPr>
                        <a:t> – Attainment Date</a:t>
                      </a:r>
                      <a:endParaRPr kumimoji="0" lang="en-US" sz="1200" kern="1200" dirty="0" smtClean="0">
                        <a:solidFill>
                          <a:schemeClr val="dk1"/>
                        </a:solidFill>
                        <a:latin typeface="Calibri" pitchFamily="34" charset="0"/>
                        <a:ea typeface="+mn-ea"/>
                        <a:cs typeface="+mn-cs"/>
                      </a:endParaRPr>
                    </a:p>
                  </a:txBody>
                  <a:tcPr marL="44873" marR="44873"/>
                </a:tc>
                <a:tc>
                  <a:txBody>
                    <a:bodyPr/>
                    <a:lstStyle/>
                    <a:p>
                      <a:endParaRPr lang="en-US" sz="1200" dirty="0">
                        <a:latin typeface="Calibri" pitchFamily="34" charset="0"/>
                      </a:endParaRPr>
                    </a:p>
                  </a:txBody>
                  <a:tcPr marL="44873" marR="44873"/>
                </a:tc>
                <a:tc>
                  <a:txBody>
                    <a:bodyPr/>
                    <a:lstStyle/>
                    <a:p>
                      <a:endParaRPr lang="en-US" sz="1200">
                        <a:latin typeface="Calibri" pitchFamily="34" charset="0"/>
                      </a:endParaRPr>
                    </a:p>
                  </a:txBody>
                  <a:tcPr marL="44873" marR="44873"/>
                </a:tc>
                <a:tc>
                  <a:txBody>
                    <a:bodyPr/>
                    <a:lstStyle/>
                    <a:p>
                      <a:endParaRPr lang="en-US" sz="1200" b="0" dirty="0">
                        <a:latin typeface="Calibri" pitchFamily="34" charset="0"/>
                      </a:endParaRPr>
                    </a:p>
                  </a:txBody>
                  <a:tcPr marL="44873" marR="44873"/>
                </a:tc>
                <a:tc>
                  <a:txBody>
                    <a:bodyPr/>
                    <a:lstStyle/>
                    <a:p>
                      <a:endParaRPr lang="en-US" sz="1200">
                        <a:latin typeface="Calibri" pitchFamily="34" charset="0"/>
                      </a:endParaRPr>
                    </a:p>
                  </a:txBody>
                  <a:tcPr/>
                </a:tc>
              </a:tr>
              <a:tr h="370840">
                <a:tc>
                  <a:txBody>
                    <a:bodyPr/>
                    <a:lstStyle/>
                    <a:p>
                      <a:r>
                        <a:rPr lang="en-US" sz="1200" dirty="0" smtClean="0">
                          <a:latin typeface="Calibri" pitchFamily="34" charset="0"/>
                        </a:rPr>
                        <a:t>2016</a:t>
                      </a:r>
                      <a:endParaRPr lang="en-US" sz="1200" dirty="0">
                        <a:latin typeface="Calibri" pitchFamily="34" charset="0"/>
                      </a:endParaRPr>
                    </a:p>
                  </a:txBody>
                  <a:tcPr/>
                </a:tc>
                <a:tc>
                  <a:txBody>
                    <a:bodyPr/>
                    <a:lstStyle/>
                    <a:p>
                      <a:endParaRPr lang="en-US" sz="1200" dirty="0">
                        <a:latin typeface="Calibri" pitchFamily="34" charset="0"/>
                      </a:endParaRPr>
                    </a:p>
                  </a:txBody>
                  <a:tcPr/>
                </a:tc>
                <a:tc>
                  <a:txBody>
                    <a:bodyPr/>
                    <a:lstStyle/>
                    <a:p>
                      <a:endParaRPr lang="en-US" sz="1200" dirty="0">
                        <a:latin typeface="Calibri" pitchFamily="34" charset="0"/>
                      </a:endParaRPr>
                    </a:p>
                  </a:txBody>
                  <a:tcPr/>
                </a:tc>
                <a:tc>
                  <a:txBody>
                    <a:bodyPr/>
                    <a:lstStyle/>
                    <a:p>
                      <a:endParaRPr lang="en-US" sz="1200" dirty="0">
                        <a:latin typeface="Calibri" pitchFamily="34" charset="0"/>
                      </a:endParaRPr>
                    </a:p>
                  </a:txBody>
                  <a:tcPr/>
                </a:tc>
                <a:tc>
                  <a:txBody>
                    <a:bodyPr/>
                    <a:lstStyle/>
                    <a:p>
                      <a:endParaRPr lang="en-US" sz="1200" dirty="0">
                        <a:latin typeface="Calibri" pitchFamily="34" charset="0"/>
                      </a:endParaRPr>
                    </a:p>
                  </a:txBody>
                  <a:tcPr/>
                </a:tc>
                <a:tc>
                  <a:txBody>
                    <a:bodyPr/>
                    <a:lstStyle/>
                    <a:p>
                      <a:r>
                        <a:rPr lang="en-US" sz="1200" b="0" dirty="0" smtClean="0">
                          <a:latin typeface="Calibri" pitchFamily="34" charset="0"/>
                        </a:rPr>
                        <a:t>December</a:t>
                      </a:r>
                      <a:r>
                        <a:rPr lang="en-US" sz="1200" b="0" baseline="0" dirty="0" smtClean="0">
                          <a:latin typeface="Calibri" pitchFamily="34" charset="0"/>
                        </a:rPr>
                        <a:t> – Attainment SIP</a:t>
                      </a:r>
                      <a:endParaRPr lang="en-US" sz="1200" b="0" dirty="0">
                        <a:latin typeface="Calibri" pitchFamily="34" charset="0"/>
                      </a:endParaRPr>
                    </a:p>
                  </a:txBody>
                  <a:tcPr/>
                </a:tc>
                <a:tc>
                  <a:txBody>
                    <a:bodyPr/>
                    <a:lstStyle/>
                    <a:p>
                      <a:endParaRPr lang="en-US" sz="1200" dirty="0">
                        <a:latin typeface="Calibri" pitchFamily="34" charset="0"/>
                      </a:endParaRPr>
                    </a:p>
                  </a:txBody>
                  <a:tcPr/>
                </a:tc>
              </a:tr>
              <a:tr h="370840">
                <a:tc>
                  <a:txBody>
                    <a:bodyPr/>
                    <a:lstStyle/>
                    <a:p>
                      <a:r>
                        <a:rPr lang="en-US" sz="1200" dirty="0" smtClean="0">
                          <a:latin typeface="Calibri" pitchFamily="34" charset="0"/>
                        </a:rPr>
                        <a:t>2017</a:t>
                      </a:r>
                      <a:endParaRPr lang="en-US" sz="1200" dirty="0">
                        <a:latin typeface="Calibri" pitchFamily="34" charset="0"/>
                      </a:endParaRPr>
                    </a:p>
                  </a:txBody>
                  <a:tcPr/>
                </a:tc>
                <a:tc>
                  <a:txBody>
                    <a:bodyPr/>
                    <a:lstStyle/>
                    <a:p>
                      <a:r>
                        <a:rPr lang="en-US" sz="1200" dirty="0" smtClean="0">
                          <a:latin typeface="Calibri" pitchFamily="34" charset="0"/>
                        </a:rPr>
                        <a:t>Dec- Attainment Date</a:t>
                      </a:r>
                      <a:endParaRPr lang="en-US" sz="1200" dirty="0">
                        <a:latin typeface="Calibri" pitchFamily="34" charset="0"/>
                      </a:endParaRPr>
                    </a:p>
                  </a:txBody>
                  <a:tcPr/>
                </a:tc>
                <a:tc>
                  <a:txBody>
                    <a:bodyPr/>
                    <a:lstStyle/>
                    <a:p>
                      <a:endParaRPr lang="en-US" sz="1200" dirty="0">
                        <a:latin typeface="Calibri" pitchFamily="34" charset="0"/>
                      </a:endParaRPr>
                    </a:p>
                  </a:txBody>
                  <a:tcPr/>
                </a:tc>
                <a:tc>
                  <a:txBody>
                    <a:bodyPr/>
                    <a:lstStyle/>
                    <a:p>
                      <a:r>
                        <a:rPr lang="en-US" sz="1200" dirty="0" smtClean="0">
                          <a:latin typeface="Calibri" pitchFamily="34" charset="0"/>
                        </a:rPr>
                        <a:t>July – Attainment Date</a:t>
                      </a:r>
                      <a:endParaRPr lang="en-US" sz="1200" dirty="0">
                        <a:latin typeface="Calibri" pitchFamily="34" charset="0"/>
                      </a:endParaRPr>
                    </a:p>
                  </a:txBody>
                  <a:tcPr/>
                </a:tc>
                <a:tc>
                  <a:txBody>
                    <a:bodyPr/>
                    <a:lstStyle/>
                    <a:p>
                      <a:r>
                        <a:rPr lang="en-US" sz="1200" dirty="0" smtClean="0">
                          <a:latin typeface="Calibri" pitchFamily="34" charset="0"/>
                        </a:rPr>
                        <a:t>Feb</a:t>
                      </a:r>
                      <a:r>
                        <a:rPr lang="en-US" sz="1200" baseline="0" dirty="0" smtClean="0">
                          <a:latin typeface="Calibri" pitchFamily="34" charset="0"/>
                        </a:rPr>
                        <a:t> – Attainment Date</a:t>
                      </a:r>
                      <a:endParaRPr lang="en-US" sz="1200" dirty="0">
                        <a:latin typeface="Calibri" pitchFamily="34" charset="0"/>
                      </a:endParaRPr>
                    </a:p>
                  </a:txBody>
                  <a:tcPr/>
                </a:tc>
                <a:tc>
                  <a:txBody>
                    <a:bodyPr/>
                    <a:lstStyle/>
                    <a:p>
                      <a:endParaRPr lang="en-US" sz="1200" b="0" dirty="0">
                        <a:latin typeface="Calibri" pitchFamily="34" charset="0"/>
                      </a:endParaRPr>
                    </a:p>
                  </a:txBody>
                  <a:tcPr/>
                </a:tc>
                <a:tc>
                  <a:txBody>
                    <a:bodyPr/>
                    <a:lstStyle/>
                    <a:p>
                      <a:endParaRPr lang="en-US" sz="1200" dirty="0">
                        <a:latin typeface="Calibri" pitchFamily="34" charset="0"/>
                      </a:endParaRPr>
                    </a:p>
                  </a:txBody>
                  <a:tcPr/>
                </a:tc>
              </a:tr>
              <a:tr h="370840">
                <a:tc>
                  <a:txBody>
                    <a:bodyPr/>
                    <a:lstStyle/>
                    <a:p>
                      <a:r>
                        <a:rPr lang="en-US" sz="1200" dirty="0" smtClean="0">
                          <a:latin typeface="Calibri" pitchFamily="34" charset="0"/>
                        </a:rPr>
                        <a:t>2018</a:t>
                      </a:r>
                      <a:endParaRPr lang="en-US" sz="1200" dirty="0">
                        <a:latin typeface="Calibri" pitchFamily="34" charset="0"/>
                      </a:endParaRPr>
                    </a:p>
                  </a:txBody>
                  <a:tcPr/>
                </a:tc>
                <a:tc>
                  <a:txBody>
                    <a:bodyPr/>
                    <a:lstStyle/>
                    <a:p>
                      <a:endParaRPr lang="en-US" sz="1200" dirty="0">
                        <a:latin typeface="Calibri" pitchFamily="34" charset="0"/>
                      </a:endParaRPr>
                    </a:p>
                  </a:txBody>
                  <a:tcPr/>
                </a:tc>
                <a:tc>
                  <a:txBody>
                    <a:bodyPr/>
                    <a:lstStyle/>
                    <a:p>
                      <a:endParaRPr lang="en-US" sz="1200" dirty="0">
                        <a:latin typeface="Calibri" pitchFamily="34" charset="0"/>
                      </a:endParaRPr>
                    </a:p>
                  </a:txBody>
                  <a:tcPr/>
                </a:tc>
                <a:tc>
                  <a:txBody>
                    <a:bodyPr/>
                    <a:lstStyle/>
                    <a:p>
                      <a:endParaRPr lang="en-US" sz="1200" dirty="0">
                        <a:latin typeface="Calibri" pitchFamily="34" charset="0"/>
                      </a:endParaRPr>
                    </a:p>
                  </a:txBody>
                  <a:tcPr/>
                </a:tc>
                <a:tc>
                  <a:txBody>
                    <a:bodyPr/>
                    <a:lstStyle/>
                    <a:p>
                      <a:endParaRPr lang="en-US" sz="1200" dirty="0">
                        <a:latin typeface="Calibri" pitchFamily="34" charset="0"/>
                      </a:endParaRPr>
                    </a:p>
                  </a:txBody>
                  <a:tcPr/>
                </a:tc>
                <a:tc>
                  <a:txBody>
                    <a:bodyPr/>
                    <a:lstStyle/>
                    <a:p>
                      <a:r>
                        <a:rPr lang="en-US" sz="1200" b="0" dirty="0" smtClean="0">
                          <a:latin typeface="Calibri" pitchFamily="34" charset="0"/>
                        </a:rPr>
                        <a:t>Dec</a:t>
                      </a:r>
                      <a:r>
                        <a:rPr lang="en-US" sz="1200" b="0" baseline="0" dirty="0" smtClean="0">
                          <a:latin typeface="Calibri" pitchFamily="34" charset="0"/>
                        </a:rPr>
                        <a:t> – Attainment Date</a:t>
                      </a:r>
                      <a:endParaRPr lang="en-US" sz="1200" b="0" dirty="0">
                        <a:latin typeface="Calibri" pitchFamily="34" charset="0"/>
                      </a:endParaRPr>
                    </a:p>
                  </a:txBody>
                  <a:tcPr/>
                </a:tc>
                <a:tc>
                  <a:txBody>
                    <a:bodyPr/>
                    <a:lstStyle/>
                    <a:p>
                      <a:r>
                        <a:rPr lang="en-US" sz="1200" dirty="0" smtClean="0">
                          <a:latin typeface="Calibri" pitchFamily="34" charset="0"/>
                        </a:rPr>
                        <a:t>May – Attainment Date</a:t>
                      </a:r>
                      <a:endParaRPr lang="en-US" sz="1200" dirty="0">
                        <a:latin typeface="Calibri" pitchFamily="34" charset="0"/>
                      </a:endParaRPr>
                    </a:p>
                  </a:txBody>
                  <a:tcPr/>
                </a:tc>
              </a:tr>
            </a:tbl>
          </a:graphicData>
        </a:graphic>
      </p:graphicFrame>
      <p:sp>
        <p:nvSpPr>
          <p:cNvPr id="3" name="Title 2"/>
          <p:cNvSpPr>
            <a:spLocks noGrp="1"/>
          </p:cNvSpPr>
          <p:nvPr>
            <p:ph type="title"/>
          </p:nvPr>
        </p:nvSpPr>
        <p:spPr/>
        <p:txBody>
          <a:bodyPr/>
          <a:lstStyle/>
          <a:p>
            <a:r>
              <a:rPr lang="en-US" dirty="0" smtClean="0"/>
              <a:t>NAAQS Review Schedule</a:t>
            </a:r>
            <a:endParaRPr lang="en-US" dirty="0"/>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20000"/>
          </a:bodyPr>
          <a:lstStyle/>
          <a:p>
            <a:r>
              <a:rPr lang="en-US" smtClean="0"/>
              <a:t>EPA sets a new standard</a:t>
            </a:r>
          </a:p>
          <a:p>
            <a:pPr lvl="1"/>
            <a:r>
              <a:rPr lang="en-US" smtClean="0"/>
              <a:t>Immediate impact on facility review</a:t>
            </a:r>
          </a:p>
          <a:p>
            <a:pPr lvl="1"/>
            <a:r>
              <a:rPr lang="en-US" smtClean="0"/>
              <a:t>Additional/changed monitoring is often required</a:t>
            </a:r>
          </a:p>
          <a:p>
            <a:pPr lvl="1"/>
            <a:r>
              <a:rPr lang="en-US" smtClean="0"/>
              <a:t>States make a designation recommendation to EPA </a:t>
            </a:r>
          </a:p>
          <a:p>
            <a:pPr lvl="2"/>
            <a:r>
              <a:rPr lang="en-US" smtClean="0"/>
              <a:t>1 year after standard finalized </a:t>
            </a:r>
          </a:p>
          <a:p>
            <a:pPr lvl="1"/>
            <a:r>
              <a:rPr lang="en-US" smtClean="0"/>
              <a:t>EPA makes a final designation</a:t>
            </a:r>
          </a:p>
          <a:p>
            <a:pPr lvl="2"/>
            <a:r>
              <a:rPr lang="en-US" smtClean="0"/>
              <a:t>2 years after standard finalized</a:t>
            </a:r>
          </a:p>
          <a:p>
            <a:pPr lvl="1"/>
            <a:r>
              <a:rPr lang="en-US" smtClean="0"/>
              <a:t>Transportation conformity applies (for relevant pollutants)</a:t>
            </a:r>
          </a:p>
          <a:p>
            <a:pPr lvl="2"/>
            <a:r>
              <a:rPr lang="en-US" smtClean="0"/>
              <a:t>1 year after designation must have mobile budget</a:t>
            </a:r>
          </a:p>
          <a:p>
            <a:pPr lvl="1"/>
            <a:r>
              <a:rPr lang="en-US" smtClean="0"/>
              <a:t>Nonattainment states must submit a SIP that demonstrates attainment</a:t>
            </a:r>
          </a:p>
          <a:p>
            <a:pPr lvl="2"/>
            <a:r>
              <a:rPr lang="en-US" smtClean="0"/>
              <a:t>18 months after designation</a:t>
            </a:r>
          </a:p>
          <a:p>
            <a:pPr lvl="1"/>
            <a:r>
              <a:rPr lang="en-US" smtClean="0"/>
              <a:t>Attainment must be shown </a:t>
            </a:r>
          </a:p>
          <a:p>
            <a:pPr lvl="2"/>
            <a:r>
              <a:rPr lang="en-US" smtClean="0"/>
              <a:t>5 years after designation</a:t>
            </a:r>
          </a:p>
          <a:p>
            <a:pPr lvl="1"/>
            <a:endParaRPr lang="en-US" smtClean="0"/>
          </a:p>
          <a:p>
            <a:pPr lvl="1"/>
            <a:endParaRPr lang="en-US" dirty="0"/>
          </a:p>
        </p:txBody>
      </p:sp>
      <p:sp>
        <p:nvSpPr>
          <p:cNvPr id="2" name="Title 1"/>
          <p:cNvSpPr>
            <a:spLocks noGrp="1"/>
          </p:cNvSpPr>
          <p:nvPr>
            <p:ph type="title"/>
          </p:nvPr>
        </p:nvSpPr>
        <p:spPr/>
        <p:txBody>
          <a:bodyPr/>
          <a:lstStyle/>
          <a:p>
            <a:r>
              <a:rPr lang="en-US" dirty="0" smtClean="0"/>
              <a:t>Implementing a New NAAQS</a:t>
            </a:r>
            <a:endParaRPr lang="en-US" dirty="0"/>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Trends in ozone design value</a:t>
            </a:r>
            <a:endParaRPr lang="en-US" dirty="0"/>
          </a:p>
        </p:txBody>
      </p:sp>
      <p:graphicFrame>
        <p:nvGraphicFramePr>
          <p:cNvPr id="4" name="Chart 3"/>
          <p:cNvGraphicFramePr/>
          <p:nvPr/>
        </p:nvGraphicFramePr>
        <p:xfrm>
          <a:off x="1066800" y="1295400"/>
          <a:ext cx="7467600" cy="51816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7650" name="Picture 4" descr="Ozone stair step chart of requirements"/>
          <p:cNvPicPr>
            <a:picLocks noChangeAspect="1" noChangeArrowheads="1"/>
          </p:cNvPicPr>
          <p:nvPr/>
        </p:nvPicPr>
        <p:blipFill>
          <a:blip r:embed="rId2" cstate="print"/>
          <a:srcRect l="4082" t="22449" r="4082" b="2310"/>
          <a:stretch>
            <a:fillRect/>
          </a:stretch>
        </p:blipFill>
        <p:spPr bwMode="auto">
          <a:xfrm>
            <a:off x="0" y="1069975"/>
            <a:ext cx="9144000" cy="5788025"/>
          </a:xfrm>
          <a:prstGeom prst="rect">
            <a:avLst/>
          </a:prstGeom>
          <a:noFill/>
          <a:ln w="9525">
            <a:noFill/>
            <a:miter lim="800000"/>
            <a:headEnd/>
            <a:tailEnd/>
          </a:ln>
        </p:spPr>
      </p:pic>
      <p:sp>
        <p:nvSpPr>
          <p:cNvPr id="27651" name="Text Box 5"/>
          <p:cNvSpPr txBox="1">
            <a:spLocks noChangeArrowheads="1"/>
          </p:cNvSpPr>
          <p:nvPr/>
        </p:nvSpPr>
        <p:spPr bwMode="auto">
          <a:xfrm>
            <a:off x="685800" y="152400"/>
            <a:ext cx="7315200" cy="396875"/>
          </a:xfrm>
          <a:prstGeom prst="rect">
            <a:avLst/>
          </a:prstGeom>
          <a:noFill/>
          <a:ln w="9525">
            <a:noFill/>
            <a:miter lim="800000"/>
            <a:headEnd/>
            <a:tailEnd/>
          </a:ln>
        </p:spPr>
        <p:txBody>
          <a:bodyPr>
            <a:spAutoFit/>
          </a:bodyPr>
          <a:lstStyle/>
          <a:p>
            <a:pPr>
              <a:buClr>
                <a:srgbClr val="FF0000"/>
              </a:buClr>
              <a:buSzPct val="150000"/>
            </a:pPr>
            <a:r>
              <a:rPr lang="en-US" sz="2000" b="1"/>
              <a:t>Mandated 1990 CAA controls by ozone classification  ….</a:t>
            </a:r>
          </a:p>
        </p:txBody>
      </p:sp>
    </p:spTree>
  </p:cSld>
  <p:clrMapOvr>
    <a:masterClrMapping/>
  </p:clrMapOv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PCA Mountains">
  <a:themeElements>
    <a:clrScheme name="Custom 1">
      <a:dk1>
        <a:srgbClr val="000000"/>
      </a:dk1>
      <a:lt1>
        <a:srgbClr val="FFFFFF"/>
      </a:lt1>
      <a:dk2>
        <a:srgbClr val="0536B3"/>
      </a:dk2>
      <a:lt2>
        <a:srgbClr val="7CB7F8"/>
      </a:lt2>
      <a:accent1>
        <a:srgbClr val="3F9EE4"/>
      </a:accent1>
      <a:accent2>
        <a:srgbClr val="77B559"/>
      </a:accent2>
      <a:accent3>
        <a:srgbClr val="9999FF"/>
      </a:accent3>
      <a:accent4>
        <a:srgbClr val="108BB4"/>
      </a:accent4>
      <a:accent5>
        <a:srgbClr val="77B559"/>
      </a:accent5>
      <a:accent6>
        <a:srgbClr val="AE589F"/>
      </a:accent6>
      <a:hlink>
        <a:srgbClr val="460245"/>
      </a:hlink>
      <a:folHlink>
        <a:srgbClr val="AC17D6"/>
      </a:folHlink>
    </a:clrScheme>
    <a:fontScheme name="Mountain">
      <a:majorFont>
        <a:latin typeface="Gill Sans MT"/>
        <a:ea typeface=""/>
        <a:cs typeface=""/>
        <a:font script="Cyrl" typeface="Arial"/>
        <a:font script="Grek" typeface="Arial"/>
        <a:font script="Jpan" typeface="HG丸ｺﾞｼｯｸM-PRO"/>
        <a:font script="Hang" typeface="HY 헤드라인 M"/>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ill Sans MT"/>
        <a:ea typeface=""/>
        <a:cs typeface=""/>
        <a:font script="Cyrl" typeface="Arial"/>
        <a:font script="Grek" typeface="Arial"/>
        <a:font script="Jpan" typeface="HG丸ｺﾞｼｯｸM-PRO"/>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untain">
      <a:fillStyleLst>
        <a:solidFill>
          <a:schemeClr val="phClr"/>
        </a:solidFill>
        <a:gradFill rotWithShape="1">
          <a:gsLst>
            <a:gs pos="0">
              <a:schemeClr val="phClr">
                <a:tint val="100000"/>
                <a:shade val="100000"/>
                <a:hueMod val="100000"/>
                <a:satMod val="100000"/>
              </a:schemeClr>
            </a:gs>
            <a:gs pos="50000">
              <a:schemeClr val="phClr">
                <a:tint val="25000"/>
                <a:shade val="100000"/>
                <a:hueMod val="100000"/>
                <a:satMod val="100000"/>
              </a:schemeClr>
            </a:gs>
            <a:gs pos="100000">
              <a:schemeClr val="phClr">
                <a:tint val="100000"/>
                <a:shade val="100000"/>
                <a:hueMod val="100000"/>
                <a:satMod val="100000"/>
              </a:schemeClr>
            </a:gs>
          </a:gsLst>
          <a:lin ang="5400000" scaled="1"/>
        </a:gradFill>
        <a:gradFill rotWithShape="1">
          <a:gsLst>
            <a:gs pos="0">
              <a:schemeClr val="phClr">
                <a:tint val="40000"/>
                <a:shade val="100000"/>
                <a:hueMod val="100000"/>
                <a:satMod val="100000"/>
              </a:schemeClr>
            </a:gs>
            <a:gs pos="30000">
              <a:schemeClr val="phClr">
                <a:tint val="100000"/>
                <a:shade val="100000"/>
                <a:hueMod val="100000"/>
                <a:satMod val="100000"/>
              </a:schemeClr>
            </a:gs>
            <a:gs pos="68000">
              <a:schemeClr val="phClr">
                <a:tint val="100000"/>
                <a:shade val="100000"/>
                <a:hueMod val="100000"/>
                <a:satMod val="100000"/>
              </a:schemeClr>
            </a:gs>
            <a:gs pos="100000">
              <a:schemeClr val="phClr">
                <a:tint val="40000"/>
                <a:shade val="100000"/>
                <a:hueMod val="100000"/>
                <a:satMod val="100000"/>
              </a:schemeClr>
            </a:gs>
          </a:gsLst>
          <a:lin ang="5400000" scaled="1"/>
        </a:gradFill>
      </a:fillStyleLst>
      <a:lnStyleLst>
        <a:ln w="127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br" rotWithShape="0">
              <a:srgbClr val="000000">
                <a:alpha val="0"/>
              </a:srgbClr>
            </a:outerShdw>
          </a:effectLst>
        </a:effectStyle>
        <a:effectStyle>
          <a:effectLst>
            <a:outerShdw blurRad="38100" dist="25400" dir="5400000" algn="ctr" rotWithShape="0">
              <a:srgbClr val="EBE9ED">
                <a:alpha val="0"/>
              </a:srgbClr>
            </a:outerShdw>
          </a:effectLst>
          <a:scene3d>
            <a:camera prst="orthographicFront">
              <a:rot lat="0" lon="0" rev="0"/>
            </a:camera>
            <a:lightRig rig="glow" dir="b"/>
          </a:scene3d>
          <a:sp3d contourW="6350" prstMaterial="softEdge">
            <a:bevelT w="25400" h="25400"/>
            <a:contourClr>
              <a:schemeClr val="phClr">
                <a:tint val="90000"/>
                <a:shade val="100000"/>
                <a:hueMod val="100000"/>
                <a:satMod val="100000"/>
              </a:schemeClr>
            </a:contourClr>
          </a:sp3d>
        </a:effectStyle>
        <a:effectStyle>
          <a:effectLst>
            <a:reflection blurRad="12700" stA="40000" endPos="40000" dist="25400" dir="5400000" sy="-100000" rotWithShape="0"/>
          </a:effectLst>
          <a:scene3d>
            <a:camera prst="perspectiveFront"/>
            <a:lightRig rig="glow" dir="b"/>
          </a:scene3d>
          <a:sp3d contourW="6350" prstMaterial="softEdge">
            <a:bevelT w="50800" h="25400"/>
            <a:contourClr>
              <a:schemeClr val="phClr">
                <a:tint val="100000"/>
                <a:shade val="80000"/>
                <a:hueMod val="100000"/>
                <a:satMod val="100000"/>
              </a:schemeClr>
            </a:contourClr>
          </a:sp3d>
        </a:effectStyle>
      </a:effectStyleLst>
      <a:bgFillStyleLst>
        <a:solidFill>
          <a:schemeClr val="phClr"/>
        </a:solidFill>
        <a:gradFill rotWithShape="1">
          <a:gsLst>
            <a:gs pos="0">
              <a:schemeClr val="phClr">
                <a:shade val="40000"/>
                <a:satMod val="165000"/>
              </a:schemeClr>
            </a:gs>
            <a:gs pos="50000">
              <a:schemeClr val="phClr">
                <a:shade val="95000"/>
                <a:satMod val="100000"/>
              </a:schemeClr>
            </a:gs>
            <a:gs pos="100000">
              <a:schemeClr val="phClr">
                <a:tint val="10000"/>
                <a:satMod val="300000"/>
              </a:schemeClr>
            </a:gs>
          </a:gsLst>
          <a:lin ang="13000000" scaled="0"/>
        </a:gradFill>
        <a:blipFill>
          <a:blip xmlns:r="http://schemas.openxmlformats.org/officeDocument/2006/relationships" r:embed="rId1">
            <a:duotone>
              <a:schemeClr val="phClr">
                <a:shade val="75000"/>
              </a:schemeClr>
              <a:schemeClr val="phClr">
                <a:tint val="55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MPCA Mountains</Template>
  <TotalTime>3391</TotalTime>
  <Words>4786</Words>
  <Application>Microsoft Office PowerPoint</Application>
  <PresentationFormat>On-screen Show (4:3)</PresentationFormat>
  <Paragraphs>437</Paragraphs>
  <Slides>31</Slides>
  <Notes>29</Notes>
  <HiddenSlides>5</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31</vt:i4>
      </vt:variant>
    </vt:vector>
  </HeadingPairs>
  <TitlesOfParts>
    <vt:vector size="33" baseType="lpstr">
      <vt:lpstr>MPCA Mountains</vt:lpstr>
      <vt:lpstr>Drawing</vt:lpstr>
      <vt:lpstr>Minnesota Air Quality and Attainment Status</vt:lpstr>
      <vt:lpstr>Summary</vt:lpstr>
      <vt:lpstr>NAAQS Basics</vt:lpstr>
      <vt:lpstr>NAAQS Revisions</vt:lpstr>
      <vt:lpstr>Ongoing NAAQS reviews:   </vt:lpstr>
      <vt:lpstr>State Implementation Plan (SIP)</vt:lpstr>
      <vt:lpstr>SIP Basics</vt:lpstr>
      <vt:lpstr>Slide 8</vt:lpstr>
      <vt:lpstr>Implementing a New NAAQS</vt:lpstr>
      <vt:lpstr>CO NAAQS</vt:lpstr>
      <vt:lpstr>Twin Cities CO Trends</vt:lpstr>
      <vt:lpstr>NOx NAAQS</vt:lpstr>
      <vt:lpstr>NO2 annual average trends</vt:lpstr>
      <vt:lpstr>NOx and Secondary Formation</vt:lpstr>
      <vt:lpstr>Ozone NAAQS</vt:lpstr>
      <vt:lpstr>Ozone NAAQS Design Values (DVs)</vt:lpstr>
      <vt:lpstr>Sources of Ozone (2005 data)</vt:lpstr>
      <vt:lpstr>Ozone Nonattainment</vt:lpstr>
      <vt:lpstr>Fine Particulate Matter (PM2.5)</vt:lpstr>
      <vt:lpstr>PM2.5 NAAQS Design Values (DVs)</vt:lpstr>
      <vt:lpstr>New PM2.5 Standard</vt:lpstr>
      <vt:lpstr>Trend in Daily PM2.5 Design Values</vt:lpstr>
      <vt:lpstr>Trend in Annual PM2.5 Design Values</vt:lpstr>
      <vt:lpstr>Sources of PM2.5</vt:lpstr>
      <vt:lpstr>Impacts</vt:lpstr>
      <vt:lpstr>Slide 26</vt:lpstr>
      <vt:lpstr>Looking even farther forward…</vt:lpstr>
      <vt:lpstr>NAAQS Review Schedule</vt:lpstr>
      <vt:lpstr>Implementing a New NAAQS</vt:lpstr>
      <vt:lpstr>Trends in ozone design value</vt:lpstr>
      <vt:lpstr>Slide 31</vt:lpstr>
    </vt:vector>
  </TitlesOfParts>
  <Company>PCA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MPCA Air Regulatory Update</dc:title>
  <dc:creator>Catherine Neuschler</dc:creator>
  <cp:lastModifiedBy>kpalmer</cp:lastModifiedBy>
  <cp:revision>412</cp:revision>
  <dcterms:created xsi:type="dcterms:W3CDTF">2009-10-16T14:51:05Z</dcterms:created>
  <dcterms:modified xsi:type="dcterms:W3CDTF">2010-10-13T20:16:27Z</dcterms:modified>
</cp:coreProperties>
</file>