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4"/>
  </p:sldMasterIdLst>
  <p:notesMasterIdLst>
    <p:notesMasterId r:id="rId54"/>
  </p:notesMasterIdLst>
  <p:handoutMasterIdLst>
    <p:handoutMasterId r:id="rId55"/>
  </p:handoutMasterIdLst>
  <p:sldIdLst>
    <p:sldId id="396" r:id="rId5"/>
    <p:sldId id="513" r:id="rId6"/>
    <p:sldId id="517" r:id="rId7"/>
    <p:sldId id="514" r:id="rId8"/>
    <p:sldId id="526" r:id="rId9"/>
    <p:sldId id="518" r:id="rId10"/>
    <p:sldId id="519" r:id="rId11"/>
    <p:sldId id="521" r:id="rId12"/>
    <p:sldId id="522" r:id="rId13"/>
    <p:sldId id="520" r:id="rId14"/>
    <p:sldId id="516" r:id="rId15"/>
    <p:sldId id="529" r:id="rId16"/>
    <p:sldId id="527" r:id="rId17"/>
    <p:sldId id="528" r:id="rId18"/>
    <p:sldId id="532" r:id="rId19"/>
    <p:sldId id="533" r:id="rId20"/>
    <p:sldId id="534" r:id="rId21"/>
    <p:sldId id="531" r:id="rId22"/>
    <p:sldId id="530" r:id="rId23"/>
    <p:sldId id="535" r:id="rId24"/>
    <p:sldId id="538" r:id="rId25"/>
    <p:sldId id="539" r:id="rId26"/>
    <p:sldId id="574" r:id="rId27"/>
    <p:sldId id="573" r:id="rId28"/>
    <p:sldId id="541" r:id="rId29"/>
    <p:sldId id="542" r:id="rId30"/>
    <p:sldId id="536" r:id="rId31"/>
    <p:sldId id="543" r:id="rId32"/>
    <p:sldId id="555" r:id="rId33"/>
    <p:sldId id="553" r:id="rId34"/>
    <p:sldId id="556" r:id="rId35"/>
    <p:sldId id="558" r:id="rId36"/>
    <p:sldId id="559" r:id="rId37"/>
    <p:sldId id="557" r:id="rId38"/>
    <p:sldId id="537" r:id="rId39"/>
    <p:sldId id="560" r:id="rId40"/>
    <p:sldId id="561" r:id="rId41"/>
    <p:sldId id="563" r:id="rId42"/>
    <p:sldId id="562" r:id="rId43"/>
    <p:sldId id="564" r:id="rId44"/>
    <p:sldId id="565" r:id="rId45"/>
    <p:sldId id="571" r:id="rId46"/>
    <p:sldId id="566" r:id="rId47"/>
    <p:sldId id="567" r:id="rId48"/>
    <p:sldId id="568" r:id="rId49"/>
    <p:sldId id="569" r:id="rId50"/>
    <p:sldId id="570" r:id="rId51"/>
    <p:sldId id="572" r:id="rId52"/>
    <p:sldId id="481"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3E2"/>
    <a:srgbClr val="78BE21"/>
    <a:srgbClr val="F5F5F5"/>
    <a:srgbClr val="003865"/>
    <a:srgbClr val="000000"/>
    <a:srgbClr val="0D0D0D"/>
    <a:srgbClr val="E8E8E8"/>
    <a:srgbClr val="B20738"/>
    <a:srgbClr val="2C2C2C"/>
    <a:srgbClr val="3838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0" autoAdjust="0"/>
    <p:restoredTop sz="89907" autoAdjust="0"/>
  </p:normalViewPr>
  <p:slideViewPr>
    <p:cSldViewPr snapToGrid="0">
      <p:cViewPr varScale="1">
        <p:scale>
          <a:sx n="61" d="100"/>
          <a:sy n="61" d="100"/>
        </p:scale>
        <p:origin x="1020" y="48"/>
      </p:cViewPr>
      <p:guideLst/>
    </p:cSldViewPr>
  </p:slideViewPr>
  <p:outlineViewPr>
    <p:cViewPr>
      <p:scale>
        <a:sx n="33" d="100"/>
        <a:sy n="33" d="100"/>
      </p:scale>
      <p:origin x="0" y="-10100"/>
    </p:cViewPr>
  </p:outlineViewPr>
  <p:notesTextViewPr>
    <p:cViewPr>
      <p:scale>
        <a:sx n="3" d="2"/>
        <a:sy n="3" d="2"/>
      </p:scale>
      <p:origin x="0" y="0"/>
    </p:cViewPr>
  </p:notesTextViewPr>
  <p:sorterViewPr>
    <p:cViewPr>
      <p:scale>
        <a:sx n="100" d="100"/>
        <a:sy n="100" d="100"/>
      </p:scale>
      <p:origin x="0" y="-6884"/>
    </p:cViewPr>
  </p:sorterViewPr>
  <p:notesViewPr>
    <p:cSldViewPr snapToGrid="0">
      <p:cViewPr varScale="1">
        <p:scale>
          <a:sx n="90" d="100"/>
          <a:sy n="90" d="100"/>
        </p:scale>
        <p:origin x="260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NeueHaasGroteskText Std" panose="020B050402020202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A04DE5-F1A9-4D45-BF54-BEFDBA739CA2}" type="datetimeFigureOut">
              <a:rPr lang="en-US" smtClean="0">
                <a:latin typeface="NeueHaasGroteskText Std" panose="020B0504020202020204" pitchFamily="34" charset="0"/>
              </a:rPr>
              <a:t>12/10/2018</a:t>
            </a:fld>
            <a:endParaRPr lang="en-US" dirty="0">
              <a:latin typeface="NeueHaasGroteskText Std" panose="020B05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NeueHaasGroteskText Std" panose="020B050402020202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886E1E-70B3-41D2-AD41-BEE4979EC759}" type="slidenum">
              <a:rPr lang="en-US" smtClean="0">
                <a:latin typeface="NeueHaasGroteskText Std" panose="020B0504020202020204" pitchFamily="34" charset="0"/>
              </a:rPr>
              <a:t>‹#›</a:t>
            </a:fld>
            <a:endParaRPr lang="en-US" dirty="0">
              <a:latin typeface="NeueHaasGroteskText Std" panose="020B0504020202020204" pitchFamily="34" charset="0"/>
            </a:endParaRPr>
          </a:p>
        </p:txBody>
      </p:sp>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NeueHaasGroteskText Std" panose="020B05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NeueHaasGroteskText Std" panose="020B0504020202020204" pitchFamily="34" charset="0"/>
              </a:defRPr>
            </a:lvl1pPr>
          </a:lstStyle>
          <a:p>
            <a:fld id="{A50CD39D-89B0-4C68-805A-35C75A7C20C8}" type="datetimeFigureOut">
              <a:rPr lang="en-US" smtClean="0"/>
              <a:pPr/>
              <a:t>12/10/2018</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NeueHaasGroteskText Std" panose="020B05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NeueHaasGroteskText Std" panose="020B0504020202020204" pitchFamily="34" charset="0"/>
              </a:defRPr>
            </a:lvl1pPr>
          </a:lstStyle>
          <a:p>
            <a:fld id="{F9F08466-AEA7-4FC0-9459-6A32F61DA297}" type="slidenum">
              <a:rPr lang="en-US" smtClean="0"/>
              <a:pPr/>
              <a:t>‹#›</a:t>
            </a:fld>
            <a:endParaRPr lang="en-US" dirty="0"/>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NeueHaasGroteskText Std" panose="020B0504020202020204" pitchFamily="34" charset="0"/>
        <a:ea typeface="+mn-ea"/>
        <a:cs typeface="+mn-cs"/>
      </a:defRPr>
    </a:lvl1pPr>
    <a:lvl2pPr marL="457200" algn="l" defTabSz="914400" rtl="0" eaLnBrk="1" latinLnBrk="0" hangingPunct="1">
      <a:defRPr sz="1200" kern="1200">
        <a:solidFill>
          <a:schemeClr val="tx1"/>
        </a:solidFill>
        <a:latin typeface="NeueHaasGroteskText Std" panose="020B0504020202020204" pitchFamily="34" charset="0"/>
        <a:ea typeface="+mn-ea"/>
        <a:cs typeface="+mn-cs"/>
      </a:defRPr>
    </a:lvl2pPr>
    <a:lvl3pPr marL="914400" algn="l" defTabSz="914400" rtl="0" eaLnBrk="1" latinLnBrk="0" hangingPunct="1">
      <a:defRPr sz="1200" kern="1200">
        <a:solidFill>
          <a:schemeClr val="tx1"/>
        </a:solidFill>
        <a:latin typeface="NeueHaasGroteskText Std" panose="020B0504020202020204" pitchFamily="34" charset="0"/>
        <a:ea typeface="+mn-ea"/>
        <a:cs typeface="+mn-cs"/>
      </a:defRPr>
    </a:lvl3pPr>
    <a:lvl4pPr marL="1371600" algn="l" defTabSz="914400" rtl="0" eaLnBrk="1" latinLnBrk="0" hangingPunct="1">
      <a:defRPr sz="1200" kern="1200">
        <a:solidFill>
          <a:schemeClr val="tx1"/>
        </a:solidFill>
        <a:latin typeface="NeueHaasGroteskText Std" panose="020B0504020202020204" pitchFamily="34" charset="0"/>
        <a:ea typeface="+mn-ea"/>
        <a:cs typeface="+mn-cs"/>
      </a:defRPr>
    </a:lvl4pPr>
    <a:lvl5pPr marL="1828800" algn="l" defTabSz="914400" rtl="0" eaLnBrk="1" latinLnBrk="0" hangingPunct="1">
      <a:defRPr sz="1200" kern="1200">
        <a:solidFill>
          <a:schemeClr val="tx1"/>
        </a:solidFill>
        <a:latin typeface="NeueHaasGroteskText Std"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a:t>
            </a:fld>
            <a:endParaRPr lang="en-US" dirty="0"/>
          </a:p>
        </p:txBody>
      </p:sp>
    </p:spTree>
    <p:extLst>
      <p:ext uri="{BB962C8B-B14F-4D97-AF65-F5344CB8AC3E}">
        <p14:creationId xmlns:p14="http://schemas.microsoft.com/office/powerpoint/2010/main" val="295935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a:t>
            </a:fld>
            <a:endParaRPr lang="en-US" dirty="0"/>
          </a:p>
        </p:txBody>
      </p:sp>
    </p:spTree>
    <p:extLst>
      <p:ext uri="{BB962C8B-B14F-4D97-AF65-F5344CB8AC3E}">
        <p14:creationId xmlns:p14="http://schemas.microsoft.com/office/powerpoint/2010/main" val="1874994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8</a:t>
            </a:fld>
            <a:endParaRPr lang="en-US" dirty="0"/>
          </a:p>
        </p:txBody>
      </p:sp>
    </p:spTree>
    <p:extLst>
      <p:ext uri="{BB962C8B-B14F-4D97-AF65-F5344CB8AC3E}">
        <p14:creationId xmlns:p14="http://schemas.microsoft.com/office/powerpoint/2010/main" val="4166056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9</a:t>
            </a:fld>
            <a:endParaRPr lang="en-US" dirty="0"/>
          </a:p>
        </p:txBody>
      </p:sp>
    </p:spTree>
    <p:extLst>
      <p:ext uri="{BB962C8B-B14F-4D97-AF65-F5344CB8AC3E}">
        <p14:creationId xmlns:p14="http://schemas.microsoft.com/office/powerpoint/2010/main" val="2633686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11</a:t>
            </a:fld>
            <a:endParaRPr lang="en-US" dirty="0"/>
          </a:p>
        </p:txBody>
      </p:sp>
    </p:spTree>
    <p:extLst>
      <p:ext uri="{BB962C8B-B14F-4D97-AF65-F5344CB8AC3E}">
        <p14:creationId xmlns:p14="http://schemas.microsoft.com/office/powerpoint/2010/main" val="1980241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F08466-AEA7-4FC0-9459-6A32F61DA297}" type="slidenum">
              <a:rPr lang="en-US" smtClean="0"/>
              <a:pPr/>
              <a:t>37</a:t>
            </a:fld>
            <a:endParaRPr lang="en-US" dirty="0"/>
          </a:p>
        </p:txBody>
      </p:sp>
    </p:spTree>
    <p:extLst>
      <p:ext uri="{BB962C8B-B14F-4D97-AF65-F5344CB8AC3E}">
        <p14:creationId xmlns:p14="http://schemas.microsoft.com/office/powerpoint/2010/main" val="2447649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F08466-AEA7-4FC0-9459-6A32F61DA297}" type="slidenum">
              <a:rPr lang="en-US" smtClean="0"/>
              <a:pPr/>
              <a:t>38</a:t>
            </a:fld>
            <a:endParaRPr lang="en-US" dirty="0"/>
          </a:p>
        </p:txBody>
      </p:sp>
    </p:spTree>
    <p:extLst>
      <p:ext uri="{BB962C8B-B14F-4D97-AF65-F5344CB8AC3E}">
        <p14:creationId xmlns:p14="http://schemas.microsoft.com/office/powerpoint/2010/main" val="10953512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smtClean="0"/>
              <a:t>Click to enter the slideshow title</a:t>
            </a:r>
            <a:endParaRPr lang="en-US" dirty="0"/>
          </a:p>
        </p:txBody>
      </p:sp>
      <p:sp>
        <p:nvSpPr>
          <p:cNvPr id="3" name="Rectangle 2"/>
          <p:cNvSpPr/>
          <p:nvPr userDrawn="1"/>
        </p:nvSpPr>
        <p:spPr>
          <a:xfrm>
            <a:off x="0" y="5387789"/>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endParaRPr>
          </a:p>
        </p:txBody>
      </p:sp>
      <p:sp>
        <p:nvSpPr>
          <p:cNvPr id="12" name="Text Placeholder 10"/>
          <p:cNvSpPr>
            <a:spLocks noGrp="1"/>
          </p:cNvSpPr>
          <p:nvPr>
            <p:ph type="body" sz="quarter" idx="14" hasCustomPrompt="1"/>
          </p:nvPr>
        </p:nvSpPr>
        <p:spPr>
          <a:xfrm>
            <a:off x="2101852" y="5644884"/>
            <a:ext cx="4940300" cy="903062"/>
          </a:xfrm>
        </p:spPr>
        <p:txBody>
          <a:bodyPr>
            <a:normAutofit/>
          </a:bodyPr>
          <a:lstStyle>
            <a:lvl1pPr marL="0" indent="0" algn="ctr">
              <a:spcBef>
                <a:spcPts val="0"/>
              </a:spcBef>
              <a:spcAft>
                <a:spcPts val="1000"/>
              </a:spcAft>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a:p>
            <a:r>
              <a:rPr lang="en-US" sz="1800" dirty="0" smtClean="0"/>
              <a:t>Date</a:t>
            </a:r>
            <a:endParaRPr lang="en-US" dirty="0"/>
          </a:p>
        </p:txBody>
      </p:sp>
      <p:sp>
        <p:nvSpPr>
          <p:cNvPr id="18" name="Date Placeholder 17"/>
          <p:cNvSpPr>
            <a:spLocks noGrp="1"/>
          </p:cNvSpPr>
          <p:nvPr>
            <p:ph type="dt" sz="half" idx="15"/>
          </p:nvPr>
        </p:nvSpPr>
        <p:spPr/>
        <p:txBody>
          <a:bodyPr/>
          <a:lstStyle/>
          <a:p>
            <a:r>
              <a:rPr lang="en-US" smtClean="0"/>
              <a:t>PPB-TITLE SHEET 2018-12</a:t>
            </a: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8"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9638" y="1842964"/>
            <a:ext cx="5324726" cy="632012"/>
          </a:xfrm>
          <a:prstGeom prst="rect">
            <a:avLst/>
          </a:prstGeom>
        </p:spPr>
      </p:pic>
    </p:spTree>
    <p:extLst>
      <p:ext uri="{BB962C8B-B14F-4D97-AF65-F5344CB8AC3E}">
        <p14:creationId xmlns:p14="http://schemas.microsoft.com/office/powerpoint/2010/main" val="369738922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smtClean="0"/>
              <a:t>Click to enter the slideshow title</a:t>
            </a:r>
            <a:endParaRPr lang="en-US" dirty="0"/>
          </a:p>
        </p:txBody>
      </p:sp>
      <p:sp>
        <p:nvSpPr>
          <p:cNvPr id="3" name="Rectangle 2"/>
          <p:cNvSpPr/>
          <p:nvPr userDrawn="1"/>
        </p:nvSpPr>
        <p:spPr>
          <a:xfrm>
            <a:off x="0" y="5387789"/>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endParaRPr>
          </a:p>
        </p:txBody>
      </p:sp>
      <p:sp>
        <p:nvSpPr>
          <p:cNvPr id="12" name="Text Placeholder 10"/>
          <p:cNvSpPr>
            <a:spLocks noGrp="1"/>
          </p:cNvSpPr>
          <p:nvPr>
            <p:ph type="body" sz="quarter" idx="14" hasCustomPrompt="1"/>
          </p:nvPr>
        </p:nvSpPr>
        <p:spPr>
          <a:xfrm>
            <a:off x="2101852" y="5644884"/>
            <a:ext cx="4940300" cy="903062"/>
          </a:xfrm>
        </p:spPr>
        <p:txBody>
          <a:bodyPr>
            <a:normAutofit/>
          </a:bodyPr>
          <a:lstStyle>
            <a:lvl1pPr marL="0" indent="0" algn="ctr">
              <a:spcBef>
                <a:spcPts val="0"/>
              </a:spcBef>
              <a:spcAft>
                <a:spcPts val="1000"/>
              </a:spcAft>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a:p>
            <a:r>
              <a:rPr lang="en-US" sz="1800" dirty="0" smtClean="0"/>
              <a:t>Date</a:t>
            </a:r>
            <a:endParaRPr lang="en-US" dirty="0"/>
          </a:p>
        </p:txBody>
      </p:sp>
      <p:sp>
        <p:nvSpPr>
          <p:cNvPr id="18" name="Date Placeholder 17"/>
          <p:cNvSpPr>
            <a:spLocks noGrp="1"/>
          </p:cNvSpPr>
          <p:nvPr>
            <p:ph type="dt" sz="half" idx="15"/>
          </p:nvPr>
        </p:nvSpPr>
        <p:spPr/>
        <p:txBody>
          <a:bodyPr/>
          <a:lstStyle/>
          <a:p>
            <a:r>
              <a:rPr lang="en-US" smtClean="0"/>
              <a:t>PPB-TITLE SHEET 2018-12</a:t>
            </a: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10"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5233" y="2118359"/>
            <a:ext cx="5843117" cy="692362"/>
          </a:xfrm>
          <a:prstGeom prst="rect">
            <a:avLst/>
          </a:prstGeom>
        </p:spPr>
      </p:pic>
    </p:spTree>
    <p:extLst>
      <p:ext uri="{BB962C8B-B14F-4D97-AF65-F5344CB8AC3E}">
        <p14:creationId xmlns:p14="http://schemas.microsoft.com/office/powerpoint/2010/main" val="336811918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9144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smtClean="0"/>
              <a:t>Click to enter the slideshow title</a:t>
            </a:r>
            <a:endParaRPr lang="en-US" dirty="0"/>
          </a:p>
        </p:txBody>
      </p:sp>
      <p:sp>
        <p:nvSpPr>
          <p:cNvPr id="3" name="Rectangle 2"/>
          <p:cNvSpPr/>
          <p:nvPr userDrawn="1"/>
        </p:nvSpPr>
        <p:spPr>
          <a:xfrm>
            <a:off x="0" y="4773022"/>
            <a:ext cx="9144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endParaRPr>
          </a:p>
        </p:txBody>
      </p:sp>
      <p:sp>
        <p:nvSpPr>
          <p:cNvPr id="12" name="Text Placeholder 10"/>
          <p:cNvSpPr>
            <a:spLocks noGrp="1"/>
          </p:cNvSpPr>
          <p:nvPr>
            <p:ph type="body" sz="quarter" idx="14" hasCustomPrompt="1"/>
          </p:nvPr>
        </p:nvSpPr>
        <p:spPr>
          <a:xfrm>
            <a:off x="2101852" y="5041204"/>
            <a:ext cx="4940300" cy="1097128"/>
          </a:xfrm>
        </p:spPr>
        <p:txBody>
          <a:bodyPr>
            <a:normAutofit/>
          </a:bodyPr>
          <a:lstStyle>
            <a:lvl1pPr marL="0" indent="0" algn="ctr">
              <a:spcBef>
                <a:spcPts val="0"/>
              </a:spcBef>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a:p>
            <a:r>
              <a:rPr lang="en-US" sz="1800" dirty="0" smtClean="0"/>
              <a:t>Date</a:t>
            </a:r>
            <a:endParaRPr lang="en-US" dirty="0"/>
          </a:p>
        </p:txBody>
      </p:sp>
      <p:sp>
        <p:nvSpPr>
          <p:cNvPr id="9" name="Footer Placeholder 4"/>
          <p:cNvSpPr>
            <a:spLocks noGrp="1"/>
          </p:cNvSpPr>
          <p:nvPr>
            <p:ph type="ftr" sz="quarter" idx="3"/>
          </p:nvPr>
        </p:nvSpPr>
        <p:spPr>
          <a:xfrm>
            <a:off x="4690172" y="6138335"/>
            <a:ext cx="4190735" cy="365125"/>
          </a:xfrm>
          <a:prstGeom prst="rect">
            <a:avLst/>
          </a:prstGeom>
        </p:spPr>
        <p:txBody>
          <a:bodyPr anchor="b"/>
          <a:lstStyle>
            <a:lvl1pPr algn="r">
              <a:defRPr sz="1200">
                <a:solidFill>
                  <a:schemeClr val="tx2"/>
                </a:solidFill>
              </a:defRPr>
            </a:lvl1pPr>
          </a:lstStyle>
          <a:p>
            <a:r>
              <a:rPr lang="en-US" smtClean="0"/>
              <a:t>http://ihub/projectdelivery/design/index.html</a:t>
            </a:r>
            <a:endParaRPr lang="en-US" dirty="0"/>
          </a:p>
        </p:txBody>
      </p:sp>
      <p:sp>
        <p:nvSpPr>
          <p:cNvPr id="6" name="Picture Placeholder 5"/>
          <p:cNvSpPr>
            <a:spLocks noGrp="1"/>
          </p:cNvSpPr>
          <p:nvPr>
            <p:ph type="pic" sz="quarter" idx="17"/>
          </p:nvPr>
        </p:nvSpPr>
        <p:spPr>
          <a:xfrm>
            <a:off x="0" y="0"/>
            <a:ext cx="9144000" cy="3380732"/>
          </a:xfrm>
        </p:spPr>
        <p:txBody>
          <a:bodyPr/>
          <a:lstStyle/>
          <a:p>
            <a:r>
              <a:rPr lang="en-US" smtClean="0"/>
              <a:t>Click icon to add picture</a:t>
            </a:r>
            <a:endParaRPr lang="en-US" dirty="0"/>
          </a:p>
        </p:txBody>
      </p:sp>
      <p:pic>
        <p:nvPicPr>
          <p:cNvPr id="8"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8553" y="6089345"/>
            <a:ext cx="3109319" cy="368429"/>
          </a:xfrm>
          <a:prstGeom prst="rect">
            <a:avLst/>
          </a:prstGeom>
        </p:spPr>
      </p:pic>
    </p:spTree>
    <p:extLst>
      <p:ext uri="{BB962C8B-B14F-4D97-AF65-F5344CB8AC3E}">
        <p14:creationId xmlns:p14="http://schemas.microsoft.com/office/powerpoint/2010/main" val="178882439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Agenda</a:t>
            </a:r>
            <a:endParaRPr lang="en-US" dirty="0"/>
          </a:p>
        </p:txBody>
      </p:sp>
      <p:sp>
        <p:nvSpPr>
          <p:cNvPr id="12" name="Table Placeholder 9"/>
          <p:cNvSpPr>
            <a:spLocks noGrp="1"/>
          </p:cNvSpPr>
          <p:nvPr>
            <p:ph type="tbl" sz="quarter" idx="13"/>
          </p:nvPr>
        </p:nvSpPr>
        <p:spPr>
          <a:xfrm>
            <a:off x="628650" y="1335089"/>
            <a:ext cx="7886700" cy="4841875"/>
          </a:xfrm>
        </p:spPr>
        <p:txBody>
          <a:bodyPr/>
          <a:lstStyle/>
          <a:p>
            <a:r>
              <a:rPr lang="en-US" smtClean="0"/>
              <a:t>Click icon to add table</a:t>
            </a:r>
            <a:endParaRPr lang="en-US"/>
          </a:p>
        </p:txBody>
      </p:sp>
      <p:sp>
        <p:nvSpPr>
          <p:cNvPr id="4" name="Date Placeholder 3"/>
          <p:cNvSpPr>
            <a:spLocks noGrp="1"/>
          </p:cNvSpPr>
          <p:nvPr>
            <p:ph type="dt" sz="half" idx="10"/>
          </p:nvPr>
        </p:nvSpPr>
        <p:spPr/>
        <p:txBody>
          <a:bodyPr/>
          <a:lstStyle/>
          <a:p>
            <a:r>
              <a:rPr lang="en-US" smtClean="0"/>
              <a:t>PPB-TITLE SHEET 2018-12</a:t>
            </a: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7996441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1"/>
          </a:solidFill>
        </p:spPr>
        <p:txBody>
          <a:bodyPr anchor="ctr">
            <a:normAutofit/>
          </a:bodyPr>
          <a:lstStyle>
            <a:lvl1pPr algn="ctr">
              <a:defRPr sz="3600">
                <a:solidFill>
                  <a:schemeClr val="bg1"/>
                </a:solidFill>
              </a:defRPr>
            </a:lvl1pPr>
          </a:lstStyle>
          <a:p>
            <a:r>
              <a:rPr lang="en-US" dirty="0" smtClean="0"/>
              <a:t>Click to edit section title</a:t>
            </a:r>
            <a:endParaRPr lang="en-US" dirty="0"/>
          </a:p>
        </p:txBody>
      </p:sp>
      <p:sp>
        <p:nvSpPr>
          <p:cNvPr id="3" name="Rectangle 2"/>
          <p:cNvSpPr/>
          <p:nvPr userDrawn="1"/>
        </p:nvSpPr>
        <p:spPr>
          <a:xfrm>
            <a:off x="0" y="5387789"/>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endParaRPr>
          </a:p>
        </p:txBody>
      </p:sp>
      <p:sp>
        <p:nvSpPr>
          <p:cNvPr id="12" name="Text Placeholder 10"/>
          <p:cNvSpPr>
            <a:spLocks noGrp="1"/>
          </p:cNvSpPr>
          <p:nvPr>
            <p:ph type="body" sz="quarter" idx="14" hasCustomPrompt="1"/>
          </p:nvPr>
        </p:nvSpPr>
        <p:spPr>
          <a:xfrm>
            <a:off x="2101852" y="5644884"/>
            <a:ext cx="4940300" cy="440970"/>
          </a:xfrm>
        </p:spPr>
        <p:txBody>
          <a:bodyPr>
            <a:normAutofit/>
          </a:bodyPr>
          <a:lstStyle>
            <a:lvl1pPr marL="0" indent="0" algn="ctr">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p:txBody>
      </p:sp>
      <p:sp>
        <p:nvSpPr>
          <p:cNvPr id="11" name="Picture Placeholder 2"/>
          <p:cNvSpPr>
            <a:spLocks noGrp="1"/>
          </p:cNvSpPr>
          <p:nvPr>
            <p:ph type="pic" sz="quarter" idx="13" hasCustomPrompt="1"/>
          </p:nvPr>
        </p:nvSpPr>
        <p:spPr>
          <a:xfrm>
            <a:off x="0" y="1789113"/>
            <a:ext cx="9144000" cy="2298700"/>
          </a:xfrm>
        </p:spPr>
        <p:txBody>
          <a:bodyPr/>
          <a:lstStyle/>
          <a:p>
            <a:r>
              <a:rPr lang="en-US" dirty="0" smtClean="0"/>
              <a:t>Click Icon to add picture</a:t>
            </a:r>
            <a:endParaRPr lang="en-US" dirty="0"/>
          </a:p>
        </p:txBody>
      </p:sp>
      <p:sp>
        <p:nvSpPr>
          <p:cNvPr id="18" name="Date Placeholder 17"/>
          <p:cNvSpPr>
            <a:spLocks noGrp="1"/>
          </p:cNvSpPr>
          <p:nvPr>
            <p:ph type="dt" sz="half" idx="15"/>
          </p:nvPr>
        </p:nvSpPr>
        <p:spPr/>
        <p:txBody>
          <a:bodyPr/>
          <a:lstStyle/>
          <a:p>
            <a:r>
              <a:rPr lang="en-US" smtClean="0"/>
              <a:t>PPB-TITLE SHEET 2018-12</a:t>
            </a: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14"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8938" y="812678"/>
            <a:ext cx="3109319" cy="368429"/>
          </a:xfrm>
          <a:prstGeom prst="rect">
            <a:avLst/>
          </a:prstGeom>
        </p:spPr>
      </p:pic>
    </p:spTree>
    <p:extLst>
      <p:ext uri="{BB962C8B-B14F-4D97-AF65-F5344CB8AC3E}">
        <p14:creationId xmlns:p14="http://schemas.microsoft.com/office/powerpoint/2010/main" val="208225022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PPB-TITLE SHEET 2018-12</a:t>
            </a:r>
            <a:endParaRPr lang="en-US" dirty="0"/>
          </a:p>
        </p:txBody>
      </p:sp>
      <p:sp>
        <p:nvSpPr>
          <p:cNvPr id="1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3249975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sz="half" idx="1"/>
          </p:nvPr>
        </p:nvSpPr>
        <p:spPr>
          <a:xfrm>
            <a:off x="628650" y="1594627"/>
            <a:ext cx="3736086" cy="4582339"/>
          </a:xfrm>
          <a:solidFill>
            <a:schemeClr val="bg1"/>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9536" y="1594627"/>
            <a:ext cx="3845814" cy="4582339"/>
          </a:xfrm>
          <a:solidFill>
            <a:schemeClr val="bg1"/>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PPB-TITLE SHEET 2018-12</a:t>
            </a: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
        <p:nvSpPr>
          <p:cNvPr id="10" name="Rectangle 9"/>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71661008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idx="1"/>
          </p:nvPr>
        </p:nvSpPr>
        <p:spPr>
          <a:xfrm>
            <a:off x="628650" y="1335281"/>
            <a:ext cx="7886700" cy="4841682"/>
          </a:xfrm>
          <a:solidFill>
            <a:schemeClr val="bg1"/>
          </a:solidFill>
        </p:spPr>
        <p:txBody>
          <a:bodyPr lIns="228600" tIns="548640" rIns="274320"/>
          <a:lstStyle>
            <a:lvl1pPr marL="342891" indent="-342891">
              <a:lnSpc>
                <a:spcPct val="100000"/>
              </a:lnSpc>
              <a:spcAft>
                <a:spcPts val="1000"/>
              </a:spcAft>
              <a:buClr>
                <a:schemeClr val="accent1"/>
              </a:buClr>
              <a:buFont typeface="Arial" panose="020B0604020202020204" pitchFamily="34" charset="0"/>
              <a:buChar char="•"/>
              <a:defRPr sz="2500"/>
            </a:lvl1pPr>
            <a:lvl2pPr marL="800080" indent="-342891">
              <a:lnSpc>
                <a:spcPct val="100000"/>
              </a:lnSpc>
              <a:spcAft>
                <a:spcPts val="1000"/>
              </a:spcAft>
              <a:buClr>
                <a:schemeClr val="accent1"/>
              </a:buClr>
              <a:buFont typeface="Arial" panose="020B0604020202020204" pitchFamily="34" charset="0"/>
              <a:buChar char="•"/>
              <a:defRPr sz="2100"/>
            </a:lvl2pPr>
            <a:lvl3pPr marL="1200121" indent="-285744">
              <a:lnSpc>
                <a:spcPct val="100000"/>
              </a:lnSpc>
              <a:spcAft>
                <a:spcPts val="1000"/>
              </a:spcAft>
              <a:buClr>
                <a:schemeClr val="accent1"/>
              </a:buClr>
              <a:buFont typeface="Arial" panose="020B0604020202020204" pitchFamily="34" charset="0"/>
              <a:buChar char="•"/>
              <a:defRPr sz="1700"/>
            </a:lvl3pPr>
            <a:lvl4pPr marL="1657309" indent="-285744">
              <a:lnSpc>
                <a:spcPct val="100000"/>
              </a:lnSpc>
              <a:spcAft>
                <a:spcPts val="1000"/>
              </a:spcAft>
              <a:buClr>
                <a:schemeClr val="accent1"/>
              </a:buClr>
              <a:buFont typeface="Arial" panose="020B0604020202020204" pitchFamily="34" charset="0"/>
              <a:buChar char="•"/>
              <a:defRPr sz="1700"/>
            </a:lvl4pPr>
            <a:lvl5pPr marL="2114498" indent="-285744">
              <a:lnSpc>
                <a:spcPct val="100000"/>
              </a:lnSpc>
              <a:spcAft>
                <a:spcPts val="1000"/>
              </a:spcAft>
              <a:buClr>
                <a:schemeClr val="accent1"/>
              </a:buClr>
              <a:buFont typeface="Arial" panose="020B0604020202020204" pitchFamily="34" charset="0"/>
              <a:buChar char="•"/>
              <a:defRPr sz="17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PPB-TITLE SHEET 2018-12</a:t>
            </a: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4858415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sz="half" idx="1"/>
          </p:nvPr>
        </p:nvSpPr>
        <p:spPr>
          <a:xfrm>
            <a:off x="628650" y="1594627"/>
            <a:ext cx="3886200" cy="4582339"/>
          </a:xfrm>
          <a:solidFill>
            <a:schemeClr val="bg1"/>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94627"/>
            <a:ext cx="3886200" cy="4582339"/>
          </a:xfrm>
          <a:solidFill>
            <a:schemeClr val="bg1"/>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PPB-TITLE SHEET 2018-12</a:t>
            </a: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5380107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9" name="Picture Placeholder 12"/>
          <p:cNvSpPr>
            <a:spLocks noGrp="1"/>
          </p:cNvSpPr>
          <p:nvPr>
            <p:ph type="pic" sz="quarter" idx="13" hasCustomPrompt="1"/>
          </p:nvPr>
        </p:nvSpPr>
        <p:spPr>
          <a:xfrm>
            <a:off x="0" y="1219198"/>
            <a:ext cx="9144000" cy="5638802"/>
          </a:xfrm>
        </p:spPr>
        <p:txBody>
          <a:bodyPr/>
          <a:lstStyle/>
          <a:p>
            <a:r>
              <a:rPr lang="en-US" dirty="0" smtClean="0"/>
              <a:t>Click Icon to add picture</a:t>
            </a:r>
            <a:endParaRPr lang="en-US" dirty="0"/>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685783" indent="-228594">
              <a:lnSpc>
                <a:spcPct val="100000"/>
              </a:lnSpc>
              <a:spcBef>
                <a:spcPts val="0"/>
              </a:spcBef>
              <a:buClr>
                <a:schemeClr val="accent2"/>
              </a:buClr>
              <a:defRPr sz="2500">
                <a:solidFill>
                  <a:schemeClr val="bg1"/>
                </a:solidFill>
              </a:defRPr>
            </a:lvl1pPr>
            <a:lvl2pPr marL="1142971" indent="-228594">
              <a:lnSpc>
                <a:spcPct val="100000"/>
              </a:lnSpc>
              <a:buClr>
                <a:schemeClr val="accent2"/>
              </a:buClr>
              <a:defRPr sz="2100">
                <a:solidFill>
                  <a:schemeClr val="bg1"/>
                </a:solidFill>
              </a:defRPr>
            </a:lvl2pPr>
            <a:lvl3pPr marL="1600160" indent="-228594">
              <a:lnSpc>
                <a:spcPct val="100000"/>
              </a:lnSpc>
              <a:buClr>
                <a:schemeClr val="accent2"/>
              </a:buClr>
              <a:defRPr sz="1700">
                <a:solidFill>
                  <a:schemeClr val="bg1"/>
                </a:solidFill>
              </a:defRPr>
            </a:lvl3pPr>
            <a:lvl4pPr marL="2057349" indent="-228594">
              <a:lnSpc>
                <a:spcPct val="100000"/>
              </a:lnSpc>
              <a:buClr>
                <a:schemeClr val="accent2"/>
              </a:buClr>
              <a:defRPr sz="1700">
                <a:solidFill>
                  <a:schemeClr val="bg1"/>
                </a:solidFill>
              </a:defRPr>
            </a:lvl4pPr>
            <a:lvl5pPr marL="2514537" indent="-228594">
              <a:lnSpc>
                <a:spcPct val="100000"/>
              </a:lnSpc>
              <a:buClr>
                <a:schemeClr val="accent2"/>
              </a:buClr>
              <a:defRPr sz="17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PPB-TITLE SHEET 2018-12</a:t>
            </a:r>
            <a:endParaRPr lang="en-US" dirty="0"/>
          </a:p>
        </p:txBody>
      </p:sp>
      <p:sp>
        <p:nvSpPr>
          <p:cNvPr id="13"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7623397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9" name="Picture Placeholder 12"/>
          <p:cNvSpPr>
            <a:spLocks noGrp="1"/>
          </p:cNvSpPr>
          <p:nvPr>
            <p:ph type="pic" sz="quarter" idx="13" hasCustomPrompt="1"/>
          </p:nvPr>
        </p:nvSpPr>
        <p:spPr>
          <a:xfrm>
            <a:off x="0" y="1219198"/>
            <a:ext cx="9144000" cy="5638802"/>
          </a:xfrm>
        </p:spPr>
        <p:txBody>
          <a:bodyPr/>
          <a:lstStyle>
            <a:lvl1pPr>
              <a:defRPr baseline="0"/>
            </a:lvl1pPr>
          </a:lstStyle>
          <a:p>
            <a:r>
              <a:rPr lang="en-US" dirty="0" smtClean="0"/>
              <a:t>Click Icon to add picture</a:t>
            </a:r>
            <a:endParaRPr lang="en-US" dirty="0"/>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685783" indent="-228594">
              <a:lnSpc>
                <a:spcPct val="100000"/>
              </a:lnSpc>
              <a:spcBef>
                <a:spcPts val="0"/>
              </a:spcBef>
              <a:buClr>
                <a:schemeClr val="accent2"/>
              </a:buClr>
              <a:defRPr>
                <a:solidFill>
                  <a:schemeClr val="bg1"/>
                </a:solidFill>
              </a:defRPr>
            </a:lvl1pPr>
            <a:lvl2pPr marL="1142971" indent="-228594">
              <a:lnSpc>
                <a:spcPct val="100000"/>
              </a:lnSpc>
              <a:buClr>
                <a:schemeClr val="accent2"/>
              </a:buClr>
              <a:defRPr>
                <a:solidFill>
                  <a:schemeClr val="bg1"/>
                </a:solidFill>
              </a:defRPr>
            </a:lvl2pPr>
            <a:lvl3pPr marL="1600160" indent="-228594">
              <a:lnSpc>
                <a:spcPct val="100000"/>
              </a:lnSpc>
              <a:buClr>
                <a:schemeClr val="accent2"/>
              </a:buClr>
              <a:defRPr>
                <a:solidFill>
                  <a:schemeClr val="bg1"/>
                </a:solidFill>
              </a:defRPr>
            </a:lvl3pPr>
            <a:lvl4pPr marL="2057349" indent="-228594">
              <a:lnSpc>
                <a:spcPct val="100000"/>
              </a:lnSpc>
              <a:buClr>
                <a:schemeClr val="accent2"/>
              </a:buClr>
              <a:defRPr>
                <a:solidFill>
                  <a:schemeClr val="bg1"/>
                </a:solidFill>
              </a:defRPr>
            </a:lvl4pPr>
            <a:lvl5pPr marL="2514537" indent="-228594">
              <a:lnSpc>
                <a:spcPct val="100000"/>
              </a:lnSpc>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PPB-TITLE SHEET 2018-12</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12"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Tree>
    <p:extLst>
      <p:ext uri="{BB962C8B-B14F-4D97-AF65-F5344CB8AC3E}">
        <p14:creationId xmlns:p14="http://schemas.microsoft.com/office/powerpoint/2010/main" val="124948801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4"/>
          <p:cNvSpPr>
            <a:spLocks noGrp="1"/>
          </p:cNvSpPr>
          <p:nvPr>
            <p:ph type="dt" sz="half" idx="11"/>
          </p:nvPr>
        </p:nvSpPr>
        <p:spPr>
          <a:xfrm>
            <a:off x="628651" y="6356353"/>
            <a:ext cx="1018943" cy="365125"/>
          </a:xfrm>
        </p:spPr>
        <p:txBody>
          <a:bodyPr/>
          <a:lstStyle/>
          <a:p>
            <a:r>
              <a:rPr lang="en-US" smtClean="0"/>
              <a:t>PPB-TITLE SHEET 2018-12</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5976574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PPB-TITLE SHEET 2018-12</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98105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PPB-TITLE SHEET 2018-12</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302577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1200">
                <a:solidFill>
                  <a:schemeClr val="tx2"/>
                </a:solidFill>
              </a:defRPr>
            </a:lvl1pPr>
          </a:lstStyle>
          <a:p>
            <a:r>
              <a:rPr lang="en-US" smtClean="0"/>
              <a:t>PPB-TITLE SHEET 2018-12</a:t>
            </a: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10"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2487082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11" name="Content Placeholder 4"/>
          <p:cNvSpPr>
            <a:spLocks noGrp="1"/>
          </p:cNvSpPr>
          <p:nvPr>
            <p:ph sz="quarter" idx="10"/>
          </p:nvPr>
        </p:nvSpPr>
        <p:spPr>
          <a:xfrm>
            <a:off x="628651"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r>
              <a:rPr lang="en-US" smtClean="0"/>
              <a:t>Click icon to add picture</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PPB-TITLE SHEET 2018-12</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3898785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10" name="Content Placeholder 4"/>
          <p:cNvSpPr>
            <a:spLocks noGrp="1"/>
          </p:cNvSpPr>
          <p:nvPr>
            <p:ph sz="quarter" idx="10"/>
          </p:nvPr>
        </p:nvSpPr>
        <p:spPr>
          <a:xfrm>
            <a:off x="628651"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r>
              <a:rPr lang="en-US" smtClean="0"/>
              <a:t>Click icon to add picture</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PPB-TITLE SHEET 2018-12</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9450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7" name="Content Placeholder 4"/>
          <p:cNvSpPr>
            <a:spLocks noGrp="1"/>
          </p:cNvSpPr>
          <p:nvPr>
            <p:ph sz="quarter" idx="10"/>
          </p:nvPr>
        </p:nvSpPr>
        <p:spPr>
          <a:xfrm>
            <a:off x="628651" y="1366346"/>
            <a:ext cx="4676215"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Picture Placeholder 2"/>
          <p:cNvSpPr>
            <a:spLocks noGrp="1"/>
          </p:cNvSpPr>
          <p:nvPr>
            <p:ph type="pic" sz="quarter" idx="13"/>
          </p:nvPr>
        </p:nvSpPr>
        <p:spPr>
          <a:xfrm>
            <a:off x="5740174" y="1364826"/>
            <a:ext cx="3403826" cy="4538434"/>
          </a:xfrm>
        </p:spPr>
        <p:txBody>
          <a:bodyPr/>
          <a:lstStyle>
            <a:lvl1pPr>
              <a:buClr>
                <a:schemeClr val="tx1"/>
              </a:buClr>
              <a:defRPr>
                <a:solidFill>
                  <a:schemeClr val="tx1"/>
                </a:solidFill>
              </a:defRPr>
            </a:lvl1pPr>
          </a:lstStyle>
          <a:p>
            <a:r>
              <a:rPr lang="en-US" smtClean="0"/>
              <a:t>Click icon to add picture</a:t>
            </a:r>
            <a:endParaRPr lang="en-US" dirty="0"/>
          </a:p>
        </p:txBody>
      </p:sp>
      <p:sp>
        <p:nvSpPr>
          <p:cNvPr id="9"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1200">
                <a:solidFill>
                  <a:schemeClr val="tx2"/>
                </a:solidFill>
              </a:defRPr>
            </a:lvl1pPr>
          </a:lstStyle>
          <a:p>
            <a:r>
              <a:rPr lang="en-US" smtClean="0"/>
              <a:t>PPB-TITLE SHEET 2018-12</a:t>
            </a: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10"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8649004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604749" y="1981899"/>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436290" y="4345147"/>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0" name="Picture Placeholder 2"/>
          <p:cNvSpPr>
            <a:spLocks noGrp="1"/>
          </p:cNvSpPr>
          <p:nvPr>
            <p:ph type="pic" sz="quarter" idx="16" hasCustomPrompt="1"/>
          </p:nvPr>
        </p:nvSpPr>
        <p:spPr>
          <a:xfrm>
            <a:off x="2734633"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2566173" y="4345147"/>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2" name="Picture Placeholder 2"/>
          <p:cNvSpPr>
            <a:spLocks noGrp="1"/>
          </p:cNvSpPr>
          <p:nvPr>
            <p:ph type="pic" sz="quarter" idx="18" hasCustomPrompt="1"/>
          </p:nvPr>
        </p:nvSpPr>
        <p:spPr>
          <a:xfrm>
            <a:off x="4864516"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4696056" y="4345147"/>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4" name="Picture Placeholder 2"/>
          <p:cNvSpPr>
            <a:spLocks noGrp="1"/>
          </p:cNvSpPr>
          <p:nvPr>
            <p:ph type="pic" sz="quarter" idx="20" hasCustomPrompt="1"/>
          </p:nvPr>
        </p:nvSpPr>
        <p:spPr>
          <a:xfrm>
            <a:off x="6994399"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21" hasCustomPrompt="1"/>
          </p:nvPr>
        </p:nvSpPr>
        <p:spPr>
          <a:xfrm>
            <a:off x="6825939" y="4341161"/>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r>
              <a:rPr lang="en-US" smtClean="0"/>
              <a:t>PPB-TITLE SHEET 2018-12</a:t>
            </a:r>
            <a:endParaRPr lang="en-US" dirty="0"/>
          </a:p>
        </p:txBody>
      </p:sp>
      <p:sp>
        <p:nvSpPr>
          <p:cNvPr id="1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278020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1179611" y="1964392"/>
            <a:ext cx="1749143" cy="190047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1101920" y="4564988"/>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0" name="Picture Placeholder 2"/>
          <p:cNvSpPr>
            <a:spLocks noGrp="1"/>
          </p:cNvSpPr>
          <p:nvPr>
            <p:ph type="pic" sz="quarter" idx="16" hasCustomPrompt="1"/>
          </p:nvPr>
        </p:nvSpPr>
        <p:spPr>
          <a:xfrm>
            <a:off x="3618406" y="1964392"/>
            <a:ext cx="1738398" cy="190047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3534177" y="4564988"/>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2" name="Picture Placeholder 2"/>
          <p:cNvSpPr>
            <a:spLocks noGrp="1"/>
          </p:cNvSpPr>
          <p:nvPr>
            <p:ph type="pic" sz="quarter" idx="18" hasCustomPrompt="1"/>
          </p:nvPr>
        </p:nvSpPr>
        <p:spPr>
          <a:xfrm>
            <a:off x="6050663" y="1964392"/>
            <a:ext cx="1738398" cy="190047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5966435" y="4564988"/>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r>
              <a:rPr lang="en-US" smtClean="0"/>
              <a:t>PPB-TITLE SHEET 2018-12</a:t>
            </a:r>
            <a:endParaRPr lang="en-US" dirty="0"/>
          </a:p>
        </p:txBody>
      </p:sp>
      <p:sp>
        <p:nvSpPr>
          <p:cNvPr id="1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6082459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6" name="Picture Placeholder 2"/>
          <p:cNvSpPr>
            <a:spLocks noGrp="1"/>
          </p:cNvSpPr>
          <p:nvPr>
            <p:ph type="pic" sz="quarter" idx="13" hasCustomPrompt="1"/>
          </p:nvPr>
        </p:nvSpPr>
        <p:spPr>
          <a:xfrm>
            <a:off x="604749" y="1981899"/>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436290" y="4345149"/>
            <a:ext cx="1906858"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0" name="Picture Placeholder 2"/>
          <p:cNvSpPr>
            <a:spLocks noGrp="1"/>
          </p:cNvSpPr>
          <p:nvPr>
            <p:ph type="pic" sz="quarter" idx="16" hasCustomPrompt="1"/>
          </p:nvPr>
        </p:nvSpPr>
        <p:spPr>
          <a:xfrm>
            <a:off x="2734633" y="1967573"/>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2566173" y="4345147"/>
            <a:ext cx="1906858"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2" name="Picture Placeholder 2"/>
          <p:cNvSpPr>
            <a:spLocks noGrp="1"/>
          </p:cNvSpPr>
          <p:nvPr>
            <p:ph type="pic" sz="quarter" idx="18" hasCustomPrompt="1"/>
          </p:nvPr>
        </p:nvSpPr>
        <p:spPr>
          <a:xfrm>
            <a:off x="4864516" y="1967573"/>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4696056" y="4345147"/>
            <a:ext cx="1906858"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4" name="Picture Placeholder 2"/>
          <p:cNvSpPr>
            <a:spLocks noGrp="1"/>
          </p:cNvSpPr>
          <p:nvPr>
            <p:ph type="pic" sz="quarter" idx="20" hasCustomPrompt="1"/>
          </p:nvPr>
        </p:nvSpPr>
        <p:spPr>
          <a:xfrm>
            <a:off x="6994399" y="1967573"/>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21" hasCustomPrompt="1"/>
          </p:nvPr>
        </p:nvSpPr>
        <p:spPr>
          <a:xfrm>
            <a:off x="6825939" y="4341161"/>
            <a:ext cx="1906858"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9" name="Rectangle 1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r>
              <a:rPr lang="en-US" smtClean="0"/>
              <a:t>PPB-TITLE SHEET 2018-12</a:t>
            </a:r>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2364659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604750" y="1674774"/>
            <a:ext cx="1394107" cy="1534851"/>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4" name="Text Placeholder 3"/>
          <p:cNvSpPr>
            <a:spLocks noGrp="1"/>
          </p:cNvSpPr>
          <p:nvPr>
            <p:ph type="body" sz="quarter" idx="16"/>
          </p:nvPr>
        </p:nvSpPr>
        <p:spPr>
          <a:xfrm>
            <a:off x="2157413" y="1674775"/>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23" name="Picture Placeholder 2"/>
          <p:cNvSpPr>
            <a:spLocks noGrp="1"/>
          </p:cNvSpPr>
          <p:nvPr>
            <p:ph type="pic" sz="quarter" idx="14" hasCustomPrompt="1"/>
          </p:nvPr>
        </p:nvSpPr>
        <p:spPr>
          <a:xfrm>
            <a:off x="604750" y="3939365"/>
            <a:ext cx="1394107" cy="153484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4" name="Text Placeholder 3"/>
          <p:cNvSpPr>
            <a:spLocks noGrp="1"/>
          </p:cNvSpPr>
          <p:nvPr>
            <p:ph type="body" sz="quarter" idx="15"/>
          </p:nvPr>
        </p:nvSpPr>
        <p:spPr>
          <a:xfrm>
            <a:off x="2157413" y="3939364"/>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25" name="Picture Placeholder 2"/>
          <p:cNvSpPr>
            <a:spLocks noGrp="1"/>
          </p:cNvSpPr>
          <p:nvPr>
            <p:ph type="pic" sz="quarter" idx="17" hasCustomPrompt="1"/>
          </p:nvPr>
        </p:nvSpPr>
        <p:spPr>
          <a:xfrm>
            <a:off x="4649855" y="1674775"/>
            <a:ext cx="1394107" cy="153485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6" name="Text Placeholder 3"/>
          <p:cNvSpPr>
            <a:spLocks noGrp="1"/>
          </p:cNvSpPr>
          <p:nvPr>
            <p:ph type="body" sz="quarter" idx="18"/>
          </p:nvPr>
        </p:nvSpPr>
        <p:spPr>
          <a:xfrm>
            <a:off x="6202517" y="1674775"/>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27" name="Picture Placeholder 2"/>
          <p:cNvSpPr>
            <a:spLocks noGrp="1"/>
          </p:cNvSpPr>
          <p:nvPr>
            <p:ph type="pic" sz="quarter" idx="19" hasCustomPrompt="1"/>
          </p:nvPr>
        </p:nvSpPr>
        <p:spPr>
          <a:xfrm>
            <a:off x="4649855" y="3939365"/>
            <a:ext cx="1394107" cy="153484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8" name="Text Placeholder 3"/>
          <p:cNvSpPr>
            <a:spLocks noGrp="1"/>
          </p:cNvSpPr>
          <p:nvPr>
            <p:ph type="body" sz="quarter" idx="20"/>
          </p:nvPr>
        </p:nvSpPr>
        <p:spPr>
          <a:xfrm>
            <a:off x="6202517" y="3939363"/>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r>
              <a:rPr lang="en-US" smtClean="0"/>
              <a:t>PPB-TITLE SHEET 2018-12</a:t>
            </a:r>
            <a:endParaRPr lang="en-US" dirty="0"/>
          </a:p>
        </p:txBody>
      </p:sp>
      <p:sp>
        <p:nvSpPr>
          <p:cNvPr id="2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6325647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2" name="Picture Placeholder 2"/>
          <p:cNvSpPr>
            <a:spLocks noGrp="1"/>
          </p:cNvSpPr>
          <p:nvPr>
            <p:ph type="pic" sz="quarter" idx="13" hasCustomPrompt="1"/>
          </p:nvPr>
        </p:nvSpPr>
        <p:spPr>
          <a:xfrm>
            <a:off x="604750" y="167477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16"/>
          </p:nvPr>
        </p:nvSpPr>
        <p:spPr>
          <a:xfrm>
            <a:off x="2157413" y="1674775"/>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13" name="Picture Placeholder 2"/>
          <p:cNvSpPr>
            <a:spLocks noGrp="1"/>
          </p:cNvSpPr>
          <p:nvPr>
            <p:ph type="pic" sz="quarter" idx="14" hasCustomPrompt="1"/>
          </p:nvPr>
        </p:nvSpPr>
        <p:spPr>
          <a:xfrm>
            <a:off x="604750" y="393936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4" name="Text Placeholder 3"/>
          <p:cNvSpPr>
            <a:spLocks noGrp="1"/>
          </p:cNvSpPr>
          <p:nvPr>
            <p:ph type="body" sz="quarter" idx="15"/>
          </p:nvPr>
        </p:nvSpPr>
        <p:spPr>
          <a:xfrm>
            <a:off x="2157413" y="3939364"/>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16" name="Picture Placeholder 2"/>
          <p:cNvSpPr>
            <a:spLocks noGrp="1"/>
          </p:cNvSpPr>
          <p:nvPr>
            <p:ph type="pic" sz="quarter" idx="17" hasCustomPrompt="1"/>
          </p:nvPr>
        </p:nvSpPr>
        <p:spPr>
          <a:xfrm>
            <a:off x="4649855" y="167477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7" name="Text Placeholder 3"/>
          <p:cNvSpPr>
            <a:spLocks noGrp="1"/>
          </p:cNvSpPr>
          <p:nvPr>
            <p:ph type="body" sz="quarter" idx="18"/>
          </p:nvPr>
        </p:nvSpPr>
        <p:spPr>
          <a:xfrm>
            <a:off x="6202517" y="1674775"/>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18" name="Picture Placeholder 2"/>
          <p:cNvSpPr>
            <a:spLocks noGrp="1"/>
          </p:cNvSpPr>
          <p:nvPr>
            <p:ph type="pic" sz="quarter" idx="19" hasCustomPrompt="1"/>
          </p:nvPr>
        </p:nvSpPr>
        <p:spPr>
          <a:xfrm>
            <a:off x="4649855" y="393936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9" name="Text Placeholder 3"/>
          <p:cNvSpPr>
            <a:spLocks noGrp="1"/>
          </p:cNvSpPr>
          <p:nvPr>
            <p:ph type="body" sz="quarter" idx="20"/>
          </p:nvPr>
        </p:nvSpPr>
        <p:spPr>
          <a:xfrm>
            <a:off x="6202517" y="3939363"/>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10"/>
          </p:nvPr>
        </p:nvSpPr>
        <p:spPr/>
        <p:txBody>
          <a:bodyPr/>
          <a:lstStyle/>
          <a:p>
            <a:r>
              <a:rPr lang="en-US" smtClean="0"/>
              <a:t>PPB-TITLE SHEET 2018-12</a:t>
            </a:r>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206933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628650" y="2571731"/>
            <a:ext cx="1528763" cy="16345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4" name="Text Placeholder 3"/>
          <p:cNvSpPr>
            <a:spLocks noGrp="1"/>
          </p:cNvSpPr>
          <p:nvPr>
            <p:ph type="body" sz="quarter" idx="16"/>
          </p:nvPr>
        </p:nvSpPr>
        <p:spPr>
          <a:xfrm>
            <a:off x="2279333" y="25717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25" name="Picture Placeholder 2"/>
          <p:cNvSpPr>
            <a:spLocks noGrp="1"/>
          </p:cNvSpPr>
          <p:nvPr>
            <p:ph type="pic" sz="quarter" idx="17" hasCustomPrompt="1"/>
          </p:nvPr>
        </p:nvSpPr>
        <p:spPr>
          <a:xfrm>
            <a:off x="4649855" y="2571731"/>
            <a:ext cx="1552662" cy="16345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6" name="Text Placeholder 3"/>
          <p:cNvSpPr>
            <a:spLocks noGrp="1"/>
          </p:cNvSpPr>
          <p:nvPr>
            <p:ph type="body" sz="quarter" idx="18"/>
          </p:nvPr>
        </p:nvSpPr>
        <p:spPr>
          <a:xfrm>
            <a:off x="6385397" y="25717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r>
              <a:rPr lang="en-US" smtClean="0"/>
              <a:t>PPB-TITLE SHEET 2018-12</a:t>
            </a:r>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3453293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Picture Placeholder 2"/>
          <p:cNvSpPr>
            <a:spLocks noGrp="1"/>
          </p:cNvSpPr>
          <p:nvPr>
            <p:ph type="pic" sz="quarter" idx="13" hasCustomPrompt="1"/>
          </p:nvPr>
        </p:nvSpPr>
        <p:spPr>
          <a:xfrm>
            <a:off x="604750" y="2800331"/>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16"/>
          </p:nvPr>
        </p:nvSpPr>
        <p:spPr>
          <a:xfrm>
            <a:off x="2157413" y="28003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16" name="Picture Placeholder 2"/>
          <p:cNvSpPr>
            <a:spLocks noGrp="1"/>
          </p:cNvSpPr>
          <p:nvPr>
            <p:ph type="pic" sz="quarter" idx="17" hasCustomPrompt="1"/>
          </p:nvPr>
        </p:nvSpPr>
        <p:spPr>
          <a:xfrm>
            <a:off x="4649855" y="2800331"/>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7" name="Text Placeholder 3"/>
          <p:cNvSpPr>
            <a:spLocks noGrp="1"/>
          </p:cNvSpPr>
          <p:nvPr>
            <p:ph type="body" sz="quarter" idx="18"/>
          </p:nvPr>
        </p:nvSpPr>
        <p:spPr>
          <a:xfrm>
            <a:off x="6202517" y="28003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PPB-TITLE SHEET 2018-12</a:t>
            </a:r>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22812960"/>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03865">
              <a:alpha val="87843"/>
            </a:srgbClr>
          </a:solidFill>
        </p:spPr>
        <p:txBody>
          <a:bodyPr>
            <a:normAutofit/>
          </a:bodyPr>
          <a:lstStyle>
            <a:lvl1pPr algn="ctr">
              <a:defRPr sz="3600">
                <a:solidFill>
                  <a:schemeClr val="bg1"/>
                </a:solidFill>
              </a:defRPr>
            </a:lvl1pPr>
          </a:lstStyle>
          <a:p>
            <a:r>
              <a:rPr lang="en-US" dirty="0" smtClean="0"/>
              <a:t>Click to edit title</a:t>
            </a:r>
            <a:endParaRPr lang="en-US" dirty="0"/>
          </a:p>
        </p:txBody>
      </p:sp>
      <p:sp>
        <p:nvSpPr>
          <p:cNvPr id="4" name="Picture Placeholder 12"/>
          <p:cNvSpPr>
            <a:spLocks noGrp="1"/>
          </p:cNvSpPr>
          <p:nvPr>
            <p:ph type="pic" sz="quarter" idx="10"/>
          </p:nvPr>
        </p:nvSpPr>
        <p:spPr>
          <a:xfrm>
            <a:off x="0" y="2"/>
            <a:ext cx="9144000" cy="6857998"/>
          </a:xfrm>
        </p:spPr>
        <p:txBody>
          <a:bodyPr/>
          <a:lstStyle/>
          <a:p>
            <a:r>
              <a:rPr lang="en-US" smtClean="0"/>
              <a:t>Click icon to add picture</a:t>
            </a:r>
            <a:endParaRPr lang="en-US"/>
          </a:p>
        </p:txBody>
      </p:sp>
    </p:spTree>
    <p:extLst>
      <p:ext uri="{BB962C8B-B14F-4D97-AF65-F5344CB8AC3E}">
        <p14:creationId xmlns:p14="http://schemas.microsoft.com/office/powerpoint/2010/main" val="104511261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D0D0D">
              <a:alpha val="87843"/>
            </a:srgbClr>
          </a:solidFill>
        </p:spPr>
        <p:txBody>
          <a:bodyPr>
            <a:normAutofit/>
          </a:bodyPr>
          <a:lstStyle>
            <a:lvl1pPr algn="ctr">
              <a:defRPr sz="3600">
                <a:solidFill>
                  <a:schemeClr val="bg1"/>
                </a:solidFill>
              </a:defRPr>
            </a:lvl1pPr>
          </a:lstStyle>
          <a:p>
            <a:r>
              <a:rPr lang="en-US" dirty="0" smtClean="0"/>
              <a:t>Click to edit title</a:t>
            </a:r>
            <a:endParaRPr lang="en-US" dirty="0"/>
          </a:p>
        </p:txBody>
      </p:sp>
      <p:sp>
        <p:nvSpPr>
          <p:cNvPr id="4" name="Picture Placeholder 12"/>
          <p:cNvSpPr>
            <a:spLocks noGrp="1"/>
          </p:cNvSpPr>
          <p:nvPr>
            <p:ph type="pic" sz="quarter" idx="10"/>
          </p:nvPr>
        </p:nvSpPr>
        <p:spPr>
          <a:xfrm>
            <a:off x="0" y="4"/>
            <a:ext cx="9144000" cy="6857999"/>
          </a:xfrm>
        </p:spPr>
        <p:txBody>
          <a:bodyPr/>
          <a:lstStyle/>
          <a:p>
            <a:r>
              <a:rPr lang="en-US" smtClean="0"/>
              <a:t>Click icon to add picture</a:t>
            </a:r>
            <a:endParaRPr lang="en-US"/>
          </a:p>
        </p:txBody>
      </p:sp>
    </p:spTree>
    <p:extLst>
      <p:ext uri="{BB962C8B-B14F-4D97-AF65-F5344CB8AC3E}">
        <p14:creationId xmlns:p14="http://schemas.microsoft.com/office/powerpoint/2010/main" val="3297887301"/>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0"/>
            <a:ext cx="9144000" cy="1219200"/>
          </a:xfrm>
          <a:solidFill>
            <a:srgbClr val="78BE21">
              <a:alpha val="87843"/>
            </a:srgbClr>
          </a:solidFill>
        </p:spPr>
        <p:txBody>
          <a:bodyPr>
            <a:normAutofit/>
          </a:bodyPr>
          <a:lstStyle>
            <a:lvl1pPr algn="ctr">
              <a:defRPr sz="3600">
                <a:solidFill>
                  <a:schemeClr val="tx2"/>
                </a:solidFill>
              </a:defRPr>
            </a:lvl1pPr>
          </a:lstStyle>
          <a:p>
            <a:r>
              <a:rPr lang="en-US" dirty="0" smtClean="0"/>
              <a:t>Click to edit title</a:t>
            </a:r>
            <a:endParaRPr lang="en-US" dirty="0"/>
          </a:p>
        </p:txBody>
      </p:sp>
      <p:sp>
        <p:nvSpPr>
          <p:cNvPr id="4" name="Picture Placeholder 12"/>
          <p:cNvSpPr>
            <a:spLocks noGrp="1"/>
          </p:cNvSpPr>
          <p:nvPr>
            <p:ph type="pic" sz="quarter" idx="10"/>
          </p:nvPr>
        </p:nvSpPr>
        <p:spPr>
          <a:xfrm>
            <a:off x="0" y="4"/>
            <a:ext cx="9144000" cy="6857999"/>
          </a:xfrm>
        </p:spPr>
        <p:txBody>
          <a:bodyPr/>
          <a:lstStyle/>
          <a:p>
            <a:r>
              <a:rPr lang="en-US" smtClean="0"/>
              <a:t>Click icon to add picture</a:t>
            </a:r>
            <a:endParaRPr lang="en-US"/>
          </a:p>
        </p:txBody>
      </p:sp>
    </p:spTree>
    <p:extLst>
      <p:ext uri="{BB962C8B-B14F-4D97-AF65-F5344CB8AC3E}">
        <p14:creationId xmlns:p14="http://schemas.microsoft.com/office/powerpoint/2010/main" val="1634237328"/>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Code Demo (Click to Edit)</a:t>
            </a:r>
            <a:endParaRPr lang="en-US" dirty="0"/>
          </a:p>
        </p:txBody>
      </p:sp>
      <p:sp>
        <p:nvSpPr>
          <p:cNvPr id="10" name="Table Placeholder 8"/>
          <p:cNvSpPr>
            <a:spLocks noGrp="1"/>
          </p:cNvSpPr>
          <p:nvPr>
            <p:ph type="tbl" sz="quarter" idx="13"/>
          </p:nvPr>
        </p:nvSpPr>
        <p:spPr>
          <a:xfrm>
            <a:off x="1524000" y="2233263"/>
            <a:ext cx="6096000" cy="2966751"/>
          </a:xfrm>
        </p:spPr>
        <p:txBody>
          <a:bodyPr/>
          <a:lstStyle/>
          <a:p>
            <a:r>
              <a:rPr lang="en-US" smtClean="0"/>
              <a:t>Click icon to add table</a:t>
            </a:r>
            <a:endParaRPr lang="en-US"/>
          </a:p>
        </p:txBody>
      </p:sp>
    </p:spTree>
    <p:extLst>
      <p:ext uri="{BB962C8B-B14F-4D97-AF65-F5344CB8AC3E}">
        <p14:creationId xmlns:p14="http://schemas.microsoft.com/office/powerpoint/2010/main" val="2549061572"/>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Code Demo (Click to Edit)</a:t>
            </a:r>
            <a:endParaRPr lang="en-US" dirty="0"/>
          </a:p>
        </p:txBody>
      </p:sp>
      <p:sp>
        <p:nvSpPr>
          <p:cNvPr id="14" name="Table Placeholder 8"/>
          <p:cNvSpPr>
            <a:spLocks noGrp="1"/>
          </p:cNvSpPr>
          <p:nvPr>
            <p:ph type="tbl" sz="quarter" idx="13"/>
          </p:nvPr>
        </p:nvSpPr>
        <p:spPr>
          <a:xfrm>
            <a:off x="1524000" y="2233263"/>
            <a:ext cx="6096000" cy="2966751"/>
          </a:xfrm>
        </p:spPr>
        <p:txBody>
          <a:bodyPr/>
          <a:lstStyle>
            <a:lvl1pPr>
              <a:buClr>
                <a:schemeClr val="accent2"/>
              </a:buClr>
              <a:defRPr>
                <a:solidFill>
                  <a:schemeClr val="bg1"/>
                </a:solidFill>
              </a:defRPr>
            </a:lvl1pPr>
          </a:lstStyle>
          <a:p>
            <a:r>
              <a:rPr lang="en-US" smtClean="0"/>
              <a:t>Click icon to add table</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PPB-TITLE SHEET 2018-12</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30512842"/>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smtClean="0"/>
              <a:t>Click to edit title</a:t>
            </a:r>
            <a:endParaRPr lang="en-US" dirty="0"/>
          </a:p>
        </p:txBody>
      </p:sp>
      <p:sp>
        <p:nvSpPr>
          <p:cNvPr id="15"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32590" y="504859"/>
            <a:ext cx="5127715" cy="3847686"/>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340608" y="1043181"/>
            <a:ext cx="5519698" cy="4223763"/>
          </a:xfrm>
        </p:spPr>
        <p:txBody>
          <a:bodyPr/>
          <a:lstStyle>
            <a:lvl1pPr>
              <a:defRPr/>
            </a:lvl1pPr>
          </a:lstStyle>
          <a:p>
            <a:r>
              <a:rPr lang="en-US" dirty="0" smtClean="0"/>
              <a:t>Click icon to insert screenshot</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PPB-TITLE SHEET 2018-12</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55601260"/>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4" y="1574940"/>
            <a:ext cx="7040603"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030094" y="1735810"/>
            <a:ext cx="6965427" cy="4733889"/>
          </a:xfrm>
        </p:spPr>
        <p:txBody>
          <a:bodyPr/>
          <a:lstStyle>
            <a:lvl1pPr>
              <a:defRPr/>
            </a:lvl1pPr>
          </a:lstStyle>
          <a:p>
            <a:r>
              <a:rPr lang="en-US" dirty="0" smtClean="0"/>
              <a:t>Click icon to insert screenshot</a:t>
            </a:r>
            <a:endParaRPr lang="en-US" dirty="0"/>
          </a:p>
        </p:txBody>
      </p:sp>
    </p:spTree>
    <p:extLst>
      <p:ext uri="{BB962C8B-B14F-4D97-AF65-F5344CB8AC3E}">
        <p14:creationId xmlns:p14="http://schemas.microsoft.com/office/powerpoint/2010/main" val="1639915943"/>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11924" y="287066"/>
            <a:ext cx="2641445" cy="2734914"/>
          </a:xfrm>
        </p:spPr>
        <p:txBody>
          <a:bodyPr/>
          <a:lstStyle>
            <a:lvl1pPr>
              <a:defRPr>
                <a:solidFill>
                  <a:schemeClr val="accent1"/>
                </a:solidFill>
              </a:defRPr>
            </a:lvl1pPr>
          </a:lstStyle>
          <a:p>
            <a:r>
              <a:rPr lang="en-US" dirty="0" smtClean="0"/>
              <a:t>Click to edit title</a:t>
            </a:r>
            <a:endParaRPr lang="en-US" dirty="0"/>
          </a:p>
        </p:txBody>
      </p:sp>
      <p:sp>
        <p:nvSpPr>
          <p:cNvPr id="4" name="Text Placeholder 3"/>
          <p:cNvSpPr>
            <a:spLocks noGrp="1"/>
          </p:cNvSpPr>
          <p:nvPr>
            <p:ph type="body" sz="quarter" idx="11"/>
          </p:nvPr>
        </p:nvSpPr>
        <p:spPr>
          <a:xfrm>
            <a:off x="611983" y="3211516"/>
            <a:ext cx="2641387"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8"/>
            <a:ext cx="721419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3732592" y="1067565"/>
            <a:ext cx="7137161" cy="4850604"/>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2"/>
          </p:nvPr>
        </p:nvSpPr>
        <p:spPr>
          <a:xfrm>
            <a:off x="628651" y="6356353"/>
            <a:ext cx="1018943" cy="365125"/>
          </a:xfrm>
        </p:spPr>
        <p:txBody>
          <a:bodyPr/>
          <a:lstStyle/>
          <a:p>
            <a:r>
              <a:rPr lang="en-US" smtClean="0"/>
              <a:t>PPB-TITLE SHEET 2018-12</a:t>
            </a: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11" name="Slide Number Placeholder 6"/>
          <p:cNvSpPr>
            <a:spLocks noGrp="1"/>
          </p:cNvSpPr>
          <p:nvPr>
            <p:ph type="sldNum" sz="quarter" idx="13"/>
          </p:nvPr>
        </p:nvSpPr>
        <p:spPr>
          <a:xfrm>
            <a:off x="7418350" y="6356353"/>
            <a:ext cx="1097001"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09037883"/>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7" name="Text Placeholder 3"/>
          <p:cNvSpPr>
            <a:spLocks noGrp="1"/>
          </p:cNvSpPr>
          <p:nvPr>
            <p:ph type="body" sz="quarter" idx="11"/>
          </p:nvPr>
        </p:nvSpPr>
        <p:spPr>
          <a:xfrm>
            <a:off x="611921" y="1365206"/>
            <a:ext cx="7916772"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4" y="3222702"/>
            <a:ext cx="7040603"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030094" y="3771874"/>
            <a:ext cx="6965427" cy="4733889"/>
          </a:xfrm>
        </p:spPr>
        <p:txBody>
          <a:bodyPr/>
          <a:lstStyle>
            <a:lvl1pPr>
              <a:defRPr/>
            </a:lvl1pPr>
          </a:lstStyle>
          <a:p>
            <a:r>
              <a:rPr lang="en-US" dirty="0" smtClean="0"/>
              <a:t>Click icon to insert screenshot</a:t>
            </a:r>
            <a:endParaRPr lang="en-US" dirty="0"/>
          </a:p>
        </p:txBody>
      </p:sp>
    </p:spTree>
    <p:extLst>
      <p:ext uri="{BB962C8B-B14F-4D97-AF65-F5344CB8AC3E}">
        <p14:creationId xmlns:p14="http://schemas.microsoft.com/office/powerpoint/2010/main" val="894290563"/>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smtClean="0"/>
              <a:t>Click to edit title</a:t>
            </a:r>
            <a:endParaRPr lang="en-US" dirty="0"/>
          </a:p>
        </p:txBody>
      </p:sp>
      <p:sp>
        <p:nvSpPr>
          <p:cNvPr id="16"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34639" y="434837"/>
            <a:ext cx="5121496"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3732592" y="691885"/>
            <a:ext cx="4725590" cy="3411537"/>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PPB-TITLE SHEET 2018-12</a:t>
            </a: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175235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smtClean="0"/>
              <a:t>Click to edit title</a:t>
            </a:r>
            <a:endParaRPr lang="en-US" dirty="0"/>
          </a:p>
        </p:txBody>
      </p:sp>
      <p:sp>
        <p:nvSpPr>
          <p:cNvPr id="15"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8"/>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2" y="1067565"/>
            <a:ext cx="7137161" cy="4850604"/>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PPB-TITLE SHEET 2018-12</a:t>
            </a: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969326360"/>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14" name="Text Placeholder 3"/>
          <p:cNvSpPr>
            <a:spLocks noGrp="1"/>
          </p:cNvSpPr>
          <p:nvPr>
            <p:ph type="body" sz="quarter" idx="13"/>
          </p:nvPr>
        </p:nvSpPr>
        <p:spPr>
          <a:xfrm>
            <a:off x="611921" y="1365206"/>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4" y="3222702"/>
            <a:ext cx="7040603"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030094" y="3771874"/>
            <a:ext cx="6965427" cy="4733889"/>
          </a:xfrm>
        </p:spPr>
        <p:txBody>
          <a:bodyPr/>
          <a:lstStyle>
            <a:lvl1pPr>
              <a:defRPr/>
            </a:lvl1pPr>
          </a:lstStyle>
          <a:p>
            <a:r>
              <a:rPr lang="en-US" dirty="0" smtClean="0"/>
              <a:t>Click icon to insert screenshot</a:t>
            </a:r>
            <a:endParaRPr lang="en-US" dirty="0"/>
          </a:p>
        </p:txBody>
      </p:sp>
    </p:spTree>
    <p:extLst>
      <p:ext uri="{BB962C8B-B14F-4D97-AF65-F5344CB8AC3E}">
        <p14:creationId xmlns:p14="http://schemas.microsoft.com/office/powerpoint/2010/main" val="4034028452"/>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itle 1"/>
          <p:cNvSpPr>
            <a:spLocks noGrp="1"/>
          </p:cNvSpPr>
          <p:nvPr>
            <p:ph type="title" hasCustomPrompt="1"/>
          </p:nvPr>
        </p:nvSpPr>
        <p:spPr>
          <a:xfrm>
            <a:off x="1040802" y="1438510"/>
            <a:ext cx="7116184" cy="2219093"/>
          </a:xfrm>
        </p:spPr>
        <p:txBody>
          <a:bodyPr>
            <a:noAutofit/>
          </a:bodyPr>
          <a:lstStyle>
            <a:lvl1pPr algn="ctr">
              <a:tabLst>
                <a:tab pos="3770219" algn="l"/>
              </a:tabLst>
              <a:defRPr sz="5000" baseline="0">
                <a:solidFill>
                  <a:schemeClr val="accent1"/>
                </a:solidFill>
              </a:defRPr>
            </a:lvl1pPr>
          </a:lstStyle>
          <a:p>
            <a:r>
              <a:rPr lang="en-US" dirty="0" smtClean="0"/>
              <a:t>“Click to edit quote.”</a:t>
            </a:r>
            <a:endParaRPr lang="en-US" dirty="0"/>
          </a:p>
        </p:txBody>
      </p:sp>
      <p:sp>
        <p:nvSpPr>
          <p:cNvPr id="8" name="Text Placeholder 6"/>
          <p:cNvSpPr>
            <a:spLocks noGrp="1"/>
          </p:cNvSpPr>
          <p:nvPr>
            <p:ph type="body" sz="quarter" idx="13" hasCustomPrompt="1"/>
          </p:nvPr>
        </p:nvSpPr>
        <p:spPr>
          <a:xfrm>
            <a:off x="1040802" y="4126419"/>
            <a:ext cx="7116184" cy="1015739"/>
          </a:xfrm>
        </p:spPr>
        <p:txBody>
          <a:bodyPr anchor="ctr">
            <a:normAutofit/>
          </a:bodyPr>
          <a:lstStyle>
            <a:lvl1pPr marL="0" indent="0" algn="ctr">
              <a:buNone/>
              <a:defRPr sz="2400" i="1" baseline="0">
                <a:solidFill>
                  <a:schemeClr val="tx2"/>
                </a:solidFill>
              </a:defRPr>
            </a:lvl1pPr>
          </a:lstStyle>
          <a:p>
            <a:pPr lvl="0"/>
            <a:r>
              <a:rPr lang="en-US" dirty="0" smtClean="0"/>
              <a:t>- Click to edit name or subtext</a:t>
            </a:r>
            <a:endParaRPr lang="en-US" dirty="0"/>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PPB-TITLE SHEET 2018-12</a:t>
            </a: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53966298"/>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Title 1"/>
          <p:cNvSpPr>
            <a:spLocks noGrp="1"/>
          </p:cNvSpPr>
          <p:nvPr>
            <p:ph type="title" hasCustomPrompt="1"/>
          </p:nvPr>
        </p:nvSpPr>
        <p:spPr>
          <a:xfrm>
            <a:off x="1040802" y="1438510"/>
            <a:ext cx="7116184" cy="2219093"/>
          </a:xfrm>
        </p:spPr>
        <p:txBody>
          <a:bodyPr>
            <a:noAutofit/>
          </a:bodyPr>
          <a:lstStyle>
            <a:lvl1pPr algn="ctr">
              <a:tabLst>
                <a:tab pos="3770219" algn="l"/>
              </a:tabLst>
              <a:defRPr sz="5000" baseline="0">
                <a:solidFill>
                  <a:schemeClr val="accent1"/>
                </a:solidFill>
              </a:defRPr>
            </a:lvl1pPr>
          </a:lstStyle>
          <a:p>
            <a:r>
              <a:rPr lang="en-US" dirty="0" smtClean="0"/>
              <a:t>“Click to edit quote.”</a:t>
            </a:r>
            <a:endParaRPr lang="en-US" dirty="0"/>
          </a:p>
        </p:txBody>
      </p:sp>
      <p:sp>
        <p:nvSpPr>
          <p:cNvPr id="15" name="Text Placeholder 6"/>
          <p:cNvSpPr>
            <a:spLocks noGrp="1"/>
          </p:cNvSpPr>
          <p:nvPr>
            <p:ph type="body" sz="quarter" idx="13" hasCustomPrompt="1"/>
          </p:nvPr>
        </p:nvSpPr>
        <p:spPr>
          <a:xfrm>
            <a:off x="1040802" y="4126419"/>
            <a:ext cx="7116184" cy="1015739"/>
          </a:xfrm>
        </p:spPr>
        <p:txBody>
          <a:bodyPr anchor="ctr">
            <a:normAutofit/>
          </a:bodyPr>
          <a:lstStyle>
            <a:lvl1pPr marL="0" indent="0" algn="ctr">
              <a:buNone/>
              <a:defRPr sz="2400" i="1" baseline="0">
                <a:solidFill>
                  <a:schemeClr val="tx2"/>
                </a:solidFill>
              </a:defRPr>
            </a:lvl1pPr>
          </a:lstStyle>
          <a:p>
            <a:pPr lvl="0"/>
            <a:r>
              <a:rPr lang="en-US" dirty="0" smtClean="0"/>
              <a:t>- Click to edit name or subtext</a:t>
            </a:r>
            <a:endParaRPr lang="en-US" dirty="0"/>
          </a:p>
        </p:txBody>
      </p:sp>
      <p:sp>
        <p:nvSpPr>
          <p:cNvPr id="16"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r>
              <a:rPr lang="en-US" smtClean="0"/>
              <a:t>PPB-TITLE SHEET 2018-12</a:t>
            </a:r>
            <a:endParaRPr lang="en-US" dirty="0"/>
          </a:p>
        </p:txBody>
      </p:sp>
      <p:sp>
        <p:nvSpPr>
          <p:cNvPr id="18"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r>
              <a:rPr lang="en-US" smtClean="0"/>
              <a:t>http://ihub/projectdelivery/design/index.html</a:t>
            </a:r>
            <a:endParaRPr lang="en-US" dirty="0"/>
          </a:p>
        </p:txBody>
      </p:sp>
      <p:sp>
        <p:nvSpPr>
          <p:cNvPr id="1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3441170"/>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r>
              <a:rPr lang="en-US" smtClean="0"/>
              <a:t>Click icon to add picture</a:t>
            </a:r>
            <a:endParaRPr lang="en-US" dirty="0"/>
          </a:p>
        </p:txBody>
      </p:sp>
      <p:sp>
        <p:nvSpPr>
          <p:cNvPr id="2" name="Title 1"/>
          <p:cNvSpPr>
            <a:spLocks noGrp="1"/>
          </p:cNvSpPr>
          <p:nvPr>
            <p:ph type="title" hasCustomPrompt="1"/>
          </p:nvPr>
        </p:nvSpPr>
        <p:spPr>
          <a:xfrm>
            <a:off x="4609968" y="685800"/>
            <a:ext cx="4114800" cy="3959352"/>
          </a:xfrm>
          <a:prstGeom prst="ellipse">
            <a:avLst/>
          </a:prstGeom>
          <a:solidFill>
            <a:srgbClr val="003865">
              <a:alpha val="87843"/>
            </a:srgbClr>
          </a:solidFill>
        </p:spPr>
        <p:txBody>
          <a:bodyPr>
            <a:noAutofit/>
          </a:bodyPr>
          <a:lstStyle>
            <a:lvl1pPr algn="ctr">
              <a:tabLst>
                <a:tab pos="2341504" algn="l"/>
                <a:tab pos="3770219" algn="l"/>
              </a:tabLst>
              <a:defRPr sz="5500" baseline="0">
                <a:solidFill>
                  <a:schemeClr val="bg1"/>
                </a:solidFill>
              </a:defRPr>
            </a:lvl1pPr>
          </a:lstStyle>
          <a:p>
            <a:r>
              <a:rPr lang="en-US" dirty="0" smtClean="0"/>
              <a:t>Click to edit title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PPB-TITLE SHEET 2018-12</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92258399"/>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9144000" cy="6858000"/>
          </a:xfrm>
        </p:spPr>
        <p:txBody>
          <a:bodyPr/>
          <a:lstStyle/>
          <a:p>
            <a:r>
              <a:rPr lang="en-US" smtClean="0"/>
              <a:t>Click icon to add picture</a:t>
            </a:r>
            <a:endParaRPr lang="en-US" dirty="0"/>
          </a:p>
        </p:txBody>
      </p:sp>
      <p:sp>
        <p:nvSpPr>
          <p:cNvPr id="2" name="Title 1"/>
          <p:cNvSpPr>
            <a:spLocks noGrp="1"/>
          </p:cNvSpPr>
          <p:nvPr>
            <p:ph type="title" hasCustomPrompt="1"/>
          </p:nvPr>
        </p:nvSpPr>
        <p:spPr>
          <a:xfrm>
            <a:off x="4267199" y="912530"/>
            <a:ext cx="3519141" cy="3403438"/>
          </a:xfrm>
          <a:prstGeom prst="ellipse">
            <a:avLst/>
          </a:prstGeom>
          <a:solidFill>
            <a:srgbClr val="003865">
              <a:alpha val="87843"/>
            </a:srgbClr>
          </a:solidFill>
        </p:spPr>
        <p:txBody>
          <a:bodyPr>
            <a:noAutofit/>
          </a:bodyPr>
          <a:lstStyle>
            <a:lvl1pPr algn="ctr">
              <a:tabLst>
                <a:tab pos="3770219" algn="l"/>
              </a:tabLst>
              <a:defRPr sz="4500" baseline="0">
                <a:solidFill>
                  <a:schemeClr val="bg1"/>
                </a:solidFill>
              </a:defRPr>
            </a:lvl1pPr>
          </a:lstStyle>
          <a:p>
            <a:r>
              <a:rPr lang="en-US" dirty="0" smtClean="0"/>
              <a:t>Click to edit title</a:t>
            </a:r>
            <a:endParaRPr lang="en-US" dirty="0"/>
          </a:p>
        </p:txBody>
      </p:sp>
      <p:sp>
        <p:nvSpPr>
          <p:cNvPr id="9" name="Text Placeholder 7"/>
          <p:cNvSpPr>
            <a:spLocks noGrp="1"/>
          </p:cNvSpPr>
          <p:nvPr>
            <p:ph type="body" sz="quarter" idx="14" hasCustomPrompt="1"/>
          </p:nvPr>
        </p:nvSpPr>
        <p:spPr>
          <a:xfrm>
            <a:off x="7158613" y="524007"/>
            <a:ext cx="1616475" cy="1521646"/>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smtClean="0"/>
              <a:t>Second Point</a:t>
            </a:r>
            <a:endParaRPr lang="en-US" dirty="0"/>
          </a:p>
        </p:txBody>
      </p:sp>
      <p:sp>
        <p:nvSpPr>
          <p:cNvPr id="8" name="Text Placeholder 7"/>
          <p:cNvSpPr>
            <a:spLocks noGrp="1"/>
          </p:cNvSpPr>
          <p:nvPr>
            <p:ph type="body" sz="quarter" idx="13" hasCustomPrompt="1"/>
          </p:nvPr>
        </p:nvSpPr>
        <p:spPr>
          <a:xfrm>
            <a:off x="6667369" y="3298351"/>
            <a:ext cx="1978484" cy="1916747"/>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smtClean="0"/>
              <a:t>Third Point</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PPB-TITLE SHEET 2018-12</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11004216"/>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r>
              <a:rPr lang="en-US" smtClean="0"/>
              <a:t>Click icon to add picture</a:t>
            </a:r>
            <a:endParaRPr lang="en-US"/>
          </a:p>
        </p:txBody>
      </p:sp>
      <p:sp>
        <p:nvSpPr>
          <p:cNvPr id="2" name="Title 1"/>
          <p:cNvSpPr>
            <a:spLocks noGrp="1"/>
          </p:cNvSpPr>
          <p:nvPr>
            <p:ph type="title" hasCustomPrompt="1"/>
          </p:nvPr>
        </p:nvSpPr>
        <p:spPr>
          <a:xfrm>
            <a:off x="1724608" y="1609867"/>
            <a:ext cx="5694788" cy="3638266"/>
          </a:xfrm>
          <a:solidFill>
            <a:srgbClr val="003865">
              <a:alpha val="87843"/>
            </a:srgbClr>
          </a:solidFill>
        </p:spPr>
        <p:txBody>
          <a:bodyPr>
            <a:noAutofit/>
          </a:bodyPr>
          <a:lstStyle>
            <a:lvl1pPr algn="ctr">
              <a:spcAft>
                <a:spcPts val="1000"/>
              </a:spcAft>
              <a:tabLst>
                <a:tab pos="3770219" algn="l"/>
              </a:tabLst>
              <a:defRPr sz="7000" baseline="0">
                <a:solidFill>
                  <a:schemeClr val="bg1"/>
                </a:solidFill>
              </a:defRPr>
            </a:lvl1pPr>
          </a:lstStyle>
          <a:p>
            <a:r>
              <a:rPr lang="en-US" dirty="0" smtClean="0"/>
              <a:t>Quote or </a:t>
            </a:r>
            <a:br>
              <a:rPr lang="en-US" dirty="0" smtClean="0"/>
            </a:br>
            <a:r>
              <a:rPr lang="en-US" dirty="0" smtClean="0"/>
              <a:t>Statement</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PPB-TITLE SHEET 2018-12</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6771762"/>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389686"/>
            <a:ext cx="7886700" cy="1340989"/>
          </a:xfrm>
        </p:spPr>
        <p:txBody>
          <a:bodyPr>
            <a:noAutofit/>
          </a:bodyPr>
          <a:lstStyle>
            <a:lvl1pPr algn="ctr">
              <a:tabLst>
                <a:tab pos="3770219" algn="l"/>
              </a:tabLst>
              <a:defRPr sz="7000">
                <a:solidFill>
                  <a:schemeClr val="accent2"/>
                </a:solidFill>
              </a:defRPr>
            </a:lvl1pPr>
          </a:lstStyle>
          <a:p>
            <a:r>
              <a:rPr lang="en-US" dirty="0" smtClean="0"/>
              <a:t>Quote or Statement</a:t>
            </a:r>
            <a:endParaRPr lang="en-US" dirty="0"/>
          </a:p>
        </p:txBody>
      </p:sp>
      <p:sp>
        <p:nvSpPr>
          <p:cNvPr id="10"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PPB-TITLE SHEET 2018-12</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7953702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6"/>
            <a:ext cx="9144000" cy="1340989"/>
          </a:xfrm>
          <a:solidFill>
            <a:schemeClr val="tx1"/>
          </a:solidFill>
        </p:spPr>
        <p:txBody>
          <a:bodyPr>
            <a:noAutofit/>
          </a:bodyPr>
          <a:lstStyle>
            <a:lvl1pPr algn="ctr">
              <a:tabLst>
                <a:tab pos="3770219" algn="l"/>
              </a:tabLst>
              <a:defRPr sz="7000">
                <a:solidFill>
                  <a:schemeClr val="accent2"/>
                </a:solidFill>
              </a:defRPr>
            </a:lvl1pPr>
          </a:lstStyle>
          <a:p>
            <a:r>
              <a:rPr lang="en-US" dirty="0" smtClean="0"/>
              <a:t>Quote or Statement</a:t>
            </a:r>
            <a:endParaRPr lang="en-US" dirty="0"/>
          </a:p>
        </p:txBody>
      </p:sp>
      <p:sp>
        <p:nvSpPr>
          <p:cNvPr id="8"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p>
            <a:r>
              <a:rPr lang="en-US" smtClean="0"/>
              <a:t>PPB-TITLE SHEET 2018-12</a:t>
            </a:r>
            <a:endParaRPr lang="en-US" dirty="0"/>
          </a:p>
        </p:txBody>
      </p:sp>
      <p:sp>
        <p:nvSpPr>
          <p:cNvPr id="5" name="Footer Placeholder 4"/>
          <p:cNvSpPr>
            <a:spLocks noGrp="1"/>
          </p:cNvSpPr>
          <p:nvPr>
            <p:ph type="ftr" sz="quarter" idx="12"/>
          </p:nvPr>
        </p:nvSpPr>
        <p:spPr/>
        <p:txBody>
          <a:bodyPr/>
          <a:lstStyle>
            <a:lvl1pPr>
              <a:defRPr>
                <a:solidFill>
                  <a:schemeClr val="tx2"/>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30915580"/>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9144000" cy="6858000"/>
          </a:xfrm>
        </p:spPr>
        <p:txBody>
          <a:bodyPr/>
          <a:lstStyle>
            <a:lvl1pPr>
              <a:defRPr/>
            </a:lvl1pPr>
          </a:lstStyle>
          <a:p>
            <a:r>
              <a:rPr lang="en-US" dirty="0" smtClean="0"/>
              <a:t>Click icon to edit background picture</a:t>
            </a:r>
            <a:endParaRPr lang="en-US" dirty="0"/>
          </a:p>
        </p:txBody>
      </p:sp>
      <p:sp>
        <p:nvSpPr>
          <p:cNvPr id="12" name="Title 1"/>
          <p:cNvSpPr>
            <a:spLocks noGrp="1"/>
          </p:cNvSpPr>
          <p:nvPr>
            <p:ph type="title" hasCustomPrompt="1"/>
          </p:nvPr>
        </p:nvSpPr>
        <p:spPr>
          <a:xfrm>
            <a:off x="628650" y="1389686"/>
            <a:ext cx="7886700" cy="1340989"/>
          </a:xfrm>
        </p:spPr>
        <p:txBody>
          <a:bodyPr>
            <a:noAutofit/>
          </a:bodyPr>
          <a:lstStyle>
            <a:lvl1pPr algn="ctr">
              <a:tabLst>
                <a:tab pos="3770219" algn="l"/>
              </a:tabLst>
              <a:defRPr sz="7000">
                <a:solidFill>
                  <a:schemeClr val="bg1"/>
                </a:solidFill>
              </a:defRPr>
            </a:lvl1pPr>
          </a:lstStyle>
          <a:p>
            <a:r>
              <a:rPr lang="en-US" dirty="0" smtClean="0"/>
              <a:t>Quote or Statement</a:t>
            </a:r>
            <a:endParaRPr lang="en-US" dirty="0"/>
          </a:p>
        </p:txBody>
      </p:sp>
      <p:sp>
        <p:nvSpPr>
          <p:cNvPr id="13"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None/>
              <a:defRPr>
                <a:solidFill>
                  <a:schemeClr val="bg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PPB-TITLE SHEET 2018-12</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47260539"/>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9144000" cy="6858000"/>
          </a:xfrm>
        </p:spPr>
        <p:txBody>
          <a:bodyPr/>
          <a:lstStyle/>
          <a:p>
            <a:r>
              <a:rPr lang="en-US" smtClean="0"/>
              <a:t>Click icon to add picture</a:t>
            </a:r>
            <a:endParaRPr lang="en-US"/>
          </a:p>
        </p:txBody>
      </p:sp>
      <p:sp>
        <p:nvSpPr>
          <p:cNvPr id="2" name="Title 1"/>
          <p:cNvSpPr>
            <a:spLocks noGrp="1"/>
          </p:cNvSpPr>
          <p:nvPr>
            <p:ph type="title" hasCustomPrompt="1"/>
          </p:nvPr>
        </p:nvSpPr>
        <p:spPr>
          <a:xfrm>
            <a:off x="4068104" y="624469"/>
            <a:ext cx="3898746" cy="4008491"/>
          </a:xfrm>
          <a:prstGeom prst="ellipse">
            <a:avLst/>
          </a:prstGeom>
          <a:solidFill>
            <a:schemeClr val="bg1"/>
          </a:solidFill>
        </p:spPr>
        <p:txBody>
          <a:bodyPr>
            <a:noAutofit/>
          </a:bodyPr>
          <a:lstStyle>
            <a:lvl1pPr algn="ctr">
              <a:tabLst>
                <a:tab pos="3770219" algn="l"/>
              </a:tabLst>
              <a:defRPr sz="6000" baseline="0">
                <a:solidFill>
                  <a:schemeClr val="accent1"/>
                </a:solidFill>
              </a:defRPr>
            </a:lvl1pPr>
          </a:lstStyle>
          <a:p>
            <a:r>
              <a:rPr lang="en-US" dirty="0" smtClean="0"/>
              <a:t>Click to edit title.</a:t>
            </a:r>
            <a:endParaRPr lang="en-US" dirty="0"/>
          </a:p>
        </p:txBody>
      </p:sp>
      <p:sp>
        <p:nvSpPr>
          <p:cNvPr id="9" name="Text Placeholder 8"/>
          <p:cNvSpPr>
            <a:spLocks noGrp="1"/>
          </p:cNvSpPr>
          <p:nvPr>
            <p:ph type="body" sz="quarter" idx="15" hasCustomPrompt="1"/>
          </p:nvPr>
        </p:nvSpPr>
        <p:spPr>
          <a:xfrm>
            <a:off x="754100" y="0"/>
            <a:ext cx="2989660" cy="5086350"/>
          </a:xfrm>
        </p:spPr>
        <p:txBody>
          <a:bodyPr>
            <a:noAutofit/>
          </a:bodyPr>
          <a:lstStyle>
            <a:lvl1pPr marL="0" indent="0" algn="ctr">
              <a:spcBef>
                <a:spcPts val="0"/>
              </a:spcBef>
              <a:spcAft>
                <a:spcPts val="0"/>
              </a:spcAft>
              <a:buNone/>
              <a:defRPr sz="39999" i="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smtClean="0"/>
              <a:t>2</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PPB-TITLE SHEET 2018-12</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7644732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27409" y="1090051"/>
            <a:ext cx="3898746" cy="3996299"/>
          </a:xfrm>
          <a:prstGeom prst="ellipse">
            <a:avLst/>
          </a:prstGeom>
          <a:solidFill>
            <a:schemeClr val="bg1"/>
          </a:solidFill>
        </p:spPr>
        <p:txBody>
          <a:bodyPr>
            <a:noAutofit/>
          </a:bodyPr>
          <a:lstStyle>
            <a:lvl1pPr algn="ctr">
              <a:tabLst>
                <a:tab pos="3770219" algn="l"/>
              </a:tabLst>
              <a:defRPr sz="6000" baseline="0">
                <a:solidFill>
                  <a:schemeClr val="accent1"/>
                </a:solidFill>
              </a:defRPr>
            </a:lvl1pPr>
          </a:lstStyle>
          <a:p>
            <a:r>
              <a:rPr lang="en-US" dirty="0" smtClean="0"/>
              <a:t>Click to edit title.</a:t>
            </a:r>
            <a:endParaRPr lang="en-US" dirty="0"/>
          </a:p>
        </p:txBody>
      </p:sp>
      <p:sp>
        <p:nvSpPr>
          <p:cNvPr id="10" name="Text Placeholder 8"/>
          <p:cNvSpPr>
            <a:spLocks noGrp="1"/>
          </p:cNvSpPr>
          <p:nvPr>
            <p:ph type="body" sz="quarter" idx="15" hasCustomPrompt="1"/>
          </p:nvPr>
        </p:nvSpPr>
        <p:spPr>
          <a:xfrm>
            <a:off x="754100" y="0"/>
            <a:ext cx="2989660" cy="5086350"/>
          </a:xfrm>
        </p:spPr>
        <p:txBody>
          <a:bodyPr>
            <a:noAutofit/>
          </a:bodyPr>
          <a:lstStyle>
            <a:lvl1pPr marL="0" indent="0" algn="ctr">
              <a:spcBef>
                <a:spcPts val="0"/>
              </a:spcBef>
              <a:spcAft>
                <a:spcPts val="0"/>
              </a:spcAft>
              <a:buNone/>
              <a:defRPr sz="39999" i="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smtClean="0"/>
              <a:t>2</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PPB-TITLE SHEET 2018-12</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88211600"/>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28650" y="2212736"/>
            <a:ext cx="7886700" cy="1472163"/>
          </a:xfrm>
        </p:spPr>
        <p:txBody>
          <a:bodyPr>
            <a:noAutofit/>
          </a:bodyPr>
          <a:lstStyle>
            <a:lvl1pPr algn="ctr">
              <a:tabLst>
                <a:tab pos="3770219" algn="l"/>
              </a:tabLst>
              <a:defRPr sz="7000">
                <a:solidFill>
                  <a:schemeClr val="bg1"/>
                </a:solidFill>
              </a:defRPr>
            </a:lvl1pPr>
          </a:lstStyle>
          <a:p>
            <a:r>
              <a:rPr lang="en-US" dirty="0" smtClean="0"/>
              <a:t>Thank you!</a:t>
            </a:r>
            <a:endParaRPr lang="en-US" dirty="0"/>
          </a:p>
        </p:txBody>
      </p:sp>
      <p:sp>
        <p:nvSpPr>
          <p:cNvPr id="11" name="Text Placeholder 6"/>
          <p:cNvSpPr>
            <a:spLocks noGrp="1"/>
          </p:cNvSpPr>
          <p:nvPr>
            <p:ph type="body" sz="quarter" idx="13" hasCustomPrompt="1"/>
          </p:nvPr>
        </p:nvSpPr>
        <p:spPr>
          <a:xfrm>
            <a:off x="628650" y="3684897"/>
            <a:ext cx="78867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firstname.lastname@state.mn.us</a:t>
            </a:r>
          </a:p>
          <a:p>
            <a:pPr lvl="0"/>
            <a:r>
              <a:rPr lang="en-US" dirty="0" smtClean="0"/>
              <a:t>555-555-5555</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r>
              <a:rPr lang="en-US" smtClean="0"/>
              <a:t>PPB-TITLE SHEET 2018-12</a:t>
            </a: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smtClean="0"/>
              <a:t>http://ihub/projectdelivery/design/index.html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42754" y="825690"/>
            <a:ext cx="3858492" cy="457200"/>
          </a:xfrm>
          <a:prstGeom prst="rect">
            <a:avLst/>
          </a:prstGeom>
        </p:spPr>
      </p:pic>
    </p:spTree>
    <p:extLst>
      <p:ext uri="{BB962C8B-B14F-4D97-AF65-F5344CB8AC3E}">
        <p14:creationId xmlns:p14="http://schemas.microsoft.com/office/powerpoint/2010/main" val="555963846"/>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9144000" cy="1733266"/>
          </a:xfrm>
          <a:solidFill>
            <a:schemeClr val="tx1"/>
          </a:solidFill>
        </p:spPr>
        <p:txBody>
          <a:bodyPr>
            <a:noAutofit/>
          </a:bodyPr>
          <a:lstStyle>
            <a:lvl1pPr algn="ctr">
              <a:tabLst>
                <a:tab pos="3770219" algn="l"/>
              </a:tabLst>
              <a:defRPr sz="7000">
                <a:solidFill>
                  <a:schemeClr val="bg1"/>
                </a:solidFill>
              </a:defRPr>
            </a:lvl1pPr>
          </a:lstStyle>
          <a:p>
            <a:r>
              <a:rPr lang="en-US" dirty="0" smtClean="0"/>
              <a:t>Thank you!</a:t>
            </a:r>
            <a:endParaRPr lang="en-US" dirty="0"/>
          </a:p>
        </p:txBody>
      </p:sp>
      <p:sp>
        <p:nvSpPr>
          <p:cNvPr id="8" name="Text Placeholder 6"/>
          <p:cNvSpPr>
            <a:spLocks noGrp="1"/>
          </p:cNvSpPr>
          <p:nvPr>
            <p:ph type="body" sz="quarter" idx="13" hasCustomPrompt="1"/>
          </p:nvPr>
        </p:nvSpPr>
        <p:spPr>
          <a:xfrm>
            <a:off x="628650" y="3521123"/>
            <a:ext cx="78867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firstname.lastname@state.mn.us</a:t>
            </a:r>
          </a:p>
          <a:p>
            <a:pPr lvl="0"/>
            <a:r>
              <a:rPr lang="en-US" dirty="0" smtClean="0"/>
              <a:t>555-555-5555</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r>
              <a:rPr lang="en-US" smtClean="0"/>
              <a:t>PPB-TITLE SHEET 2018-12</a:t>
            </a:r>
            <a:endParaRPr lang="en-US" dirty="0"/>
          </a:p>
        </p:txBody>
      </p:sp>
      <p:sp>
        <p:nvSpPr>
          <p:cNvPr id="5" name="Footer Placeholder 4"/>
          <p:cNvSpPr>
            <a:spLocks noGrp="1"/>
          </p:cNvSpPr>
          <p:nvPr>
            <p:ph type="ftr" sz="quarter" idx="12"/>
          </p:nvPr>
        </p:nvSpPr>
        <p:spPr/>
        <p:txBody>
          <a:bodyPr/>
          <a:lstStyle>
            <a:lvl1pPr>
              <a:defRPr>
                <a:solidFill>
                  <a:schemeClr val="tx1"/>
                </a:solidFill>
              </a:defRPr>
            </a:lvl1pPr>
          </a:lstStyle>
          <a:p>
            <a:r>
              <a:rPr lang="en-US" smtClean="0">
                <a:solidFill>
                  <a:schemeClr val="tx2"/>
                </a:solidFill>
              </a:rPr>
              <a:t>http://ihub/projectdelivery/design/index.html</a:t>
            </a:r>
            <a:endParaRPr lang="en-US" dirty="0">
              <a:solidFill>
                <a:schemeClr val="tx2"/>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5"/>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42754" y="704087"/>
            <a:ext cx="3858492" cy="457200"/>
          </a:xfrm>
          <a:prstGeom prst="rect">
            <a:avLst/>
          </a:prstGeom>
        </p:spPr>
      </p:pic>
    </p:spTree>
    <p:extLst>
      <p:ext uri="{BB962C8B-B14F-4D97-AF65-F5344CB8AC3E}">
        <p14:creationId xmlns:p14="http://schemas.microsoft.com/office/powerpoint/2010/main" val="2290897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1200">
                <a:solidFill>
                  <a:schemeClr val="tx2"/>
                </a:solidFill>
              </a:defRPr>
            </a:lvl1pPr>
          </a:lstStyle>
          <a:p>
            <a:r>
              <a:rPr lang="en-US" smtClean="0"/>
              <a:t>PPB-TITLE SHEET 2018-12</a:t>
            </a:r>
            <a:endParaRPr lang="en-US" dirty="0"/>
          </a:p>
        </p:txBody>
      </p:sp>
      <p:sp>
        <p:nvSpPr>
          <p:cNvPr id="12"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r>
              <a:rPr lang="en-US" smtClean="0"/>
              <a:t>http://ihub/projectdelivery/design/index.html</a:t>
            </a:r>
            <a:endParaRPr lang="en-US" dirty="0"/>
          </a:p>
        </p:txBody>
      </p:sp>
      <p:sp>
        <p:nvSpPr>
          <p:cNvPr id="6"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788" r:id="rId1"/>
    <p:sldLayoutId id="2147483799" r:id="rId2"/>
    <p:sldLayoutId id="2147483787" r:id="rId3"/>
    <p:sldLayoutId id="2147483795" r:id="rId4"/>
    <p:sldLayoutId id="2147483711" r:id="rId5"/>
    <p:sldLayoutId id="2147483712" r:id="rId6"/>
    <p:sldLayoutId id="2147483790" r:id="rId7"/>
    <p:sldLayoutId id="2147483789" r:id="rId8"/>
    <p:sldLayoutId id="2147483714" r:id="rId9"/>
    <p:sldLayoutId id="2147483738" r:id="rId10"/>
    <p:sldLayoutId id="2147483739" r:id="rId11"/>
    <p:sldLayoutId id="2147483780" r:id="rId12"/>
    <p:sldLayoutId id="2147483773" r:id="rId13"/>
    <p:sldLayoutId id="2147483800" r:id="rId14"/>
    <p:sldLayoutId id="2147483688" r:id="rId15"/>
    <p:sldLayoutId id="2147483801" r:id="rId16"/>
    <p:sldLayoutId id="2147483802" r:id="rId17"/>
    <p:sldLayoutId id="2147483803" r:id="rId18"/>
    <p:sldLayoutId id="2147483744" r:id="rId19"/>
    <p:sldLayoutId id="2147483793" r:id="rId20"/>
    <p:sldLayoutId id="2147483772" r:id="rId21"/>
    <p:sldLayoutId id="2147483767" r:id="rId22"/>
    <p:sldLayoutId id="2147483769" r:id="rId23"/>
    <p:sldLayoutId id="2147483771" r:id="rId24"/>
    <p:sldLayoutId id="2147483770" r:id="rId25"/>
    <p:sldLayoutId id="2147483732" r:id="rId26"/>
    <p:sldLayoutId id="2147483794" r:id="rId27"/>
    <p:sldLayoutId id="2147483733" r:id="rId28"/>
    <p:sldLayoutId id="2147483747" r:id="rId29"/>
    <p:sldLayoutId id="2147483818" r:id="rId30"/>
    <p:sldLayoutId id="2147483805" r:id="rId31"/>
    <p:sldLayoutId id="2147483806" r:id="rId32"/>
    <p:sldLayoutId id="2147483750" r:id="rId33"/>
    <p:sldLayoutId id="2147483765" r:id="rId34"/>
    <p:sldLayoutId id="2147483781" r:id="rId35"/>
    <p:sldLayoutId id="2147483809" r:id="rId36"/>
    <p:sldLayoutId id="2147483808" r:id="rId37"/>
    <p:sldLayoutId id="2147483807" r:id="rId38"/>
    <p:sldLayoutId id="2147483819" r:id="rId39"/>
    <p:sldLayoutId id="2147483754" r:id="rId40"/>
    <p:sldLayoutId id="2147483755" r:id="rId41"/>
    <p:sldLayoutId id="2147483759" r:id="rId42"/>
    <p:sldLayoutId id="2147483753" r:id="rId43"/>
    <p:sldLayoutId id="2147483763" r:id="rId44"/>
    <p:sldLayoutId id="2147483762" r:id="rId45"/>
    <p:sldLayoutId id="2147483758" r:id="rId46"/>
    <p:sldLayoutId id="2147483756" r:id="rId47"/>
    <p:sldLayoutId id="2147483798" r:id="rId48"/>
    <p:sldLayoutId id="2147483797" r:id="rId49"/>
  </p:sldLayoutIdLst>
  <p:timing>
    <p:tnLst>
      <p:par>
        <p:cTn id="1" dur="indefinite" restart="never" nodeType="tmRoot"/>
      </p:par>
    </p:tnLst>
  </p:timing>
  <p:hf hdr="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783"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2971"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160"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349"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Layout" Target="../slideLayouts/slideLayout4.xml"/><Relationship Id="rId4" Type="http://schemas.openxmlformats.org/officeDocument/2006/relationships/image" Target="../media/image17.emf"/></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e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5.emf"/><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e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30.em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35.emf"/><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38.em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39.emf"/><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emf"/><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emf"/><Relationship Id="rId1" Type="http://schemas.openxmlformats.org/officeDocument/2006/relationships/slideLayout" Target="../slideLayouts/slideLayout4.xml"/><Relationship Id="rId4" Type="http://schemas.openxmlformats.org/officeDocument/2006/relationships/image" Target="../media/image50.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53.emf"/><Relationship Id="rId4" Type="http://schemas.openxmlformats.org/officeDocument/2006/relationships/image" Target="../media/image52.emf"/></Relationships>
</file>

<file path=ppt/slides/_rels/slide39.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emf"/><Relationship Id="rId1" Type="http://schemas.openxmlformats.org/officeDocument/2006/relationships/slideLayout" Target="../slideLayouts/slideLayout4.xml"/><Relationship Id="rId4" Type="http://schemas.openxmlformats.org/officeDocument/2006/relationships/image" Target="../media/image50.emf"/></Relationships>
</file>

<file path=ppt/slides/_rels/slide40.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emf"/><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emf"/><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Layout" Target="../slideLayouts/slideLayout4.xml"/><Relationship Id="rId4" Type="http://schemas.openxmlformats.org/officeDocument/2006/relationships/image" Target="../media/image17.emf"/></Relationships>
</file>

<file path=ppt/slides/_rels/slide48.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hyperlink" Target="mailto:kathleen.stutsman@state.mn.us" TargetMode="External"/><Relationship Id="rId2" Type="http://schemas.openxmlformats.org/officeDocument/2006/relationships/hyperlink" Target="mailto:tim.swanson@dot.state.mn.us" TargetMode="External"/><Relationship Id="rId1" Type="http://schemas.openxmlformats.org/officeDocument/2006/relationships/slideLayout" Target="../slideLayouts/slideLayout49.xml"/><Relationship Id="rId4" Type="http://schemas.openxmlformats.org/officeDocument/2006/relationships/hyperlink" Target="mailto:yvonne.crocker@state.mn.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3477839"/>
            <a:ext cx="9144000" cy="1295183"/>
          </a:xfrm>
        </p:spPr>
        <p:txBody>
          <a:bodyPr>
            <a:normAutofit/>
          </a:bodyPr>
          <a:lstStyle/>
          <a:p>
            <a:r>
              <a:rPr lang="en-US" sz="4000" dirty="0">
                <a:solidFill>
                  <a:srgbClr val="F5F5F5"/>
                </a:solidFill>
              </a:rPr>
              <a:t>PLAN PREPARATION BASICS</a:t>
            </a:r>
            <a:br>
              <a:rPr lang="en-US" sz="4000" dirty="0">
                <a:solidFill>
                  <a:srgbClr val="F5F5F5"/>
                </a:solidFill>
              </a:rPr>
            </a:br>
            <a:r>
              <a:rPr lang="en-US" sz="4000" dirty="0">
                <a:solidFill>
                  <a:srgbClr val="F5F5F5"/>
                </a:solidFill>
              </a:rPr>
              <a:t>TITLE SHEET</a:t>
            </a:r>
          </a:p>
        </p:txBody>
      </p:sp>
      <p:sp>
        <p:nvSpPr>
          <p:cNvPr id="3" name="Text Placeholder 2"/>
          <p:cNvSpPr>
            <a:spLocks noGrp="1"/>
          </p:cNvSpPr>
          <p:nvPr>
            <p:ph type="body" sz="quarter" idx="14"/>
          </p:nvPr>
        </p:nvSpPr>
        <p:spPr/>
        <p:txBody>
          <a:bodyPr>
            <a:normAutofit/>
          </a:bodyPr>
          <a:lstStyle/>
          <a:p>
            <a:r>
              <a:rPr lang="en-US" dirty="0" smtClean="0"/>
              <a:t>Project Design Services Unit</a:t>
            </a:r>
          </a:p>
          <a:p>
            <a:r>
              <a:rPr lang="en-US" dirty="0" smtClean="0"/>
              <a:t>December</a:t>
            </a:r>
            <a:r>
              <a:rPr lang="en-US" dirty="0" smtClean="0"/>
              <a:t> </a:t>
            </a:r>
            <a:r>
              <a:rPr lang="en-US" dirty="0" smtClean="0"/>
              <a:t>2018</a:t>
            </a:r>
          </a:p>
          <a:p>
            <a:endParaRPr lang="en-US" dirty="0"/>
          </a:p>
        </p:txBody>
      </p:sp>
      <p:sp>
        <p:nvSpPr>
          <p:cNvPr id="7" name="Footer Placeholder 6"/>
          <p:cNvSpPr>
            <a:spLocks noGrp="1"/>
          </p:cNvSpPr>
          <p:nvPr>
            <p:ph type="ftr" sz="quarter" idx="3"/>
          </p:nvPr>
        </p:nvSpPr>
        <p:spPr/>
        <p:txBody>
          <a:bodyPr/>
          <a:lstStyle/>
          <a:p>
            <a:r>
              <a:rPr lang="en-US" dirty="0" smtClean="0"/>
              <a:t>http://ihub/projectdelivery/design/index.html</a:t>
            </a:r>
            <a:endParaRPr lang="en-US" dirty="0"/>
          </a:p>
        </p:txBody>
      </p:sp>
      <p:pic>
        <p:nvPicPr>
          <p:cNvPr id="6" name="Picture Placeholder 5" descr="picture for title sheet&#10;" title="picture"/>
          <p:cNvPicPr>
            <a:picLocks noGrp="1" noChangeAspect="1"/>
          </p:cNvPicPr>
          <p:nvPr>
            <p:ph type="pic" sz="quarter" idx="17"/>
          </p:nvPr>
        </p:nvPicPr>
        <p:blipFill>
          <a:blip r:embed="rId3"/>
          <a:srcRect t="428" b="428"/>
          <a:stretch>
            <a:fillRect/>
          </a:stretch>
        </p:blipFill>
        <p:spPr>
          <a:prstGeom prst="rect">
            <a:avLst/>
          </a:prstGeom>
        </p:spPr>
      </p:pic>
    </p:spTree>
    <p:extLst>
      <p:ext uri="{BB962C8B-B14F-4D97-AF65-F5344CB8AC3E}">
        <p14:creationId xmlns:p14="http://schemas.microsoft.com/office/powerpoint/2010/main" val="16654860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5F5F5"/>
                </a:solidFill>
              </a:rPr>
              <a:t>THE BASICS OF THE TITLE SHEET</a:t>
            </a:r>
            <a:endParaRPr lang="en-US" dirty="0">
              <a:solidFill>
                <a:srgbClr val="F5F5F5"/>
              </a:solidFill>
            </a:endParaRPr>
          </a:p>
        </p:txBody>
      </p:sp>
      <p:sp>
        <p:nvSpPr>
          <p:cNvPr id="4" name="Date Placeholder 3"/>
          <p:cNvSpPr>
            <a:spLocks noGrp="1"/>
          </p:cNvSpPr>
          <p:nvPr>
            <p:ph type="dt" sz="half" idx="10"/>
          </p:nvPr>
        </p:nvSpPr>
        <p:spPr>
          <a:xfrm>
            <a:off x="334010" y="6356353"/>
            <a:ext cx="1982470" cy="365124"/>
          </a:xfrm>
        </p:spPr>
        <p:txBody>
          <a:bodyPr/>
          <a:lstStyle/>
          <a:p>
            <a:r>
              <a:rPr lang="en-US" dirty="0" smtClean="0"/>
              <a:t>PPB-TITLE SHEET 2018-12</a:t>
            </a:r>
            <a:endParaRPr lang="en-US" dirty="0"/>
          </a:p>
        </p:txBody>
      </p:sp>
      <p:sp>
        <p:nvSpPr>
          <p:cNvPr id="5" name="Footer Placeholder 4"/>
          <p:cNvSpPr>
            <a:spLocks noGrp="1"/>
          </p:cNvSpPr>
          <p:nvPr>
            <p:ph type="ftr" sz="quarter" idx="3"/>
          </p:nvPr>
        </p:nvSpPr>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2</a:t>
            </a:fld>
            <a:endParaRPr lang="en-US" dirty="0"/>
          </a:p>
        </p:txBody>
      </p:sp>
      <p:sp>
        <p:nvSpPr>
          <p:cNvPr id="9" name="Rectangle 8"/>
          <p:cNvSpPr/>
          <p:nvPr/>
        </p:nvSpPr>
        <p:spPr>
          <a:xfrm>
            <a:off x="518473" y="1440193"/>
            <a:ext cx="8248453" cy="4678204"/>
          </a:xfrm>
          <a:prstGeom prst="rect">
            <a:avLst/>
          </a:prstGeom>
        </p:spPr>
        <p:txBody>
          <a:bodyPr wrap="square">
            <a:spAutoFit/>
          </a:bodyPr>
          <a:lstStyle/>
          <a:p>
            <a:r>
              <a:rPr lang="en-US" sz="2800" dirty="0"/>
              <a:t>In this </a:t>
            </a:r>
            <a:r>
              <a:rPr lang="en-US" sz="2800" dirty="0" smtClean="0"/>
              <a:t>section </a:t>
            </a:r>
            <a:r>
              <a:rPr lang="en-US" sz="2800" dirty="0"/>
              <a:t>you will be introduced to the basic parts of the title sheet.  This is required for ALL </a:t>
            </a:r>
            <a:r>
              <a:rPr lang="en-US" sz="2800" dirty="0" err="1"/>
              <a:t>MnDOT</a:t>
            </a:r>
            <a:r>
              <a:rPr lang="en-US" sz="2800" dirty="0"/>
              <a:t> let plans.  </a:t>
            </a:r>
          </a:p>
          <a:p>
            <a:endParaRPr lang="en-US" sz="2800" dirty="0"/>
          </a:p>
          <a:p>
            <a:endParaRPr lang="en-US" sz="2800" dirty="0"/>
          </a:p>
          <a:p>
            <a:r>
              <a:rPr lang="en-US" sz="2800" dirty="0"/>
              <a:t>Title sheets </a:t>
            </a:r>
            <a:r>
              <a:rPr lang="en-US" sz="2800" dirty="0" smtClean="0"/>
              <a:t>should </a:t>
            </a:r>
            <a:r>
              <a:rPr lang="en-US" sz="2800" dirty="0"/>
              <a:t>be printed on Vellum not bond or </a:t>
            </a:r>
            <a:r>
              <a:rPr lang="en-US" sz="2800" dirty="0" err="1"/>
              <a:t>mylar</a:t>
            </a:r>
            <a:r>
              <a:rPr lang="en-US" sz="2800" dirty="0"/>
              <a:t> paper.  This allows central office to edit the sheet if necessary so that the district does not have to re-route it for signatures should revisions be needed after submittal.</a:t>
            </a:r>
          </a:p>
          <a:p>
            <a:endParaRPr lang="en-US" dirty="0"/>
          </a:p>
        </p:txBody>
      </p:sp>
    </p:spTree>
    <p:extLst>
      <p:ext uri="{BB962C8B-B14F-4D97-AF65-F5344CB8AC3E}">
        <p14:creationId xmlns:p14="http://schemas.microsoft.com/office/powerpoint/2010/main" val="11834327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ighlight box" title="box"/>
          <p:cNvPicPr>
            <a:picLocks noChangeAspect="1"/>
          </p:cNvPicPr>
          <p:nvPr/>
        </p:nvPicPr>
        <p:blipFill>
          <a:blip r:embed="rId2"/>
          <a:stretch>
            <a:fillRect/>
          </a:stretch>
        </p:blipFill>
        <p:spPr>
          <a:xfrm>
            <a:off x="3909848" y="1486506"/>
            <a:ext cx="4950373" cy="1296703"/>
          </a:xfrm>
          <a:prstGeom prst="rect">
            <a:avLst/>
          </a:prstGeom>
          <a:ln>
            <a:noFill/>
          </a:ln>
        </p:spPr>
      </p:pic>
      <p:sp>
        <p:nvSpPr>
          <p:cNvPr id="2" name="Title 1"/>
          <p:cNvSpPr>
            <a:spLocks noGrp="1"/>
          </p:cNvSpPr>
          <p:nvPr>
            <p:ph type="title"/>
          </p:nvPr>
        </p:nvSpPr>
        <p:spPr/>
        <p:txBody>
          <a:bodyPr/>
          <a:lstStyle/>
          <a:p>
            <a:pPr algn="ctr"/>
            <a:r>
              <a:rPr lang="en-US" dirty="0" smtClean="0"/>
              <a:t>GOVERNING SPECS</a:t>
            </a:r>
            <a:endParaRPr lang="en-US" dirty="0"/>
          </a:p>
        </p:txBody>
      </p:sp>
      <p:sp>
        <p:nvSpPr>
          <p:cNvPr id="4" name="Date Placeholder 3"/>
          <p:cNvSpPr>
            <a:spLocks noGrp="1"/>
          </p:cNvSpPr>
          <p:nvPr>
            <p:ph type="dt" sz="half" idx="10"/>
          </p:nvPr>
        </p:nvSpPr>
        <p:spPr>
          <a:xfrm>
            <a:off x="232410" y="658558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49859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498593"/>
            <a:ext cx="1097001" cy="365125"/>
          </a:xfrm>
        </p:spPr>
        <p:txBody>
          <a:bodyPr/>
          <a:lstStyle/>
          <a:p>
            <a:fld id="{48F63A3B-78C7-47BE-AE5E-E10140E04643}" type="slidenum">
              <a:rPr lang="en-US" smtClean="0"/>
              <a:t>3</a:t>
            </a:fld>
            <a:endParaRPr lang="en-US" dirty="0"/>
          </a:p>
        </p:txBody>
      </p:sp>
      <p:pic>
        <p:nvPicPr>
          <p:cNvPr id="7" name="Picture 6" descr="example title sheet" title="title sheet"/>
          <p:cNvPicPr>
            <a:picLocks noChangeAspect="1"/>
          </p:cNvPicPr>
          <p:nvPr/>
        </p:nvPicPr>
        <p:blipFill>
          <a:blip r:embed="rId3"/>
          <a:stretch>
            <a:fillRect/>
          </a:stretch>
        </p:blipFill>
        <p:spPr>
          <a:xfrm>
            <a:off x="153233" y="3087439"/>
            <a:ext cx="5256437" cy="3479563"/>
          </a:xfrm>
          <a:prstGeom prst="rect">
            <a:avLst/>
          </a:prstGeom>
        </p:spPr>
      </p:pic>
      <p:sp>
        <p:nvSpPr>
          <p:cNvPr id="8" name="TextBox 7"/>
          <p:cNvSpPr txBox="1"/>
          <p:nvPr/>
        </p:nvSpPr>
        <p:spPr>
          <a:xfrm>
            <a:off x="160679" y="1391940"/>
            <a:ext cx="3749169" cy="1569660"/>
          </a:xfrm>
          <a:prstGeom prst="rect">
            <a:avLst/>
          </a:prstGeom>
          <a:noFill/>
        </p:spPr>
        <p:txBody>
          <a:bodyPr wrap="square" rtlCol="0">
            <a:spAutoFit/>
          </a:bodyPr>
          <a:lstStyle/>
          <a:p>
            <a:pPr algn="ctr"/>
            <a:r>
              <a:rPr lang="en-US" sz="2400" dirty="0" smtClean="0"/>
              <a:t>This defines the governing specifications for the project and should be the current spec year (fill in the 20XX).</a:t>
            </a:r>
            <a:endParaRPr lang="en-US" sz="2400" dirty="0"/>
          </a:p>
        </p:txBody>
      </p:sp>
      <p:sp>
        <p:nvSpPr>
          <p:cNvPr id="15" name="Rectangle 14" descr="highlight box" title="box"/>
          <p:cNvSpPr/>
          <p:nvPr/>
        </p:nvSpPr>
        <p:spPr>
          <a:xfrm>
            <a:off x="3973256" y="3068853"/>
            <a:ext cx="1627169" cy="436575"/>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847347" y="3753694"/>
            <a:ext cx="2511592" cy="2308324"/>
          </a:xfrm>
          <a:prstGeom prst="rect">
            <a:avLst/>
          </a:prstGeom>
          <a:noFill/>
        </p:spPr>
        <p:txBody>
          <a:bodyPr wrap="square" rtlCol="0">
            <a:spAutoFit/>
          </a:bodyPr>
          <a:lstStyle/>
          <a:p>
            <a:r>
              <a:rPr lang="en-US" sz="2400" dirty="0"/>
              <a:t>It </a:t>
            </a:r>
            <a:r>
              <a:rPr lang="en-US" sz="2400" dirty="0" smtClean="0"/>
              <a:t>is </a:t>
            </a:r>
            <a:r>
              <a:rPr lang="en-US" sz="2400" dirty="0"/>
              <a:t>located in the top right corner under the federal project number and above the index.</a:t>
            </a:r>
          </a:p>
        </p:txBody>
      </p:sp>
      <p:sp>
        <p:nvSpPr>
          <p:cNvPr id="19" name="Rectangle 18" descr="blowup of governing spec example" title="blowup"/>
          <p:cNvSpPr/>
          <p:nvPr/>
        </p:nvSpPr>
        <p:spPr>
          <a:xfrm>
            <a:off x="3909848" y="1503373"/>
            <a:ext cx="4950373" cy="1279837"/>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Up Arrow 8" descr="up arrow for blowup" title="arrow"/>
          <p:cNvSpPr/>
          <p:nvPr/>
        </p:nvSpPr>
        <p:spPr>
          <a:xfrm>
            <a:off x="4771697" y="2783211"/>
            <a:ext cx="241737" cy="267056"/>
          </a:xfrm>
          <a:prstGeom prst="up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51748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FUNDING</a:t>
            </a:r>
            <a:endParaRPr lang="en-US" dirty="0"/>
          </a:p>
        </p:txBody>
      </p:sp>
      <p:sp>
        <p:nvSpPr>
          <p:cNvPr id="4" name="Date Placeholder 3"/>
          <p:cNvSpPr>
            <a:spLocks noGrp="1"/>
          </p:cNvSpPr>
          <p:nvPr>
            <p:ph type="dt" sz="half" idx="10"/>
          </p:nvPr>
        </p:nvSpPr>
        <p:spPr>
          <a:xfrm>
            <a:off x="232410" y="6539604"/>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452608"/>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452609"/>
            <a:ext cx="1097001" cy="365125"/>
          </a:xfrm>
        </p:spPr>
        <p:txBody>
          <a:bodyPr/>
          <a:lstStyle/>
          <a:p>
            <a:fld id="{48F63A3B-78C7-47BE-AE5E-E10140E04643}" type="slidenum">
              <a:rPr lang="en-US" smtClean="0"/>
              <a:t>4</a:t>
            </a:fld>
            <a:endParaRPr lang="en-US" dirty="0"/>
          </a:p>
        </p:txBody>
      </p:sp>
      <p:sp>
        <p:nvSpPr>
          <p:cNvPr id="7" name="TextBox 6"/>
          <p:cNvSpPr txBox="1"/>
          <p:nvPr/>
        </p:nvSpPr>
        <p:spPr>
          <a:xfrm>
            <a:off x="4752474" y="1383817"/>
            <a:ext cx="4391526" cy="4893647"/>
          </a:xfrm>
          <a:prstGeom prst="rect">
            <a:avLst/>
          </a:prstGeom>
          <a:noFill/>
        </p:spPr>
        <p:txBody>
          <a:bodyPr wrap="square" rtlCol="0">
            <a:spAutoFit/>
          </a:bodyPr>
          <a:lstStyle/>
          <a:p>
            <a:r>
              <a:rPr lang="en-US" sz="2400" dirty="0" smtClean="0"/>
              <a:t>Funding is shown in the top right corner of the plan above the governing specifications.  </a:t>
            </a:r>
          </a:p>
          <a:p>
            <a:pPr marL="342900" indent="-342900">
              <a:buFont typeface="Wingdings" charset="2"/>
              <a:buChar char="Ø"/>
            </a:pPr>
            <a:r>
              <a:rPr lang="en-US" sz="2400" dirty="0" smtClean="0"/>
              <a:t>If Federally funded include the Federal Project Number in the top right corner of the sheet.</a:t>
            </a:r>
          </a:p>
          <a:p>
            <a:endParaRPr lang="en-US" sz="2400" dirty="0" smtClean="0"/>
          </a:p>
          <a:p>
            <a:pPr marL="342900" indent="-342900">
              <a:buFont typeface="Wingdings" charset="2"/>
              <a:buChar char="Ø"/>
            </a:pPr>
            <a:r>
              <a:rPr lang="en-US" sz="2400" dirty="0" smtClean="0"/>
              <a:t>If State funded include the words “STATE FUNDS”</a:t>
            </a:r>
          </a:p>
          <a:p>
            <a:endParaRPr lang="en-US" sz="2400" dirty="0" smtClean="0"/>
          </a:p>
          <a:p>
            <a:pPr marL="342900" indent="-342900">
              <a:buFont typeface="Wingdings" charset="2"/>
              <a:buChar char="Ø"/>
            </a:pPr>
            <a:r>
              <a:rPr lang="en-US" sz="2400" dirty="0" smtClean="0"/>
              <a:t>If unknown leave it blank and CO Plan Review will add it when it is known.</a:t>
            </a:r>
            <a:endParaRPr lang="en-US" sz="2400" dirty="0"/>
          </a:p>
        </p:txBody>
      </p:sp>
      <p:pic>
        <p:nvPicPr>
          <p:cNvPr id="8" name="Picture 7" descr="example title sheet&#10;" title="title sheet"/>
          <p:cNvPicPr>
            <a:picLocks noChangeAspect="1"/>
          </p:cNvPicPr>
          <p:nvPr/>
        </p:nvPicPr>
        <p:blipFill>
          <a:blip r:embed="rId2"/>
          <a:stretch>
            <a:fillRect/>
          </a:stretch>
        </p:blipFill>
        <p:spPr>
          <a:xfrm>
            <a:off x="12028" y="3430246"/>
            <a:ext cx="4740446" cy="3140133"/>
          </a:xfrm>
          <a:prstGeom prst="rect">
            <a:avLst/>
          </a:prstGeom>
        </p:spPr>
      </p:pic>
      <p:pic>
        <p:nvPicPr>
          <p:cNvPr id="9" name="Picture 8" descr="blowup of federal number" title="blowup"/>
          <p:cNvPicPr>
            <a:picLocks noChangeAspect="1"/>
          </p:cNvPicPr>
          <p:nvPr/>
        </p:nvPicPr>
        <p:blipFill rotWithShape="1">
          <a:blip r:embed="rId3"/>
          <a:srcRect l="6730" t="1983" r="29423" b="34362"/>
          <a:stretch/>
        </p:blipFill>
        <p:spPr>
          <a:xfrm>
            <a:off x="120317" y="1512783"/>
            <a:ext cx="4379494" cy="1228785"/>
          </a:xfrm>
          <a:prstGeom prst="rect">
            <a:avLst/>
          </a:prstGeom>
        </p:spPr>
      </p:pic>
      <p:sp>
        <p:nvSpPr>
          <p:cNvPr id="10" name="Rectangle 9"/>
          <p:cNvSpPr/>
          <p:nvPr/>
        </p:nvSpPr>
        <p:spPr>
          <a:xfrm>
            <a:off x="3429000" y="3320716"/>
            <a:ext cx="1323474" cy="334660"/>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highli</a:t>
            </a:r>
            <a:endParaRPr lang="en-US" dirty="0"/>
          </a:p>
        </p:txBody>
      </p:sp>
      <p:sp>
        <p:nvSpPr>
          <p:cNvPr id="11" name="Rectangle 10" descr="highlight box" title="box"/>
          <p:cNvSpPr/>
          <p:nvPr/>
        </p:nvSpPr>
        <p:spPr>
          <a:xfrm>
            <a:off x="12028" y="1383817"/>
            <a:ext cx="4487783" cy="865164"/>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Bent Arrow 15" descr="arrow to blowup" title="arrow"/>
          <p:cNvSpPr/>
          <p:nvPr/>
        </p:nvSpPr>
        <p:spPr>
          <a:xfrm rot="16200000">
            <a:off x="2632457" y="2653422"/>
            <a:ext cx="1175459" cy="434223"/>
          </a:xfrm>
          <a:prstGeom prst="bent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0317501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lowup of index" title="blowup"/>
          <p:cNvPicPr>
            <a:picLocks noChangeAspect="1"/>
          </p:cNvPicPr>
          <p:nvPr/>
        </p:nvPicPr>
        <p:blipFill>
          <a:blip r:embed="rId2"/>
          <a:stretch>
            <a:fillRect/>
          </a:stretch>
        </p:blipFill>
        <p:spPr>
          <a:xfrm>
            <a:off x="5564496" y="2112477"/>
            <a:ext cx="3414989" cy="3989078"/>
          </a:xfrm>
          <a:prstGeom prst="rect">
            <a:avLst/>
          </a:prstGeom>
        </p:spPr>
      </p:pic>
      <p:sp>
        <p:nvSpPr>
          <p:cNvPr id="2" name="Title 1"/>
          <p:cNvSpPr>
            <a:spLocks noGrp="1"/>
          </p:cNvSpPr>
          <p:nvPr>
            <p:ph type="title"/>
          </p:nvPr>
        </p:nvSpPr>
        <p:spPr/>
        <p:txBody>
          <a:bodyPr/>
          <a:lstStyle/>
          <a:p>
            <a:pPr algn="ctr"/>
            <a:r>
              <a:rPr lang="en-US" dirty="0" smtClean="0"/>
              <a:t>INDEX OF SHEETS</a:t>
            </a:r>
            <a:endParaRPr lang="en-US" dirty="0"/>
          </a:p>
        </p:txBody>
      </p:sp>
      <p:sp>
        <p:nvSpPr>
          <p:cNvPr id="4" name="Date Placeholder 3"/>
          <p:cNvSpPr>
            <a:spLocks noGrp="1"/>
          </p:cNvSpPr>
          <p:nvPr>
            <p:ph type="dt" sz="half" idx="10"/>
          </p:nvPr>
        </p:nvSpPr>
        <p:spPr>
          <a:xfrm>
            <a:off x="232410" y="644334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5</a:t>
            </a:fld>
            <a:endParaRPr lang="en-US" dirty="0"/>
          </a:p>
        </p:txBody>
      </p:sp>
      <p:pic>
        <p:nvPicPr>
          <p:cNvPr id="3" name="Picture 2" descr="example of title sheet" title="title sheet"/>
          <p:cNvPicPr>
            <a:picLocks noChangeAspect="1"/>
          </p:cNvPicPr>
          <p:nvPr/>
        </p:nvPicPr>
        <p:blipFill>
          <a:blip r:embed="rId3"/>
          <a:stretch>
            <a:fillRect/>
          </a:stretch>
        </p:blipFill>
        <p:spPr>
          <a:xfrm>
            <a:off x="1" y="3518107"/>
            <a:ext cx="4433776" cy="2858252"/>
          </a:xfrm>
          <a:prstGeom prst="rect">
            <a:avLst/>
          </a:prstGeom>
        </p:spPr>
      </p:pic>
      <p:sp>
        <p:nvSpPr>
          <p:cNvPr id="8" name="TextBox 7"/>
          <p:cNvSpPr txBox="1"/>
          <p:nvPr/>
        </p:nvSpPr>
        <p:spPr>
          <a:xfrm>
            <a:off x="55760" y="1271338"/>
            <a:ext cx="7615906" cy="2246769"/>
          </a:xfrm>
          <a:prstGeom prst="rect">
            <a:avLst/>
          </a:prstGeom>
          <a:noFill/>
        </p:spPr>
        <p:txBody>
          <a:bodyPr wrap="square" rtlCol="0">
            <a:spAutoFit/>
          </a:bodyPr>
          <a:lstStyle/>
          <a:p>
            <a:r>
              <a:rPr lang="en-US" sz="2000" dirty="0" smtClean="0"/>
              <a:t>This contains the sheet descriptions for the plan.  </a:t>
            </a:r>
          </a:p>
          <a:p>
            <a:pPr marL="342900" indent="-342900">
              <a:buFont typeface="Wingdings" panose="05000000000000000000" pitchFamily="2" charset="2"/>
              <a:buChar char="Ø"/>
            </a:pPr>
            <a:r>
              <a:rPr lang="en-US" sz="2000" dirty="0" smtClean="0"/>
              <a:t>Is </a:t>
            </a:r>
            <a:r>
              <a:rPr lang="en-US" sz="2000" dirty="0" smtClean="0"/>
              <a:t>located below the governing specifications and above </a:t>
            </a:r>
            <a:r>
              <a:rPr lang="en-US" sz="2000" dirty="0" smtClean="0"/>
              <a:t>the signatures</a:t>
            </a:r>
            <a:r>
              <a:rPr lang="en-US" sz="2000" dirty="0" smtClean="0"/>
              <a:t>.</a:t>
            </a:r>
          </a:p>
          <a:p>
            <a:pPr marL="342900" indent="-342900">
              <a:buFont typeface="Wingdings" charset="2"/>
              <a:buChar char="Ø"/>
            </a:pPr>
            <a:r>
              <a:rPr lang="en-US" sz="2000" dirty="0" smtClean="0"/>
              <a:t>Sheet numbers and descriptions match what </a:t>
            </a:r>
          </a:p>
          <a:p>
            <a:r>
              <a:rPr lang="en-US" sz="2000" dirty="0"/>
              <a:t> </a:t>
            </a:r>
            <a:r>
              <a:rPr lang="en-US" sz="2000" dirty="0" smtClean="0"/>
              <a:t>     is in the plan.</a:t>
            </a:r>
          </a:p>
          <a:p>
            <a:pPr marL="342900" indent="-342900">
              <a:buFont typeface="Wingdings" charset="2"/>
              <a:buChar char="Ø"/>
            </a:pPr>
            <a:r>
              <a:rPr lang="en-US" sz="2000" dirty="0" smtClean="0"/>
              <a:t>It is preferred that the sheet numbers all be </a:t>
            </a:r>
          </a:p>
          <a:p>
            <a:r>
              <a:rPr lang="en-US" sz="2000" dirty="0"/>
              <a:t> </a:t>
            </a:r>
            <a:r>
              <a:rPr lang="en-US" sz="2000" dirty="0" smtClean="0"/>
              <a:t>     numbers not lettered sheets if possible.</a:t>
            </a:r>
          </a:p>
        </p:txBody>
      </p:sp>
      <p:sp>
        <p:nvSpPr>
          <p:cNvPr id="10" name="Rectangle 9" descr="highlight box" title="box"/>
          <p:cNvSpPr/>
          <p:nvPr/>
        </p:nvSpPr>
        <p:spPr>
          <a:xfrm>
            <a:off x="5436206" y="2112477"/>
            <a:ext cx="3543280" cy="3989078"/>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descr="highlight box" title="box"/>
          <p:cNvSpPr/>
          <p:nvPr/>
        </p:nvSpPr>
        <p:spPr>
          <a:xfrm>
            <a:off x="3293648" y="3615676"/>
            <a:ext cx="1140130" cy="1515050"/>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descr="arrow to blowup" title="arrow"/>
          <p:cNvSpPr/>
          <p:nvPr/>
        </p:nvSpPr>
        <p:spPr>
          <a:xfrm>
            <a:off x="4433778" y="4019108"/>
            <a:ext cx="992304" cy="208944"/>
          </a:xfrm>
          <a:prstGeom prst="right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65339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INDEX OF SHEETS</a:t>
            </a:r>
            <a:endParaRPr lang="en-US" dirty="0"/>
          </a:p>
        </p:txBody>
      </p:sp>
      <p:sp>
        <p:nvSpPr>
          <p:cNvPr id="4" name="Date Placeholder 3"/>
          <p:cNvSpPr>
            <a:spLocks noGrp="1"/>
          </p:cNvSpPr>
          <p:nvPr>
            <p:ph type="dt" sz="half" idx="10"/>
          </p:nvPr>
        </p:nvSpPr>
        <p:spPr>
          <a:xfrm>
            <a:off x="232410" y="6599764"/>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2768"/>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2769"/>
            <a:ext cx="1097001" cy="365125"/>
          </a:xfrm>
        </p:spPr>
        <p:txBody>
          <a:bodyPr/>
          <a:lstStyle/>
          <a:p>
            <a:fld id="{48F63A3B-78C7-47BE-AE5E-E10140E04643}" type="slidenum">
              <a:rPr lang="en-US" smtClean="0"/>
              <a:t>6</a:t>
            </a:fld>
            <a:endParaRPr lang="en-US" dirty="0"/>
          </a:p>
        </p:txBody>
      </p:sp>
      <p:pic>
        <p:nvPicPr>
          <p:cNvPr id="8" name="Picture 7" descr="example of title sheet" title="title sheet"/>
          <p:cNvPicPr>
            <a:picLocks noChangeAspect="1"/>
          </p:cNvPicPr>
          <p:nvPr/>
        </p:nvPicPr>
        <p:blipFill rotWithShape="1">
          <a:blip r:embed="rId2"/>
          <a:srcRect l="2931" b="3166"/>
          <a:stretch/>
        </p:blipFill>
        <p:spPr>
          <a:xfrm>
            <a:off x="134891" y="3247281"/>
            <a:ext cx="4017670" cy="3005958"/>
          </a:xfrm>
          <a:prstGeom prst="rect">
            <a:avLst/>
          </a:prstGeom>
        </p:spPr>
      </p:pic>
      <p:pic>
        <p:nvPicPr>
          <p:cNvPr id="10" name="Picture 9" descr="blowup of index" title="blowup"/>
          <p:cNvPicPr>
            <a:picLocks noChangeAspect="1"/>
          </p:cNvPicPr>
          <p:nvPr/>
        </p:nvPicPr>
        <p:blipFill rotWithShape="1">
          <a:blip r:embed="rId3"/>
          <a:srcRect l="2803" t="56108" r="15615" b="2480"/>
          <a:stretch/>
        </p:blipFill>
        <p:spPr>
          <a:xfrm>
            <a:off x="4353697" y="1393276"/>
            <a:ext cx="4790303" cy="2823269"/>
          </a:xfrm>
          <a:prstGeom prst="rect">
            <a:avLst/>
          </a:prstGeom>
          <a:ln>
            <a:solidFill>
              <a:srgbClr val="78BE21"/>
            </a:solidFill>
          </a:ln>
        </p:spPr>
      </p:pic>
      <p:sp>
        <p:nvSpPr>
          <p:cNvPr id="11" name="TextBox 10"/>
          <p:cNvSpPr txBox="1"/>
          <p:nvPr/>
        </p:nvSpPr>
        <p:spPr>
          <a:xfrm>
            <a:off x="77299" y="1321643"/>
            <a:ext cx="4218254" cy="1938992"/>
          </a:xfrm>
          <a:prstGeom prst="rect">
            <a:avLst/>
          </a:prstGeom>
          <a:noFill/>
        </p:spPr>
        <p:txBody>
          <a:bodyPr wrap="square" rtlCol="0">
            <a:spAutoFit/>
          </a:bodyPr>
          <a:lstStyle/>
          <a:p>
            <a:pPr marL="342900" indent="-342900">
              <a:buFont typeface="Wingdings" panose="05000000000000000000" pitchFamily="2" charset="2"/>
              <a:buChar char="Ø"/>
            </a:pPr>
            <a:r>
              <a:rPr lang="en-US" sz="2000" dirty="0" smtClean="0"/>
              <a:t>There can be lettered sheets but these must following the number sheets.  You cannot mix and match.  In other words you CANNOT have sheets 1-50 then PM1-PM5 then back to 51-100.</a:t>
            </a:r>
          </a:p>
        </p:txBody>
      </p:sp>
      <p:sp>
        <p:nvSpPr>
          <p:cNvPr id="3" name="Rectangle 2" descr="highlight box" title="box"/>
          <p:cNvSpPr/>
          <p:nvPr/>
        </p:nvSpPr>
        <p:spPr>
          <a:xfrm>
            <a:off x="3102333" y="4350371"/>
            <a:ext cx="997064" cy="633168"/>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ht box" title="box"/>
          <p:cNvSpPr/>
          <p:nvPr/>
        </p:nvSpPr>
        <p:spPr>
          <a:xfrm>
            <a:off x="4295553" y="2452309"/>
            <a:ext cx="3902868" cy="1701393"/>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Bent Arrow 6" descr="arrow to blowup" title="arrow"/>
          <p:cNvSpPr/>
          <p:nvPr/>
        </p:nvSpPr>
        <p:spPr>
          <a:xfrm rot="10800000" flipH="1" flipV="1">
            <a:off x="3657601" y="3583173"/>
            <a:ext cx="637952" cy="755196"/>
          </a:xfrm>
          <a:prstGeom prst="bent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4210705" y="4258816"/>
            <a:ext cx="4609307" cy="2554545"/>
          </a:xfrm>
          <a:prstGeom prst="rect">
            <a:avLst/>
          </a:prstGeom>
          <a:noFill/>
        </p:spPr>
        <p:txBody>
          <a:bodyPr wrap="square" rtlCol="0">
            <a:spAutoFit/>
          </a:bodyPr>
          <a:lstStyle/>
          <a:p>
            <a:r>
              <a:rPr lang="en-US" sz="1600" dirty="0" smtClean="0"/>
              <a:t>Typically the following are used if using lettered sheets (they follow the special provision labels)…</a:t>
            </a:r>
          </a:p>
          <a:p>
            <a:pPr marL="285750" indent="-285750">
              <a:buFont typeface="Wingdings" panose="05000000000000000000" pitchFamily="2" charset="2"/>
              <a:buChar char="v"/>
            </a:pPr>
            <a:r>
              <a:rPr lang="en-US" sz="1600" dirty="0" smtClean="0"/>
              <a:t>TC   TRAFFIC CONTROL PLANS</a:t>
            </a:r>
          </a:p>
          <a:p>
            <a:pPr marL="285750" indent="-285750">
              <a:buFont typeface="Wingdings" panose="05000000000000000000" pitchFamily="2" charset="2"/>
              <a:buChar char="v"/>
            </a:pPr>
            <a:r>
              <a:rPr lang="en-US" sz="1600" dirty="0" smtClean="0"/>
              <a:t>PM  PAVEMENT MARKING PLANS</a:t>
            </a:r>
          </a:p>
          <a:p>
            <a:pPr marL="285750" indent="-285750">
              <a:buFont typeface="Wingdings" panose="05000000000000000000" pitchFamily="2" charset="2"/>
              <a:buChar char="v"/>
            </a:pPr>
            <a:r>
              <a:rPr lang="en-US" sz="1600" dirty="0" smtClean="0"/>
              <a:t>SL    LIGHTING PLANS</a:t>
            </a:r>
          </a:p>
          <a:p>
            <a:pPr marL="285750" indent="-285750">
              <a:buFont typeface="Wingdings" panose="05000000000000000000" pitchFamily="2" charset="2"/>
              <a:buChar char="v"/>
            </a:pPr>
            <a:r>
              <a:rPr lang="en-US" sz="1600" dirty="0" smtClean="0"/>
              <a:t>ST    SIGNING PLANS</a:t>
            </a:r>
          </a:p>
          <a:p>
            <a:pPr marL="285750" indent="-285750">
              <a:buFont typeface="Wingdings" panose="05000000000000000000" pitchFamily="2" charset="2"/>
              <a:buChar char="v"/>
            </a:pPr>
            <a:r>
              <a:rPr lang="en-US" sz="1600" dirty="0" smtClean="0"/>
              <a:t>SS    SIGNAL PLANS</a:t>
            </a:r>
          </a:p>
          <a:p>
            <a:pPr marL="285750" indent="-285750">
              <a:buFont typeface="Wingdings" panose="05000000000000000000" pitchFamily="2" charset="2"/>
              <a:buChar char="v"/>
            </a:pPr>
            <a:r>
              <a:rPr lang="en-US" sz="1600" dirty="0" smtClean="0"/>
              <a:t>SZ    TRAFFIC MANAGEMENT SYSTEM PLANS</a:t>
            </a:r>
          </a:p>
          <a:p>
            <a:pPr marL="285750" indent="-285750">
              <a:buFont typeface="Wingdings" panose="05000000000000000000" pitchFamily="2" charset="2"/>
              <a:buChar char="v"/>
            </a:pPr>
            <a:r>
              <a:rPr lang="en-US" sz="1600" dirty="0" smtClean="0"/>
              <a:t>X or XS       CROSS SECTION PLANS</a:t>
            </a:r>
          </a:p>
          <a:p>
            <a:pPr marL="285750" indent="-285750">
              <a:buFont typeface="Wingdings" panose="05000000000000000000" pitchFamily="2" charset="2"/>
              <a:buChar char="v"/>
            </a:pPr>
            <a:endParaRPr lang="en-US" sz="1600" dirty="0"/>
          </a:p>
        </p:txBody>
      </p:sp>
    </p:spTree>
    <p:extLst>
      <p:ext uri="{BB962C8B-B14F-4D97-AF65-F5344CB8AC3E}">
        <p14:creationId xmlns:p14="http://schemas.microsoft.com/office/powerpoint/2010/main" val="41219639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INDEX OF SHEETS</a:t>
            </a:r>
            <a:endParaRPr lang="en-US" dirty="0"/>
          </a:p>
        </p:txBody>
      </p:sp>
      <p:sp>
        <p:nvSpPr>
          <p:cNvPr id="4" name="Date Placeholder 3"/>
          <p:cNvSpPr>
            <a:spLocks noGrp="1"/>
          </p:cNvSpPr>
          <p:nvPr>
            <p:ph type="dt" sz="half" idx="10"/>
          </p:nvPr>
        </p:nvSpPr>
        <p:spPr>
          <a:xfrm>
            <a:off x="232410" y="6599764"/>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2768"/>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2769"/>
            <a:ext cx="1097001" cy="365125"/>
          </a:xfrm>
        </p:spPr>
        <p:txBody>
          <a:bodyPr/>
          <a:lstStyle/>
          <a:p>
            <a:fld id="{48F63A3B-78C7-47BE-AE5E-E10140E04643}" type="slidenum">
              <a:rPr lang="en-US" smtClean="0"/>
              <a:t>7</a:t>
            </a:fld>
            <a:endParaRPr lang="en-US" dirty="0"/>
          </a:p>
        </p:txBody>
      </p:sp>
      <p:pic>
        <p:nvPicPr>
          <p:cNvPr id="8" name="Picture 7" descr="example of title sheet" title="title sheet"/>
          <p:cNvPicPr>
            <a:picLocks noChangeAspect="1"/>
          </p:cNvPicPr>
          <p:nvPr/>
        </p:nvPicPr>
        <p:blipFill rotWithShape="1">
          <a:blip r:embed="rId2"/>
          <a:srcRect l="2931" b="3166"/>
          <a:stretch/>
        </p:blipFill>
        <p:spPr>
          <a:xfrm>
            <a:off x="174382" y="3106748"/>
            <a:ext cx="4668655" cy="3493015"/>
          </a:xfrm>
          <a:prstGeom prst="rect">
            <a:avLst/>
          </a:prstGeom>
        </p:spPr>
      </p:pic>
      <p:pic>
        <p:nvPicPr>
          <p:cNvPr id="10" name="Picture 9" descr="blowup of index" title="blowup"/>
          <p:cNvPicPr>
            <a:picLocks noChangeAspect="1"/>
          </p:cNvPicPr>
          <p:nvPr/>
        </p:nvPicPr>
        <p:blipFill rotWithShape="1">
          <a:blip r:embed="rId3"/>
          <a:srcRect l="2803" t="2092" r="15615" b="2480"/>
          <a:stretch/>
        </p:blipFill>
        <p:spPr>
          <a:xfrm>
            <a:off x="5222278" y="1403498"/>
            <a:ext cx="3761998" cy="5109270"/>
          </a:xfrm>
          <a:prstGeom prst="rect">
            <a:avLst/>
          </a:prstGeom>
        </p:spPr>
      </p:pic>
      <p:sp>
        <p:nvSpPr>
          <p:cNvPr id="3" name="Rectangle 2" descr="highlight box" title="box"/>
          <p:cNvSpPr/>
          <p:nvPr/>
        </p:nvSpPr>
        <p:spPr>
          <a:xfrm>
            <a:off x="3540643" y="4816549"/>
            <a:ext cx="1190846" cy="255181"/>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ht box" title="box"/>
          <p:cNvSpPr/>
          <p:nvPr/>
        </p:nvSpPr>
        <p:spPr>
          <a:xfrm>
            <a:off x="5351561" y="6060558"/>
            <a:ext cx="3537258" cy="452209"/>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bo</a:t>
            </a:r>
            <a:endParaRPr lang="en-US" dirty="0"/>
          </a:p>
        </p:txBody>
      </p:sp>
      <p:sp>
        <p:nvSpPr>
          <p:cNvPr id="13" name="TextBox 12"/>
          <p:cNvSpPr txBox="1"/>
          <p:nvPr/>
        </p:nvSpPr>
        <p:spPr>
          <a:xfrm>
            <a:off x="77299" y="1280477"/>
            <a:ext cx="5144979" cy="1569660"/>
          </a:xfrm>
          <a:prstGeom prst="rect">
            <a:avLst/>
          </a:prstGeom>
          <a:noFill/>
        </p:spPr>
        <p:txBody>
          <a:bodyPr wrap="square" rtlCol="0">
            <a:spAutoFit/>
          </a:bodyPr>
          <a:lstStyle/>
          <a:p>
            <a:pPr marL="342900" indent="-342900">
              <a:buFont typeface="Wingdings" charset="2"/>
              <a:buChar char="Ø"/>
            </a:pPr>
            <a:r>
              <a:rPr lang="en-US" sz="2400" dirty="0" smtClean="0"/>
              <a:t>Cross sections come last.</a:t>
            </a:r>
          </a:p>
          <a:p>
            <a:pPr marL="342900" indent="-342900">
              <a:buFont typeface="Wingdings" charset="2"/>
              <a:buChar char="Ø"/>
            </a:pPr>
            <a:r>
              <a:rPr lang="en-US" sz="2400" dirty="0" smtClean="0"/>
              <a:t>There is a plan sheet total note and it’s phrased as…THIS PLAN CONTAINS XXX SHEETS</a:t>
            </a:r>
          </a:p>
        </p:txBody>
      </p:sp>
      <p:sp>
        <p:nvSpPr>
          <p:cNvPr id="9" name="Right Arrow 8" descr="arrow to blowup" title="arrow"/>
          <p:cNvSpPr/>
          <p:nvPr/>
        </p:nvSpPr>
        <p:spPr>
          <a:xfrm>
            <a:off x="4600581" y="6087809"/>
            <a:ext cx="750980" cy="256610"/>
          </a:xfrm>
          <a:prstGeom prst="right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descr="extra part of blowup arrow" title="rectange"/>
          <p:cNvSpPr/>
          <p:nvPr/>
        </p:nvSpPr>
        <p:spPr>
          <a:xfrm>
            <a:off x="4469130" y="5071730"/>
            <a:ext cx="125730" cy="1214932"/>
          </a:xfrm>
          <a:prstGeom prst="rect">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9918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blowup of index" title="blowup"/>
          <p:cNvPicPr>
            <a:picLocks noChangeAspect="1"/>
          </p:cNvPicPr>
          <p:nvPr/>
        </p:nvPicPr>
        <p:blipFill rotWithShape="1">
          <a:blip r:embed="rId3"/>
          <a:srcRect l="76437" t="29306" r="3908" b="44917"/>
          <a:stretch/>
        </p:blipFill>
        <p:spPr>
          <a:xfrm>
            <a:off x="5543620" y="3860330"/>
            <a:ext cx="3266494" cy="2688776"/>
          </a:xfrm>
          <a:prstGeom prst="rect">
            <a:avLst/>
          </a:prstGeom>
        </p:spPr>
      </p:pic>
      <p:pic>
        <p:nvPicPr>
          <p:cNvPr id="7" name="Picture 6" descr="example of title sheet" title="title sheet"/>
          <p:cNvPicPr>
            <a:picLocks noChangeAspect="1"/>
          </p:cNvPicPr>
          <p:nvPr/>
        </p:nvPicPr>
        <p:blipFill>
          <a:blip r:embed="rId3"/>
          <a:stretch>
            <a:fillRect/>
          </a:stretch>
        </p:blipFill>
        <p:spPr>
          <a:xfrm>
            <a:off x="10376" y="3827875"/>
            <a:ext cx="4482424" cy="2813377"/>
          </a:xfrm>
          <a:prstGeom prst="rect">
            <a:avLst/>
          </a:prstGeom>
        </p:spPr>
      </p:pic>
      <p:sp>
        <p:nvSpPr>
          <p:cNvPr id="2" name="Title 1"/>
          <p:cNvSpPr>
            <a:spLocks noGrp="1"/>
          </p:cNvSpPr>
          <p:nvPr>
            <p:ph type="title"/>
          </p:nvPr>
        </p:nvSpPr>
        <p:spPr/>
        <p:txBody>
          <a:bodyPr/>
          <a:lstStyle/>
          <a:p>
            <a:pPr algn="ctr"/>
            <a:r>
              <a:rPr lang="en-US" dirty="0" smtClean="0"/>
              <a:t>INDEX OF SHEETS</a:t>
            </a:r>
            <a:endParaRPr lang="en-US" dirty="0"/>
          </a:p>
        </p:txBody>
      </p:sp>
      <p:sp>
        <p:nvSpPr>
          <p:cNvPr id="4" name="Date Placeholder 3"/>
          <p:cNvSpPr>
            <a:spLocks noGrp="1"/>
          </p:cNvSpPr>
          <p:nvPr>
            <p:ph type="dt" sz="half" idx="10"/>
          </p:nvPr>
        </p:nvSpPr>
        <p:spPr>
          <a:xfrm>
            <a:off x="232410" y="6599764"/>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2768"/>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50" y="6512769"/>
            <a:ext cx="1097001" cy="365125"/>
          </a:xfrm>
        </p:spPr>
        <p:txBody>
          <a:bodyPr/>
          <a:lstStyle/>
          <a:p>
            <a:fld id="{48F63A3B-78C7-47BE-AE5E-E10140E04643}" type="slidenum">
              <a:rPr lang="en-US" smtClean="0"/>
              <a:t>8</a:t>
            </a:fld>
            <a:endParaRPr lang="en-US" dirty="0"/>
          </a:p>
        </p:txBody>
      </p:sp>
      <p:sp>
        <p:nvSpPr>
          <p:cNvPr id="13" name="TextBox 12"/>
          <p:cNvSpPr txBox="1"/>
          <p:nvPr/>
        </p:nvSpPr>
        <p:spPr>
          <a:xfrm>
            <a:off x="147058" y="1342122"/>
            <a:ext cx="8871661" cy="2554545"/>
          </a:xfrm>
          <a:prstGeom prst="rect">
            <a:avLst/>
          </a:prstGeom>
          <a:noFill/>
        </p:spPr>
        <p:txBody>
          <a:bodyPr wrap="square" rtlCol="0">
            <a:spAutoFit/>
          </a:bodyPr>
          <a:lstStyle/>
          <a:p>
            <a:pPr marL="342900" indent="-342900">
              <a:buFont typeface="Wingdings" charset="2"/>
              <a:buChar char="Ø"/>
            </a:pPr>
            <a:r>
              <a:rPr lang="en-US" sz="2000" dirty="0" smtClean="0"/>
              <a:t>List any deleted sheets.  </a:t>
            </a:r>
          </a:p>
          <a:p>
            <a:pPr marL="800100" lvl="1" indent="-342900">
              <a:buFont typeface="Wingdings" panose="05000000000000000000" pitchFamily="2" charset="2"/>
              <a:buChar char="v"/>
            </a:pPr>
            <a:r>
              <a:rPr lang="en-US" sz="2000" dirty="0" smtClean="0"/>
              <a:t>The note should read….SHEETS XX HAS BEEN DELETED…or… SHEETS XX,  XX HAVE BEEN DELETED.</a:t>
            </a:r>
          </a:p>
          <a:p>
            <a:pPr marL="800100" lvl="1" indent="-342900">
              <a:buFont typeface="Wingdings" panose="05000000000000000000" pitchFamily="2" charset="2"/>
              <a:buChar char="v"/>
            </a:pPr>
            <a:r>
              <a:rPr lang="en-US" sz="2000" dirty="0" smtClean="0"/>
              <a:t>The note should be placed after the cross section and before the total quantity note.</a:t>
            </a:r>
          </a:p>
          <a:p>
            <a:pPr marL="800100" lvl="1" indent="-342900">
              <a:buFont typeface="Wingdings" panose="05000000000000000000" pitchFamily="2" charset="2"/>
              <a:buChar char="v"/>
            </a:pPr>
            <a:r>
              <a:rPr lang="en-US" sz="2000" dirty="0" smtClean="0"/>
              <a:t>Leave some space between the cross section and total quantity note in case CO has to add the deleted note.</a:t>
            </a:r>
          </a:p>
          <a:p>
            <a:pPr marL="800100" lvl="1" indent="-342900">
              <a:buFont typeface="Wingdings" panose="05000000000000000000" pitchFamily="2" charset="2"/>
              <a:buChar char="v"/>
            </a:pPr>
            <a:r>
              <a:rPr lang="en-US" sz="2000" dirty="0" smtClean="0"/>
              <a:t>Make sure to remove the deleted sheet from the total sheet quantity.</a:t>
            </a:r>
          </a:p>
        </p:txBody>
      </p:sp>
      <p:sp>
        <p:nvSpPr>
          <p:cNvPr id="3" name="Rectangle 2" descr="highlight box" title="box"/>
          <p:cNvSpPr/>
          <p:nvPr/>
        </p:nvSpPr>
        <p:spPr>
          <a:xfrm>
            <a:off x="3395817" y="5176156"/>
            <a:ext cx="981649" cy="206626"/>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ht box" title="box"/>
          <p:cNvSpPr/>
          <p:nvPr/>
        </p:nvSpPr>
        <p:spPr>
          <a:xfrm>
            <a:off x="5528206" y="6106510"/>
            <a:ext cx="3145226" cy="406258"/>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descr="arrow to blowup" title="arrow"/>
          <p:cNvSpPr/>
          <p:nvPr/>
        </p:nvSpPr>
        <p:spPr>
          <a:xfrm>
            <a:off x="5589340" y="5212079"/>
            <a:ext cx="194240" cy="883001"/>
          </a:xfrm>
          <a:prstGeom prst="down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descr="extension of blowup arrow" title="extension"/>
          <p:cNvSpPr/>
          <p:nvPr/>
        </p:nvSpPr>
        <p:spPr>
          <a:xfrm>
            <a:off x="4377466" y="5212080"/>
            <a:ext cx="1280384" cy="80010"/>
          </a:xfrm>
          <a:prstGeom prst="rect">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497895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example of title sheet" title="title sheet"/>
          <p:cNvPicPr>
            <a:picLocks noChangeAspect="1"/>
          </p:cNvPicPr>
          <p:nvPr/>
        </p:nvPicPr>
        <p:blipFill>
          <a:blip r:embed="rId3"/>
          <a:stretch>
            <a:fillRect/>
          </a:stretch>
        </p:blipFill>
        <p:spPr>
          <a:xfrm>
            <a:off x="150753" y="3503384"/>
            <a:ext cx="4811738" cy="3086367"/>
          </a:xfrm>
          <a:prstGeom prst="rect">
            <a:avLst/>
          </a:prstGeom>
        </p:spPr>
      </p:pic>
      <p:pic>
        <p:nvPicPr>
          <p:cNvPr id="18" name="Picture 17" descr="blowup of index" title="blowup"/>
          <p:cNvPicPr>
            <a:picLocks noChangeAspect="1"/>
          </p:cNvPicPr>
          <p:nvPr/>
        </p:nvPicPr>
        <p:blipFill rotWithShape="1">
          <a:blip r:embed="rId3"/>
          <a:srcRect l="75260" t="10292" r="2882" b="59108"/>
          <a:stretch/>
        </p:blipFill>
        <p:spPr>
          <a:xfrm>
            <a:off x="5069335" y="1066800"/>
            <a:ext cx="3793993" cy="3406983"/>
          </a:xfrm>
          <a:prstGeom prst="rect">
            <a:avLst/>
          </a:prstGeom>
        </p:spPr>
      </p:pic>
      <p:sp>
        <p:nvSpPr>
          <p:cNvPr id="2" name="Title 1"/>
          <p:cNvSpPr>
            <a:spLocks noGrp="1"/>
          </p:cNvSpPr>
          <p:nvPr>
            <p:ph type="title"/>
          </p:nvPr>
        </p:nvSpPr>
        <p:spPr/>
        <p:txBody>
          <a:bodyPr/>
          <a:lstStyle/>
          <a:p>
            <a:pPr algn="ctr"/>
            <a:r>
              <a:rPr lang="en-US" dirty="0" smtClean="0"/>
              <a:t>INDEX OF SHEETS</a:t>
            </a:r>
            <a:endParaRPr lang="en-US" dirty="0"/>
          </a:p>
        </p:txBody>
      </p:sp>
      <p:sp>
        <p:nvSpPr>
          <p:cNvPr id="4" name="Date Placeholder 3"/>
          <p:cNvSpPr>
            <a:spLocks noGrp="1"/>
          </p:cNvSpPr>
          <p:nvPr>
            <p:ph type="dt" sz="half" idx="10"/>
          </p:nvPr>
        </p:nvSpPr>
        <p:spPr>
          <a:xfrm>
            <a:off x="232410" y="6599764"/>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2768"/>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50" y="6512769"/>
            <a:ext cx="1097001" cy="365125"/>
          </a:xfrm>
        </p:spPr>
        <p:txBody>
          <a:bodyPr/>
          <a:lstStyle/>
          <a:p>
            <a:fld id="{48F63A3B-78C7-47BE-AE5E-E10140E04643}" type="slidenum">
              <a:rPr lang="en-US" smtClean="0"/>
              <a:t>9</a:t>
            </a:fld>
            <a:endParaRPr lang="en-US" dirty="0"/>
          </a:p>
        </p:txBody>
      </p:sp>
      <p:sp>
        <p:nvSpPr>
          <p:cNvPr id="13" name="TextBox 12"/>
          <p:cNvSpPr txBox="1"/>
          <p:nvPr/>
        </p:nvSpPr>
        <p:spPr>
          <a:xfrm>
            <a:off x="4520225" y="4476106"/>
            <a:ext cx="4332975" cy="2123658"/>
          </a:xfrm>
          <a:prstGeom prst="rect">
            <a:avLst/>
          </a:prstGeom>
          <a:noFill/>
        </p:spPr>
        <p:txBody>
          <a:bodyPr wrap="square" rtlCol="0">
            <a:spAutoFit/>
          </a:bodyPr>
          <a:lstStyle/>
          <a:p>
            <a:pPr marL="800100" lvl="1" indent="-342900">
              <a:buFont typeface="Wingdings" panose="05000000000000000000" pitchFamily="2" charset="2"/>
              <a:buChar char="v"/>
            </a:pPr>
            <a:r>
              <a:rPr lang="en-US" sz="2200" dirty="0" smtClean="0"/>
              <a:t>The plan CAN have added alpha sheets before it is submitted to CO for review.</a:t>
            </a:r>
          </a:p>
          <a:p>
            <a:pPr marL="800100" lvl="1" indent="-342900">
              <a:buFont typeface="Wingdings" panose="05000000000000000000" pitchFamily="2" charset="2"/>
              <a:buChar char="v"/>
            </a:pPr>
            <a:r>
              <a:rPr lang="en-US" sz="2200" dirty="0" smtClean="0"/>
              <a:t>It should be shown in the index similar to 23-35B, 36-36A, 37-48.</a:t>
            </a:r>
          </a:p>
        </p:txBody>
      </p:sp>
      <p:sp>
        <p:nvSpPr>
          <p:cNvPr id="3" name="Rectangle 2" descr="highlight box" title="box"/>
          <p:cNvSpPr/>
          <p:nvPr/>
        </p:nvSpPr>
        <p:spPr>
          <a:xfrm>
            <a:off x="3664294" y="4248995"/>
            <a:ext cx="1185185" cy="275064"/>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ht box" title="box"/>
          <p:cNvSpPr/>
          <p:nvPr/>
        </p:nvSpPr>
        <p:spPr>
          <a:xfrm>
            <a:off x="4919175" y="3011138"/>
            <a:ext cx="1644419" cy="249123"/>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176807" y="1379726"/>
            <a:ext cx="4163965" cy="2123658"/>
          </a:xfrm>
          <a:prstGeom prst="rect">
            <a:avLst/>
          </a:prstGeom>
          <a:noFill/>
        </p:spPr>
        <p:txBody>
          <a:bodyPr wrap="square" rtlCol="0">
            <a:spAutoFit/>
          </a:bodyPr>
          <a:lstStyle/>
          <a:p>
            <a:pPr marL="342900" indent="-342900">
              <a:buFont typeface="Wingdings" charset="2"/>
              <a:buChar char="Ø"/>
            </a:pPr>
            <a:r>
              <a:rPr lang="en-US" sz="2200" dirty="0" smtClean="0"/>
              <a:t>List any added sheets.  </a:t>
            </a:r>
          </a:p>
          <a:p>
            <a:pPr marL="800100" lvl="1" indent="-342900">
              <a:buFont typeface="Wingdings" panose="05000000000000000000" pitchFamily="2" charset="2"/>
              <a:buChar char="v"/>
            </a:pPr>
            <a:r>
              <a:rPr lang="en-US" sz="2200" dirty="0" smtClean="0"/>
              <a:t>Added sheets should be alpha numbered sheets as we NEVER, EVER renumber a plan after it is submitted to CO for review.</a:t>
            </a:r>
          </a:p>
        </p:txBody>
      </p:sp>
      <p:sp>
        <p:nvSpPr>
          <p:cNvPr id="19" name="Bent Arrow 18" descr="arrow to blowup" title="arrow"/>
          <p:cNvSpPr/>
          <p:nvPr/>
        </p:nvSpPr>
        <p:spPr>
          <a:xfrm>
            <a:off x="4660276" y="3055508"/>
            <a:ext cx="258900" cy="1183473"/>
          </a:xfrm>
          <a:prstGeom prst="bent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Tree>
    <p:extLst>
      <p:ext uri="{BB962C8B-B14F-4D97-AF65-F5344CB8AC3E}">
        <p14:creationId xmlns:p14="http://schemas.microsoft.com/office/powerpoint/2010/main" val="39326164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INDEX OF SHEETS</a:t>
            </a:r>
            <a:endParaRPr lang="en-US" dirty="0"/>
          </a:p>
        </p:txBody>
      </p:sp>
      <p:sp>
        <p:nvSpPr>
          <p:cNvPr id="4" name="Date Placeholder 3"/>
          <p:cNvSpPr>
            <a:spLocks noGrp="1"/>
          </p:cNvSpPr>
          <p:nvPr>
            <p:ph type="dt" sz="half" idx="10"/>
          </p:nvPr>
        </p:nvSpPr>
        <p:spPr>
          <a:xfrm>
            <a:off x="232410" y="6599764"/>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2768"/>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2769"/>
            <a:ext cx="1097001" cy="365125"/>
          </a:xfrm>
        </p:spPr>
        <p:txBody>
          <a:bodyPr/>
          <a:lstStyle/>
          <a:p>
            <a:fld id="{48F63A3B-78C7-47BE-AE5E-E10140E04643}" type="slidenum">
              <a:rPr lang="en-US" smtClean="0"/>
              <a:t>10</a:t>
            </a:fld>
            <a:endParaRPr lang="en-US" dirty="0"/>
          </a:p>
        </p:txBody>
      </p:sp>
      <p:pic>
        <p:nvPicPr>
          <p:cNvPr id="8" name="Picture 7" descr="example of title sheet" title="title sheet"/>
          <p:cNvPicPr>
            <a:picLocks noChangeAspect="1"/>
          </p:cNvPicPr>
          <p:nvPr/>
        </p:nvPicPr>
        <p:blipFill rotWithShape="1">
          <a:blip r:embed="rId2"/>
          <a:srcRect l="2931" b="3166"/>
          <a:stretch/>
        </p:blipFill>
        <p:spPr>
          <a:xfrm>
            <a:off x="232410" y="2133388"/>
            <a:ext cx="4668655" cy="3493015"/>
          </a:xfrm>
          <a:prstGeom prst="rect">
            <a:avLst/>
          </a:prstGeom>
        </p:spPr>
      </p:pic>
      <p:pic>
        <p:nvPicPr>
          <p:cNvPr id="10" name="Picture 9" descr="blowup of index" title="blowup"/>
          <p:cNvPicPr>
            <a:picLocks noChangeAspect="1"/>
          </p:cNvPicPr>
          <p:nvPr/>
        </p:nvPicPr>
        <p:blipFill rotWithShape="1">
          <a:blip r:embed="rId3"/>
          <a:srcRect l="2803" t="2092" r="15615" b="2480"/>
          <a:stretch/>
        </p:blipFill>
        <p:spPr>
          <a:xfrm>
            <a:off x="5222278" y="1403498"/>
            <a:ext cx="3761998" cy="5109270"/>
          </a:xfrm>
          <a:prstGeom prst="rect">
            <a:avLst/>
          </a:prstGeom>
        </p:spPr>
      </p:pic>
      <p:sp>
        <p:nvSpPr>
          <p:cNvPr id="3" name="Rectangle 2" descr="highlight box" title="box"/>
          <p:cNvSpPr/>
          <p:nvPr/>
        </p:nvSpPr>
        <p:spPr>
          <a:xfrm>
            <a:off x="4182528" y="5498811"/>
            <a:ext cx="457729" cy="127592"/>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ht box" title="box"/>
          <p:cNvSpPr/>
          <p:nvPr/>
        </p:nvSpPr>
        <p:spPr>
          <a:xfrm>
            <a:off x="5351560" y="5071728"/>
            <a:ext cx="655835" cy="298363"/>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Bent Arrow 6" descr="arrow to blowup" title="arrow"/>
          <p:cNvSpPr/>
          <p:nvPr/>
        </p:nvSpPr>
        <p:spPr>
          <a:xfrm rot="16200000" flipV="1">
            <a:off x="5032869" y="4977479"/>
            <a:ext cx="256312" cy="1041535"/>
          </a:xfrm>
          <a:prstGeom prst="bentArrow">
            <a:avLst/>
          </a:prstGeom>
          <a:solidFill>
            <a:schemeClr val="accent2"/>
          </a:solidFill>
          <a:ln w="3175">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77299" y="1280477"/>
            <a:ext cx="5144979" cy="830997"/>
          </a:xfrm>
          <a:prstGeom prst="rect">
            <a:avLst/>
          </a:prstGeom>
          <a:noFill/>
        </p:spPr>
        <p:txBody>
          <a:bodyPr wrap="square" rtlCol="0">
            <a:spAutoFit/>
          </a:bodyPr>
          <a:lstStyle/>
          <a:p>
            <a:pPr marL="342900" indent="-342900">
              <a:buFont typeface="Wingdings" charset="2"/>
              <a:buChar char="Ø"/>
            </a:pPr>
            <a:r>
              <a:rPr lang="en-US" sz="2400" dirty="0"/>
              <a:t>The last numerical sheet is shown in the bottom right corner of the plan.</a:t>
            </a:r>
          </a:p>
        </p:txBody>
      </p:sp>
      <p:pic>
        <p:nvPicPr>
          <p:cNvPr id="11" name="Picture 10" descr="blowup of sheet numbers" title="blowup"/>
          <p:cNvPicPr>
            <a:picLocks noChangeAspect="1"/>
          </p:cNvPicPr>
          <p:nvPr/>
        </p:nvPicPr>
        <p:blipFill>
          <a:blip r:embed="rId4"/>
          <a:stretch>
            <a:fillRect/>
          </a:stretch>
        </p:blipFill>
        <p:spPr>
          <a:xfrm>
            <a:off x="459535" y="5812228"/>
            <a:ext cx="4345843" cy="393257"/>
          </a:xfrm>
          <a:prstGeom prst="rect">
            <a:avLst/>
          </a:prstGeom>
        </p:spPr>
      </p:pic>
      <p:sp>
        <p:nvSpPr>
          <p:cNvPr id="14" name="Rectangle 13" descr="extension of blowup arrow" title="arrow"/>
          <p:cNvSpPr/>
          <p:nvPr/>
        </p:nvSpPr>
        <p:spPr>
          <a:xfrm>
            <a:off x="2858870" y="5846746"/>
            <a:ext cx="731772" cy="324220"/>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Bent Arrow 14" descr="blowup arrow" title="arrow"/>
          <p:cNvSpPr/>
          <p:nvPr/>
        </p:nvSpPr>
        <p:spPr>
          <a:xfrm rot="16200000" flipH="1">
            <a:off x="3472355" y="5178027"/>
            <a:ext cx="326381" cy="1011057"/>
          </a:xfrm>
          <a:prstGeom prst="bentArrow">
            <a:avLst>
              <a:gd name="adj1" fmla="val 25000"/>
              <a:gd name="adj2" fmla="val 25000"/>
              <a:gd name="adj3" fmla="val 25000"/>
              <a:gd name="adj4" fmla="val 56051"/>
            </a:avLst>
          </a:prstGeom>
          <a:solidFill>
            <a:schemeClr val="accent2"/>
          </a:solidFill>
          <a:ln w="3175">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2534348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blowup of signature block" title="blowup"/>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6464" y="1514934"/>
            <a:ext cx="4700192" cy="1816592"/>
          </a:xfrm>
          <a:prstGeom prst="rect">
            <a:avLst/>
          </a:prstGeom>
        </p:spPr>
      </p:pic>
      <p:sp>
        <p:nvSpPr>
          <p:cNvPr id="2" name="Title 1"/>
          <p:cNvSpPr>
            <a:spLocks noGrp="1"/>
          </p:cNvSpPr>
          <p:nvPr>
            <p:ph type="title"/>
          </p:nvPr>
        </p:nvSpPr>
        <p:spPr/>
        <p:txBody>
          <a:bodyPr/>
          <a:lstStyle/>
          <a:p>
            <a:pPr algn="ctr"/>
            <a:r>
              <a:rPr lang="en-US" dirty="0" smtClean="0"/>
              <a:t>PROJECT ENGINEER SIGNATURE BLOCK</a:t>
            </a:r>
            <a:endParaRPr lang="en-US" dirty="0"/>
          </a:p>
        </p:txBody>
      </p:sp>
      <p:sp>
        <p:nvSpPr>
          <p:cNvPr id="4" name="Date Placeholder 3"/>
          <p:cNvSpPr>
            <a:spLocks noGrp="1"/>
          </p:cNvSpPr>
          <p:nvPr>
            <p:ph type="dt" sz="half" idx="10"/>
          </p:nvPr>
        </p:nvSpPr>
        <p:spPr>
          <a:xfrm>
            <a:off x="232410" y="665354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6655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418350" y="6566553"/>
            <a:ext cx="1097001" cy="365125"/>
          </a:xfrm>
        </p:spPr>
        <p:txBody>
          <a:bodyPr/>
          <a:lstStyle/>
          <a:p>
            <a:fld id="{48F63A3B-78C7-47BE-AE5E-E10140E04643}" type="slidenum">
              <a:rPr lang="en-US" smtClean="0"/>
              <a:t>11</a:t>
            </a:fld>
            <a:endParaRPr lang="en-US" dirty="0"/>
          </a:p>
        </p:txBody>
      </p:sp>
      <p:sp>
        <p:nvSpPr>
          <p:cNvPr id="7" name="TextBox 6"/>
          <p:cNvSpPr txBox="1"/>
          <p:nvPr/>
        </p:nvSpPr>
        <p:spPr>
          <a:xfrm>
            <a:off x="4286974" y="3737620"/>
            <a:ext cx="4170190" cy="2308324"/>
          </a:xfrm>
          <a:prstGeom prst="rect">
            <a:avLst/>
          </a:prstGeom>
          <a:noFill/>
        </p:spPr>
        <p:txBody>
          <a:bodyPr wrap="square" rtlCol="0">
            <a:spAutoFit/>
          </a:bodyPr>
          <a:lstStyle/>
          <a:p>
            <a:pPr marL="342900" indent="-342900">
              <a:buFont typeface="Wingdings" panose="05000000000000000000" pitchFamily="2" charset="2"/>
              <a:buChar char="v"/>
            </a:pPr>
            <a:r>
              <a:rPr lang="en-US" sz="2400" dirty="0" smtClean="0"/>
              <a:t>It needs to include the language as required by the board (see above).</a:t>
            </a:r>
          </a:p>
          <a:p>
            <a:pPr marL="342900" indent="-342900">
              <a:buFont typeface="Wingdings" panose="05000000000000000000" pitchFamily="2" charset="2"/>
              <a:buChar char="v"/>
            </a:pPr>
            <a:r>
              <a:rPr lang="en-US" sz="2400" dirty="0" smtClean="0"/>
              <a:t>This signature block is required on both the process “A” and “B” plans.  </a:t>
            </a:r>
          </a:p>
        </p:txBody>
      </p:sp>
      <p:sp>
        <p:nvSpPr>
          <p:cNvPr id="8" name="TextBox 7"/>
          <p:cNvSpPr txBox="1"/>
          <p:nvPr/>
        </p:nvSpPr>
        <p:spPr>
          <a:xfrm>
            <a:off x="106792" y="1297496"/>
            <a:ext cx="4455204" cy="2554545"/>
          </a:xfrm>
          <a:prstGeom prst="rect">
            <a:avLst/>
          </a:prstGeom>
          <a:noFill/>
        </p:spPr>
        <p:txBody>
          <a:bodyPr wrap="square" rtlCol="0">
            <a:spAutoFit/>
          </a:bodyPr>
          <a:lstStyle/>
          <a:p>
            <a:r>
              <a:rPr lang="en-US" sz="2000" dirty="0" smtClean="0"/>
              <a:t>The title sheet should include signature of who developed the plan set (or </a:t>
            </a:r>
            <a:endParaRPr lang="en-US" sz="2000" dirty="0" smtClean="0"/>
          </a:p>
          <a:p>
            <a:r>
              <a:rPr lang="en-US" sz="2000" dirty="0" smtClean="0"/>
              <a:t>under </a:t>
            </a:r>
            <a:r>
              <a:rPr lang="en-US" sz="2000" dirty="0" smtClean="0"/>
              <a:t>the direct supervision of).  This will include the Project Engineers….</a:t>
            </a:r>
          </a:p>
          <a:p>
            <a:pPr marL="342900" indent="-342900">
              <a:buFont typeface="Wingdings" charset="2"/>
              <a:buChar char="Ø"/>
            </a:pPr>
            <a:r>
              <a:rPr lang="en-US" sz="2000" dirty="0"/>
              <a:t>P</a:t>
            </a:r>
            <a:r>
              <a:rPr lang="en-US" sz="2000" dirty="0" smtClean="0"/>
              <a:t>rinted name</a:t>
            </a:r>
          </a:p>
          <a:p>
            <a:pPr marL="342900" indent="-342900">
              <a:buFont typeface="Wingdings" charset="2"/>
              <a:buChar char="Ø"/>
            </a:pPr>
            <a:r>
              <a:rPr lang="en-US" sz="2000" dirty="0" smtClean="0"/>
              <a:t>Signature</a:t>
            </a:r>
          </a:p>
          <a:p>
            <a:pPr marL="342900" indent="-342900">
              <a:buFont typeface="Wingdings" charset="2"/>
              <a:buChar char="Ø"/>
            </a:pPr>
            <a:r>
              <a:rPr lang="en-US" sz="2000" dirty="0" smtClean="0"/>
              <a:t>License Number</a:t>
            </a:r>
          </a:p>
          <a:p>
            <a:pPr marL="342900" indent="-342900">
              <a:buFont typeface="Wingdings" charset="2"/>
              <a:buChar char="Ø"/>
            </a:pPr>
            <a:r>
              <a:rPr lang="en-US" sz="2000" dirty="0" smtClean="0"/>
              <a:t>Date</a:t>
            </a:r>
            <a:endParaRPr lang="en-US" sz="2000" dirty="0"/>
          </a:p>
        </p:txBody>
      </p:sp>
      <p:pic>
        <p:nvPicPr>
          <p:cNvPr id="11" name="Picture 10" descr="example of title sheet" title="titile sheet"/>
          <p:cNvPicPr>
            <a:picLocks noChangeAspect="1"/>
          </p:cNvPicPr>
          <p:nvPr/>
        </p:nvPicPr>
        <p:blipFill rotWithShape="1">
          <a:blip r:embed="rId4"/>
          <a:srcRect l="2976" t="1686" r="1031" b="2376"/>
          <a:stretch/>
        </p:blipFill>
        <p:spPr>
          <a:xfrm>
            <a:off x="129820" y="3782164"/>
            <a:ext cx="3741225" cy="2794758"/>
          </a:xfrm>
          <a:prstGeom prst="rect">
            <a:avLst/>
          </a:prstGeom>
        </p:spPr>
      </p:pic>
      <p:sp>
        <p:nvSpPr>
          <p:cNvPr id="13" name="Rectangle 12" descr="highlight box" title="box"/>
          <p:cNvSpPr/>
          <p:nvPr/>
        </p:nvSpPr>
        <p:spPr>
          <a:xfrm>
            <a:off x="2816772" y="5192113"/>
            <a:ext cx="1135118" cy="472966"/>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descr="highlight box" title="box"/>
          <p:cNvSpPr/>
          <p:nvPr/>
        </p:nvSpPr>
        <p:spPr>
          <a:xfrm>
            <a:off x="4333085" y="1744718"/>
            <a:ext cx="4613307" cy="1357172"/>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Bent Arrow 14" descr="arrow to blowup" title="arrow"/>
          <p:cNvSpPr/>
          <p:nvPr/>
        </p:nvSpPr>
        <p:spPr>
          <a:xfrm>
            <a:off x="3740436" y="2302958"/>
            <a:ext cx="516274" cy="2869324"/>
          </a:xfrm>
          <a:prstGeom prst="bent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093133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lowup of signature block" title="blowup"/>
          <p:cNvPicPr>
            <a:picLocks noChangeAspect="1"/>
          </p:cNvPicPr>
          <p:nvPr/>
        </p:nvPicPr>
        <p:blipFill>
          <a:blip r:embed="rId2"/>
          <a:stretch>
            <a:fillRect/>
          </a:stretch>
        </p:blipFill>
        <p:spPr>
          <a:xfrm>
            <a:off x="4512365" y="3220279"/>
            <a:ext cx="4631634" cy="3253954"/>
          </a:xfrm>
          <a:prstGeom prst="rect">
            <a:avLst/>
          </a:prstGeom>
        </p:spPr>
      </p:pic>
      <p:sp>
        <p:nvSpPr>
          <p:cNvPr id="2" name="Title 1"/>
          <p:cNvSpPr>
            <a:spLocks noGrp="1"/>
          </p:cNvSpPr>
          <p:nvPr>
            <p:ph type="title"/>
          </p:nvPr>
        </p:nvSpPr>
        <p:spPr/>
        <p:txBody>
          <a:bodyPr/>
          <a:lstStyle/>
          <a:p>
            <a:pPr algn="ctr"/>
            <a:r>
              <a:rPr lang="en-US" dirty="0" smtClean="0"/>
              <a:t>SIGNATURE BLOCK – PROCESS “B”</a:t>
            </a:r>
            <a:endParaRPr lang="en-US" dirty="0"/>
          </a:p>
        </p:txBody>
      </p:sp>
      <p:sp>
        <p:nvSpPr>
          <p:cNvPr id="4" name="Date Placeholder 3"/>
          <p:cNvSpPr>
            <a:spLocks noGrp="1"/>
          </p:cNvSpPr>
          <p:nvPr>
            <p:ph type="dt" sz="half" idx="10"/>
          </p:nvPr>
        </p:nvSpPr>
        <p:spPr>
          <a:xfrm>
            <a:off x="232410" y="655895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47196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471963"/>
            <a:ext cx="1097001" cy="365125"/>
          </a:xfrm>
        </p:spPr>
        <p:txBody>
          <a:bodyPr/>
          <a:lstStyle/>
          <a:p>
            <a:fld id="{48F63A3B-78C7-47BE-AE5E-E10140E04643}" type="slidenum">
              <a:rPr lang="en-US" smtClean="0"/>
              <a:t>12</a:t>
            </a:fld>
            <a:endParaRPr lang="en-US" dirty="0"/>
          </a:p>
        </p:txBody>
      </p:sp>
      <p:pic>
        <p:nvPicPr>
          <p:cNvPr id="10" name="Picture 9" descr="example of title sheet" title="title sheet"/>
          <p:cNvPicPr>
            <a:picLocks noChangeAspect="1"/>
          </p:cNvPicPr>
          <p:nvPr/>
        </p:nvPicPr>
        <p:blipFill rotWithShape="1">
          <a:blip r:embed="rId3"/>
          <a:srcRect l="2528" t="1992"/>
          <a:stretch/>
        </p:blipFill>
        <p:spPr>
          <a:xfrm>
            <a:off x="85060" y="3993083"/>
            <a:ext cx="4032167" cy="2613655"/>
          </a:xfrm>
          <a:prstGeom prst="rect">
            <a:avLst/>
          </a:prstGeom>
        </p:spPr>
      </p:pic>
      <p:sp>
        <p:nvSpPr>
          <p:cNvPr id="7" name="TextBox 6"/>
          <p:cNvSpPr txBox="1"/>
          <p:nvPr/>
        </p:nvSpPr>
        <p:spPr>
          <a:xfrm>
            <a:off x="106614" y="1282502"/>
            <a:ext cx="8956887" cy="2800767"/>
          </a:xfrm>
          <a:prstGeom prst="rect">
            <a:avLst/>
          </a:prstGeom>
          <a:noFill/>
        </p:spPr>
        <p:txBody>
          <a:bodyPr wrap="square" rtlCol="0">
            <a:spAutoFit/>
          </a:bodyPr>
          <a:lstStyle/>
          <a:p>
            <a:r>
              <a:rPr lang="en-US" sz="2200" dirty="0" smtClean="0"/>
              <a:t>The signature block is placed below the Project Engineer signature as shown in the previous slide.</a:t>
            </a:r>
          </a:p>
          <a:p>
            <a:pPr marL="342900" indent="-342900">
              <a:buFont typeface="Wingdings" charset="2"/>
              <a:buChar char="Ø"/>
            </a:pPr>
            <a:r>
              <a:rPr lang="en-US" sz="2200" dirty="0" smtClean="0"/>
              <a:t>District Transportation Engineer</a:t>
            </a:r>
          </a:p>
          <a:p>
            <a:pPr marL="342900" indent="-342900">
              <a:buFont typeface="Wingdings" charset="2"/>
              <a:buChar char="Ø"/>
            </a:pPr>
            <a:r>
              <a:rPr lang="en-US" sz="2200" dirty="0" smtClean="0"/>
              <a:t>District Engineers of areas that had input in the plan such as…</a:t>
            </a:r>
          </a:p>
          <a:p>
            <a:pPr marL="800100" lvl="1" indent="-342900">
              <a:buFont typeface="Wingdings" charset="2"/>
              <a:buChar char="v"/>
            </a:pPr>
            <a:r>
              <a:rPr lang="en-US" sz="2200" dirty="0" smtClean="0"/>
              <a:t>District Traffic Engineer</a:t>
            </a:r>
          </a:p>
          <a:p>
            <a:pPr marL="800100" lvl="1" indent="-342900">
              <a:buFont typeface="Wingdings" charset="2"/>
              <a:buChar char="v"/>
            </a:pPr>
            <a:r>
              <a:rPr lang="en-US" sz="2200" dirty="0" smtClean="0"/>
              <a:t>District Materials Engineer</a:t>
            </a:r>
          </a:p>
          <a:p>
            <a:pPr marL="800100" lvl="1" indent="-342900">
              <a:buFont typeface="Wingdings" charset="2"/>
              <a:buChar char="v"/>
            </a:pPr>
            <a:r>
              <a:rPr lang="en-US" sz="2200" dirty="0" smtClean="0"/>
              <a:t>District Hydraulics Engineer</a:t>
            </a:r>
          </a:p>
          <a:p>
            <a:pPr marL="800100" lvl="1" indent="-342900">
              <a:buFont typeface="Wingdings" charset="2"/>
              <a:buChar char="v"/>
            </a:pPr>
            <a:r>
              <a:rPr lang="en-US" sz="2200" dirty="0" smtClean="0"/>
              <a:t>State Aid (usually two signature blocks)</a:t>
            </a:r>
          </a:p>
        </p:txBody>
      </p:sp>
      <p:sp>
        <p:nvSpPr>
          <p:cNvPr id="12" name="Rectangle 11" descr="highlight box" title="box"/>
          <p:cNvSpPr/>
          <p:nvPr/>
        </p:nvSpPr>
        <p:spPr>
          <a:xfrm>
            <a:off x="2334394" y="5644055"/>
            <a:ext cx="1782833" cy="683173"/>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highlight box" title="box"/>
          <p:cNvSpPr/>
          <p:nvPr/>
        </p:nvSpPr>
        <p:spPr>
          <a:xfrm>
            <a:off x="4378656" y="4062464"/>
            <a:ext cx="4754282" cy="1444957"/>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Bent Arrow 13" descr="arrow to blowup" title="arrow"/>
          <p:cNvSpPr/>
          <p:nvPr/>
        </p:nvSpPr>
        <p:spPr>
          <a:xfrm>
            <a:off x="3878317" y="5150069"/>
            <a:ext cx="500339" cy="451945"/>
          </a:xfrm>
          <a:prstGeom prst="bent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149519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lowup of signature block" title="blowup"/>
          <p:cNvPicPr>
            <a:picLocks noChangeAspect="1"/>
          </p:cNvPicPr>
          <p:nvPr/>
        </p:nvPicPr>
        <p:blipFill>
          <a:blip r:embed="rId2"/>
          <a:stretch>
            <a:fillRect/>
          </a:stretch>
        </p:blipFill>
        <p:spPr>
          <a:xfrm>
            <a:off x="4772879" y="2869387"/>
            <a:ext cx="4253639" cy="3599445"/>
          </a:xfrm>
          <a:prstGeom prst="rect">
            <a:avLst/>
          </a:prstGeom>
        </p:spPr>
      </p:pic>
      <p:sp>
        <p:nvSpPr>
          <p:cNvPr id="2" name="Title 1"/>
          <p:cNvSpPr>
            <a:spLocks noGrp="1"/>
          </p:cNvSpPr>
          <p:nvPr>
            <p:ph type="title"/>
          </p:nvPr>
        </p:nvSpPr>
        <p:spPr/>
        <p:txBody>
          <a:bodyPr>
            <a:normAutofit fontScale="90000"/>
          </a:bodyPr>
          <a:lstStyle/>
          <a:p>
            <a:pPr algn="ctr"/>
            <a:r>
              <a:rPr lang="en-US" dirty="0" smtClean="0"/>
              <a:t>SIGNATURE BLOCK – PROCESS “B”</a:t>
            </a:r>
            <a:br>
              <a:rPr lang="en-US" dirty="0" smtClean="0"/>
            </a:br>
            <a:r>
              <a:rPr lang="en-US" dirty="0" smtClean="0"/>
              <a:t>(Continued)</a:t>
            </a:r>
            <a:endParaRPr lang="en-US" dirty="0"/>
          </a:p>
        </p:txBody>
      </p:sp>
      <p:sp>
        <p:nvSpPr>
          <p:cNvPr id="4" name="Date Placeholder 3"/>
          <p:cNvSpPr>
            <a:spLocks noGrp="1"/>
          </p:cNvSpPr>
          <p:nvPr>
            <p:ph type="dt" sz="half" idx="10"/>
          </p:nvPr>
        </p:nvSpPr>
        <p:spPr>
          <a:xfrm>
            <a:off x="232410" y="653793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45094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450943"/>
            <a:ext cx="1097001" cy="365125"/>
          </a:xfrm>
        </p:spPr>
        <p:txBody>
          <a:bodyPr/>
          <a:lstStyle/>
          <a:p>
            <a:fld id="{48F63A3B-78C7-47BE-AE5E-E10140E04643}" type="slidenum">
              <a:rPr lang="en-US" smtClean="0"/>
              <a:t>13</a:t>
            </a:fld>
            <a:endParaRPr lang="en-US" dirty="0"/>
          </a:p>
        </p:txBody>
      </p:sp>
      <p:pic>
        <p:nvPicPr>
          <p:cNvPr id="9" name="Picture 8" descr=" example of title sheet" title="title sheet"/>
          <p:cNvPicPr>
            <a:picLocks noChangeAspect="1"/>
          </p:cNvPicPr>
          <p:nvPr/>
        </p:nvPicPr>
        <p:blipFill rotWithShape="1">
          <a:blip r:embed="rId3"/>
          <a:srcRect l="2758" t="2349"/>
          <a:stretch/>
        </p:blipFill>
        <p:spPr>
          <a:xfrm>
            <a:off x="10510" y="3598576"/>
            <a:ext cx="4540470" cy="2939362"/>
          </a:xfrm>
          <a:prstGeom prst="rect">
            <a:avLst/>
          </a:prstGeom>
        </p:spPr>
      </p:pic>
      <p:sp>
        <p:nvSpPr>
          <p:cNvPr id="10" name="TextBox 9"/>
          <p:cNvSpPr txBox="1"/>
          <p:nvPr/>
        </p:nvSpPr>
        <p:spPr>
          <a:xfrm>
            <a:off x="232409" y="1337659"/>
            <a:ext cx="8764445" cy="2308324"/>
          </a:xfrm>
          <a:prstGeom prst="rect">
            <a:avLst/>
          </a:prstGeom>
          <a:noFill/>
        </p:spPr>
        <p:txBody>
          <a:bodyPr wrap="square" rtlCol="0">
            <a:spAutoFit/>
          </a:bodyPr>
          <a:lstStyle/>
          <a:p>
            <a:r>
              <a:rPr lang="en-US" sz="2400" dirty="0" smtClean="0"/>
              <a:t>The following signature blocks will be included at the end and will be left blank for Central Office Signatures...</a:t>
            </a:r>
          </a:p>
          <a:p>
            <a:pPr marL="342900" indent="-342900">
              <a:buFont typeface="Wingdings" charset="2"/>
              <a:buChar char="Ø"/>
            </a:pPr>
            <a:r>
              <a:rPr lang="en-US" sz="2400" dirty="0" smtClean="0"/>
              <a:t>State Pre-Letting Engineer</a:t>
            </a:r>
          </a:p>
          <a:p>
            <a:pPr marL="342900" indent="-342900">
              <a:buFont typeface="Wingdings" charset="2"/>
              <a:buChar char="Ø"/>
            </a:pPr>
            <a:r>
              <a:rPr lang="en-US" sz="2400" dirty="0" smtClean="0"/>
              <a:t>Director of Land Management  (this leads with…OFFICE OF LAND MANAGEMENT APPROVAL)</a:t>
            </a:r>
          </a:p>
          <a:p>
            <a:pPr marL="342900" indent="-342900">
              <a:buFont typeface="Wingdings" charset="2"/>
              <a:buChar char="Ø"/>
            </a:pPr>
            <a:r>
              <a:rPr lang="en-US" sz="2400" dirty="0" smtClean="0"/>
              <a:t>State Design Engineer</a:t>
            </a:r>
          </a:p>
        </p:txBody>
      </p:sp>
      <p:sp>
        <p:nvSpPr>
          <p:cNvPr id="11" name="Rectangle 10" descr="highlight box" title="box"/>
          <p:cNvSpPr/>
          <p:nvPr/>
        </p:nvSpPr>
        <p:spPr>
          <a:xfrm>
            <a:off x="4868304" y="5294784"/>
            <a:ext cx="4085450" cy="1269342"/>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ht box" title="box"/>
          <p:cNvSpPr/>
          <p:nvPr/>
        </p:nvSpPr>
        <p:spPr>
          <a:xfrm>
            <a:off x="3321269" y="5686097"/>
            <a:ext cx="1229712" cy="486716"/>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descr="arrow to blowup" title="arrow"/>
          <p:cNvSpPr/>
          <p:nvPr/>
        </p:nvSpPr>
        <p:spPr>
          <a:xfrm>
            <a:off x="4550980" y="5885793"/>
            <a:ext cx="360424" cy="189186"/>
          </a:xfrm>
          <a:prstGeom prst="right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33625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 BUILT SIGNATURE BLOCK</a:t>
            </a:r>
            <a:endParaRPr lang="en-US"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14</a:t>
            </a:fld>
            <a:endParaRPr lang="en-US" dirty="0"/>
          </a:p>
        </p:txBody>
      </p:sp>
      <p:sp>
        <p:nvSpPr>
          <p:cNvPr id="7" name="TextBox 6"/>
          <p:cNvSpPr txBox="1"/>
          <p:nvPr/>
        </p:nvSpPr>
        <p:spPr>
          <a:xfrm>
            <a:off x="4921145" y="1297410"/>
            <a:ext cx="3960097" cy="3785652"/>
          </a:xfrm>
          <a:prstGeom prst="rect">
            <a:avLst/>
          </a:prstGeom>
          <a:noFill/>
        </p:spPr>
        <p:txBody>
          <a:bodyPr wrap="square" rtlCol="0">
            <a:spAutoFit/>
          </a:bodyPr>
          <a:lstStyle/>
          <a:p>
            <a:r>
              <a:rPr lang="en-US" sz="2400" dirty="0"/>
              <a:t>T</a:t>
            </a:r>
            <a:r>
              <a:rPr lang="en-US" sz="2400" dirty="0" smtClean="0"/>
              <a:t>he AS-BUILT signature block is used on both Process “A” and “B” projects.  It is left blank to be filled out by construction and includes a line for…</a:t>
            </a:r>
          </a:p>
          <a:p>
            <a:pPr marL="342900" indent="-342900">
              <a:buFont typeface="Wingdings" charset="2"/>
              <a:buChar char="Ø"/>
            </a:pPr>
            <a:r>
              <a:rPr lang="en-US" sz="2400" dirty="0" smtClean="0"/>
              <a:t>Printed name</a:t>
            </a:r>
          </a:p>
          <a:p>
            <a:pPr marL="342900" indent="-342900">
              <a:buFont typeface="Wingdings" charset="2"/>
              <a:buChar char="Ø"/>
            </a:pPr>
            <a:r>
              <a:rPr lang="en-US" sz="2400" dirty="0" smtClean="0"/>
              <a:t>Signature</a:t>
            </a:r>
          </a:p>
          <a:p>
            <a:pPr marL="342900" indent="-342900">
              <a:buFont typeface="Wingdings" charset="2"/>
              <a:buChar char="Ø"/>
            </a:pPr>
            <a:r>
              <a:rPr lang="en-US" sz="2400" dirty="0" smtClean="0"/>
              <a:t>Date</a:t>
            </a:r>
          </a:p>
          <a:p>
            <a:pPr marL="342900" indent="-342900">
              <a:buFont typeface="Wingdings" charset="2"/>
              <a:buChar char="Ø"/>
            </a:pPr>
            <a:r>
              <a:rPr lang="en-US" sz="2400" dirty="0" smtClean="0"/>
              <a:t>License Number</a:t>
            </a:r>
          </a:p>
        </p:txBody>
      </p:sp>
      <p:pic>
        <p:nvPicPr>
          <p:cNvPr id="8" name="Picture 7" descr="example of title sheet" title="title sheet"/>
          <p:cNvPicPr>
            <a:picLocks noChangeAspect="1"/>
          </p:cNvPicPr>
          <p:nvPr/>
        </p:nvPicPr>
        <p:blipFill rotWithShape="1">
          <a:blip r:embed="rId2" cstate="print">
            <a:extLst>
              <a:ext uri="{28A0092B-C50C-407E-A947-70E740481C1C}">
                <a14:useLocalDpi xmlns:a14="http://schemas.microsoft.com/office/drawing/2010/main" val="0"/>
              </a:ext>
            </a:extLst>
          </a:blip>
          <a:srcRect l="2528" t="1815" r="920" b="1727"/>
          <a:stretch/>
        </p:blipFill>
        <p:spPr>
          <a:xfrm>
            <a:off x="82352" y="1368422"/>
            <a:ext cx="4568806" cy="2953407"/>
          </a:xfrm>
          <a:prstGeom prst="rect">
            <a:avLst/>
          </a:prstGeom>
        </p:spPr>
      </p:pic>
      <p:pic>
        <p:nvPicPr>
          <p:cNvPr id="11" name="Picture 10" descr="highlight box" title="box"/>
          <p:cNvPicPr>
            <a:picLocks noChangeAspect="1"/>
          </p:cNvPicPr>
          <p:nvPr/>
        </p:nvPicPr>
        <p:blipFill rotWithShape="1">
          <a:blip r:embed="rId3"/>
          <a:srcRect t="5036" r="2036" b="6814"/>
          <a:stretch/>
        </p:blipFill>
        <p:spPr>
          <a:xfrm>
            <a:off x="232410" y="5147656"/>
            <a:ext cx="5916142" cy="1366346"/>
          </a:xfrm>
          <a:prstGeom prst="rect">
            <a:avLst/>
          </a:prstGeom>
        </p:spPr>
      </p:pic>
      <p:sp>
        <p:nvSpPr>
          <p:cNvPr id="12" name="TextBox 11"/>
          <p:cNvSpPr txBox="1"/>
          <p:nvPr/>
        </p:nvSpPr>
        <p:spPr>
          <a:xfrm>
            <a:off x="6516413" y="5313673"/>
            <a:ext cx="2522483" cy="1200329"/>
          </a:xfrm>
          <a:prstGeom prst="rect">
            <a:avLst/>
          </a:prstGeom>
          <a:noFill/>
        </p:spPr>
        <p:txBody>
          <a:bodyPr wrap="square" rtlCol="0">
            <a:spAutoFit/>
          </a:bodyPr>
          <a:lstStyle/>
          <a:p>
            <a:r>
              <a:rPr lang="en-US" dirty="0" smtClean="0"/>
              <a:t>Notice the language states “…CERTIFY THAT THE FINAL FIELD REVISIONS…”</a:t>
            </a:r>
            <a:endParaRPr lang="en-US" dirty="0"/>
          </a:p>
        </p:txBody>
      </p:sp>
      <p:sp>
        <p:nvSpPr>
          <p:cNvPr id="13" name="Rectangle 12" descr="highlight box" title="box"/>
          <p:cNvSpPr/>
          <p:nvPr/>
        </p:nvSpPr>
        <p:spPr>
          <a:xfrm>
            <a:off x="232410" y="5083062"/>
            <a:ext cx="5916142" cy="1517936"/>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descr="highlight box" title="box"/>
          <p:cNvSpPr/>
          <p:nvPr/>
        </p:nvSpPr>
        <p:spPr>
          <a:xfrm>
            <a:off x="3427378" y="3768232"/>
            <a:ext cx="1266643" cy="578028"/>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266614" y="4414329"/>
            <a:ext cx="4200283" cy="646331"/>
          </a:xfrm>
          <a:prstGeom prst="rect">
            <a:avLst/>
          </a:prstGeom>
          <a:noFill/>
        </p:spPr>
        <p:txBody>
          <a:bodyPr wrap="square" rtlCol="0">
            <a:spAutoFit/>
          </a:bodyPr>
          <a:lstStyle/>
          <a:p>
            <a:r>
              <a:rPr lang="en-US" dirty="0" smtClean="0"/>
              <a:t>Placed at the bottom of the sheet, usually under the State Design Engineer</a:t>
            </a:r>
            <a:endParaRPr lang="en-US" dirty="0"/>
          </a:p>
        </p:txBody>
      </p:sp>
      <p:sp>
        <p:nvSpPr>
          <p:cNvPr id="16" name="Down Arrow 15" descr="arrow to blowup" title="arrow"/>
          <p:cNvSpPr/>
          <p:nvPr/>
        </p:nvSpPr>
        <p:spPr>
          <a:xfrm flipV="1">
            <a:off x="4378712" y="4365990"/>
            <a:ext cx="174572" cy="717072"/>
          </a:xfrm>
          <a:prstGeom prst="down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85439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CONSTRUCTION PLAN FOR…</a:t>
            </a:r>
            <a:endParaRPr lang="en-US"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15</a:t>
            </a:fld>
            <a:endParaRPr lang="en-US" dirty="0"/>
          </a:p>
        </p:txBody>
      </p:sp>
      <p:sp>
        <p:nvSpPr>
          <p:cNvPr id="7" name="TextBox 6"/>
          <p:cNvSpPr txBox="1"/>
          <p:nvPr/>
        </p:nvSpPr>
        <p:spPr>
          <a:xfrm>
            <a:off x="628650" y="1546581"/>
            <a:ext cx="7514306" cy="3785652"/>
          </a:xfrm>
          <a:prstGeom prst="rect">
            <a:avLst/>
          </a:prstGeom>
          <a:noFill/>
        </p:spPr>
        <p:txBody>
          <a:bodyPr wrap="square" rtlCol="0">
            <a:spAutoFit/>
          </a:bodyPr>
          <a:lstStyle/>
          <a:p>
            <a:r>
              <a:rPr lang="en-US" sz="2400" dirty="0" smtClean="0"/>
              <a:t>This is a description of all the major types of work for the project.  Such as….</a:t>
            </a:r>
          </a:p>
          <a:p>
            <a:pPr marL="342900" indent="-342900">
              <a:buFont typeface="Wingdings" charset="2"/>
              <a:buChar char="Ø"/>
            </a:pPr>
            <a:r>
              <a:rPr lang="en-US" sz="2400" dirty="0" smtClean="0"/>
              <a:t>Grading</a:t>
            </a:r>
          </a:p>
          <a:p>
            <a:pPr marL="342900" indent="-342900">
              <a:buFont typeface="Wingdings" charset="2"/>
              <a:buChar char="Ø"/>
            </a:pPr>
            <a:r>
              <a:rPr lang="en-US" sz="2400" dirty="0" smtClean="0"/>
              <a:t>Alternate Bituminous or Concrete surfacing</a:t>
            </a:r>
          </a:p>
          <a:p>
            <a:pPr marL="342900" indent="-342900">
              <a:buFont typeface="Wingdings" charset="2"/>
              <a:buChar char="Ø"/>
            </a:pPr>
            <a:r>
              <a:rPr lang="en-US" sz="2400" dirty="0" smtClean="0"/>
              <a:t>Bituminous and/or Concrete surfacing</a:t>
            </a:r>
          </a:p>
          <a:p>
            <a:pPr marL="342900" indent="-342900">
              <a:buFont typeface="Wingdings" charset="2"/>
              <a:buChar char="Ø"/>
            </a:pPr>
            <a:r>
              <a:rPr lang="en-US" sz="2400" dirty="0" smtClean="0"/>
              <a:t>Mill, Overlay, Surfacing, CPR, Reclamation</a:t>
            </a:r>
          </a:p>
          <a:p>
            <a:pPr marL="342900" indent="-342900">
              <a:buFont typeface="Wingdings" charset="2"/>
              <a:buChar char="Ø"/>
            </a:pPr>
            <a:r>
              <a:rPr lang="en-US" sz="2400" dirty="0" smtClean="0"/>
              <a:t>Lighting, Signals, TMS, RWIS</a:t>
            </a:r>
          </a:p>
          <a:p>
            <a:pPr marL="342900" indent="-342900">
              <a:buFont typeface="Wingdings" charset="2"/>
              <a:buChar char="Ø"/>
            </a:pPr>
            <a:r>
              <a:rPr lang="en-US" sz="2400" dirty="0" smtClean="0"/>
              <a:t>Walls</a:t>
            </a:r>
          </a:p>
          <a:p>
            <a:pPr marL="342900" indent="-342900">
              <a:buFont typeface="Wingdings" charset="2"/>
              <a:buChar char="Ø"/>
            </a:pPr>
            <a:r>
              <a:rPr lang="en-US" sz="2400" dirty="0" smtClean="0"/>
              <a:t>ADA Improvements</a:t>
            </a:r>
          </a:p>
          <a:p>
            <a:pPr marL="342900" indent="-342900">
              <a:buFont typeface="Wingdings" charset="2"/>
              <a:buChar char="Ø"/>
            </a:pPr>
            <a:r>
              <a:rPr lang="en-US" sz="2400" dirty="0" smtClean="0"/>
              <a:t>Bridges, Box Culverts</a:t>
            </a:r>
          </a:p>
        </p:txBody>
      </p:sp>
    </p:spTree>
    <p:extLst>
      <p:ext uri="{BB962C8B-B14F-4D97-AF65-F5344CB8AC3E}">
        <p14:creationId xmlns:p14="http://schemas.microsoft.com/office/powerpoint/2010/main" val="10087942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16</a:t>
            </a:fld>
            <a:endParaRPr lang="en-US" dirty="0"/>
          </a:p>
        </p:txBody>
      </p:sp>
      <p:sp>
        <p:nvSpPr>
          <p:cNvPr id="7" name="TextBox 6"/>
          <p:cNvSpPr txBox="1"/>
          <p:nvPr/>
        </p:nvSpPr>
        <p:spPr>
          <a:xfrm>
            <a:off x="826171" y="1484746"/>
            <a:ext cx="7306952" cy="4524315"/>
          </a:xfrm>
          <a:prstGeom prst="rect">
            <a:avLst/>
          </a:prstGeom>
          <a:noFill/>
        </p:spPr>
        <p:txBody>
          <a:bodyPr wrap="square" rtlCol="0">
            <a:spAutoFit/>
          </a:bodyPr>
          <a:lstStyle/>
          <a:p>
            <a:r>
              <a:rPr lang="en-US" sz="2400" dirty="0" smtClean="0"/>
              <a:t>It does NOT include….</a:t>
            </a:r>
          </a:p>
          <a:p>
            <a:pPr marL="342900" indent="-342900">
              <a:buFont typeface="Wingdings" charset="2"/>
              <a:buChar char="v"/>
            </a:pPr>
            <a:r>
              <a:rPr lang="en-US" sz="2400" dirty="0" smtClean="0"/>
              <a:t>Drainage</a:t>
            </a:r>
          </a:p>
          <a:p>
            <a:pPr marL="342900" indent="-342900">
              <a:buFont typeface="Wingdings" charset="2"/>
              <a:buChar char="v"/>
            </a:pPr>
            <a:r>
              <a:rPr lang="en-US" sz="2400" dirty="0" smtClean="0"/>
              <a:t>Signing</a:t>
            </a:r>
          </a:p>
          <a:p>
            <a:pPr marL="342900" indent="-342900">
              <a:buFont typeface="Wingdings" charset="2"/>
              <a:buChar char="v"/>
            </a:pPr>
            <a:r>
              <a:rPr lang="en-US" sz="2400" dirty="0" smtClean="0"/>
              <a:t>Striping</a:t>
            </a:r>
          </a:p>
          <a:p>
            <a:pPr marL="342900" indent="-342900">
              <a:buFont typeface="Wingdings" charset="2"/>
              <a:buChar char="v"/>
            </a:pPr>
            <a:r>
              <a:rPr lang="en-US" sz="2400" dirty="0" smtClean="0"/>
              <a:t>Sidewalks</a:t>
            </a:r>
          </a:p>
          <a:p>
            <a:pPr marL="342900" indent="-342900">
              <a:buFont typeface="Wingdings" charset="2"/>
              <a:buChar char="v"/>
            </a:pPr>
            <a:r>
              <a:rPr lang="en-US" sz="2400" dirty="0" smtClean="0"/>
              <a:t>Culvert Repairs</a:t>
            </a:r>
          </a:p>
          <a:p>
            <a:pPr marL="342900" indent="-342900">
              <a:buFont typeface="Wingdings" charset="2"/>
              <a:buChar char="v"/>
            </a:pPr>
            <a:r>
              <a:rPr lang="en-US" sz="2400" dirty="0" smtClean="0"/>
              <a:t>Guardrail</a:t>
            </a:r>
          </a:p>
          <a:p>
            <a:pPr marL="342900" indent="-342900">
              <a:buFont typeface="Wingdings" charset="2"/>
              <a:buChar char="v"/>
            </a:pPr>
            <a:r>
              <a:rPr lang="en-US" sz="2400" dirty="0" smtClean="0"/>
              <a:t>Rumble Strips/</a:t>
            </a:r>
            <a:r>
              <a:rPr lang="en-US" sz="2400" dirty="0" err="1" smtClean="0"/>
              <a:t>StripEs</a:t>
            </a:r>
            <a:endParaRPr lang="en-US" sz="2400" dirty="0" smtClean="0"/>
          </a:p>
          <a:p>
            <a:pPr marL="342900" indent="-342900">
              <a:buFont typeface="Wingdings" charset="2"/>
              <a:buChar char="v"/>
            </a:pPr>
            <a:r>
              <a:rPr lang="en-US" sz="2400" dirty="0" smtClean="0"/>
              <a:t>Erosion Control</a:t>
            </a:r>
          </a:p>
          <a:p>
            <a:pPr marL="342900" indent="-342900">
              <a:buFont typeface="Wingdings" charset="2"/>
              <a:buChar char="v"/>
            </a:pPr>
            <a:r>
              <a:rPr lang="en-US" sz="2400" dirty="0" smtClean="0"/>
              <a:t>Landscaping</a:t>
            </a:r>
          </a:p>
          <a:p>
            <a:r>
              <a:rPr lang="en-US" sz="2400" dirty="0" smtClean="0"/>
              <a:t>Unless these are the ONLY types of work being done on the plan.</a:t>
            </a:r>
            <a:endParaRPr lang="en-US" sz="2400" dirty="0"/>
          </a:p>
        </p:txBody>
      </p:sp>
      <p:sp>
        <p:nvSpPr>
          <p:cNvPr id="8" name="Title 1"/>
          <p:cNvSpPr>
            <a:spLocks noGrp="1"/>
          </p:cNvSpPr>
          <p:nvPr>
            <p:ph type="title"/>
          </p:nvPr>
        </p:nvSpPr>
        <p:spPr/>
        <p:txBody>
          <a:bodyPr>
            <a:normAutofit fontScale="90000"/>
          </a:bodyPr>
          <a:lstStyle/>
          <a:p>
            <a:pPr algn="ctr"/>
            <a:r>
              <a:rPr lang="en-US" dirty="0" smtClean="0"/>
              <a:t>CONSTRUCTION PLAN FOR…</a:t>
            </a:r>
            <a:br>
              <a:rPr lang="en-US" dirty="0" smtClean="0"/>
            </a:br>
            <a:r>
              <a:rPr lang="en-US" dirty="0" smtClean="0"/>
              <a:t>(Continued)</a:t>
            </a:r>
            <a:endParaRPr lang="en-US" dirty="0"/>
          </a:p>
        </p:txBody>
      </p:sp>
    </p:spTree>
    <p:extLst>
      <p:ext uri="{BB962C8B-B14F-4D97-AF65-F5344CB8AC3E}">
        <p14:creationId xmlns:p14="http://schemas.microsoft.com/office/powerpoint/2010/main" val="7397110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17</a:t>
            </a:fld>
            <a:endParaRPr lang="en-US" dirty="0"/>
          </a:p>
        </p:txBody>
      </p:sp>
      <p:sp>
        <p:nvSpPr>
          <p:cNvPr id="7" name="Title 1"/>
          <p:cNvSpPr>
            <a:spLocks noGrp="1"/>
          </p:cNvSpPr>
          <p:nvPr>
            <p:ph type="title"/>
          </p:nvPr>
        </p:nvSpPr>
        <p:spPr/>
        <p:txBody>
          <a:bodyPr>
            <a:normAutofit fontScale="90000"/>
          </a:bodyPr>
          <a:lstStyle/>
          <a:p>
            <a:pPr algn="ctr"/>
            <a:r>
              <a:rPr lang="en-US" dirty="0" smtClean="0"/>
              <a:t>CONSTRUCTION PLAN FOR…</a:t>
            </a:r>
            <a:br>
              <a:rPr lang="en-US" dirty="0" smtClean="0"/>
            </a:br>
            <a:r>
              <a:rPr lang="en-US" dirty="0" smtClean="0"/>
              <a:t>(Continued)</a:t>
            </a:r>
            <a:endParaRPr lang="en-US" dirty="0"/>
          </a:p>
        </p:txBody>
      </p:sp>
      <p:sp>
        <p:nvSpPr>
          <p:cNvPr id="3" name="TextBox 2"/>
          <p:cNvSpPr txBox="1"/>
          <p:nvPr/>
        </p:nvSpPr>
        <p:spPr>
          <a:xfrm>
            <a:off x="1066563" y="1313793"/>
            <a:ext cx="5998630" cy="461665"/>
          </a:xfrm>
          <a:prstGeom prst="rect">
            <a:avLst/>
          </a:prstGeom>
          <a:noFill/>
        </p:spPr>
        <p:txBody>
          <a:bodyPr wrap="none" rtlCol="0">
            <a:spAutoFit/>
          </a:bodyPr>
          <a:lstStyle/>
          <a:p>
            <a:r>
              <a:rPr lang="en-US" sz="2400" dirty="0" smtClean="0"/>
              <a:t>It is located at the top center of the title sheet.</a:t>
            </a:r>
            <a:endParaRPr lang="en-US" sz="2400" dirty="0"/>
          </a:p>
        </p:txBody>
      </p:sp>
      <p:pic>
        <p:nvPicPr>
          <p:cNvPr id="11" name="Picture 10" descr="blowup of title" title="blowup"/>
          <p:cNvPicPr>
            <a:picLocks noChangeAspect="1"/>
          </p:cNvPicPr>
          <p:nvPr/>
        </p:nvPicPr>
        <p:blipFill rotWithShape="1">
          <a:blip r:embed="rId2"/>
          <a:srcRect l="1524" r="7096" b="9253"/>
          <a:stretch/>
        </p:blipFill>
        <p:spPr>
          <a:xfrm>
            <a:off x="159626" y="1775458"/>
            <a:ext cx="8355724" cy="862639"/>
          </a:xfrm>
          <a:prstGeom prst="rect">
            <a:avLst/>
          </a:prstGeom>
        </p:spPr>
      </p:pic>
      <p:pic>
        <p:nvPicPr>
          <p:cNvPr id="12" name="Picture 11" descr="example of title sheet" title="title sheet"/>
          <p:cNvPicPr>
            <a:picLocks noChangeAspect="1"/>
          </p:cNvPicPr>
          <p:nvPr/>
        </p:nvPicPr>
        <p:blipFill rotWithShape="1">
          <a:blip r:embed="rId3"/>
          <a:srcRect l="2298" t="1636"/>
          <a:stretch/>
        </p:blipFill>
        <p:spPr>
          <a:xfrm>
            <a:off x="136633" y="3100552"/>
            <a:ext cx="5425609" cy="3521376"/>
          </a:xfrm>
          <a:prstGeom prst="rect">
            <a:avLst/>
          </a:prstGeom>
        </p:spPr>
      </p:pic>
      <p:sp>
        <p:nvSpPr>
          <p:cNvPr id="13" name="Rectangle 12" descr="highlight box" title="box"/>
          <p:cNvSpPr/>
          <p:nvPr/>
        </p:nvSpPr>
        <p:spPr>
          <a:xfrm>
            <a:off x="935421" y="3100552"/>
            <a:ext cx="2785241" cy="388882"/>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descr="highlight box" title="box"/>
          <p:cNvSpPr/>
          <p:nvPr/>
        </p:nvSpPr>
        <p:spPr>
          <a:xfrm>
            <a:off x="136634" y="1775458"/>
            <a:ext cx="8455574" cy="850547"/>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own Arrow 14" descr="arrow to blowup" title="arrow"/>
          <p:cNvSpPr/>
          <p:nvPr/>
        </p:nvSpPr>
        <p:spPr>
          <a:xfrm flipV="1">
            <a:off x="2585545" y="2626004"/>
            <a:ext cx="189186" cy="461665"/>
          </a:xfrm>
          <a:prstGeom prst="down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478159" y="4022447"/>
            <a:ext cx="3466144" cy="1569660"/>
          </a:xfrm>
          <a:prstGeom prst="rect">
            <a:avLst/>
          </a:prstGeom>
          <a:noFill/>
        </p:spPr>
        <p:txBody>
          <a:bodyPr wrap="square" rtlCol="0">
            <a:spAutoFit/>
          </a:bodyPr>
          <a:lstStyle/>
          <a:p>
            <a:pPr marL="342900" indent="-342900">
              <a:buFont typeface="Wingdings" panose="05000000000000000000" pitchFamily="2" charset="2"/>
              <a:buChar char="Ø"/>
            </a:pPr>
            <a:r>
              <a:rPr lang="en-US" sz="2400" dirty="0" smtClean="0"/>
              <a:t>Grading is listed first (if applicable)</a:t>
            </a:r>
          </a:p>
          <a:p>
            <a:pPr marL="342900" indent="-342900">
              <a:buFont typeface="Wingdings" panose="05000000000000000000" pitchFamily="2" charset="2"/>
              <a:buChar char="Ø"/>
            </a:pPr>
            <a:r>
              <a:rPr lang="en-US" sz="2400" dirty="0" smtClean="0"/>
              <a:t>Bridges are listed last (if applicable)</a:t>
            </a:r>
            <a:endParaRPr lang="en-US" sz="2400" dirty="0"/>
          </a:p>
        </p:txBody>
      </p:sp>
    </p:spTree>
    <p:extLst>
      <p:ext uri="{BB962C8B-B14F-4D97-AF65-F5344CB8AC3E}">
        <p14:creationId xmlns:p14="http://schemas.microsoft.com/office/powerpoint/2010/main" val="24308786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LOCATED ON….</a:t>
            </a:r>
            <a:endParaRPr lang="en-US"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18</a:t>
            </a:fld>
            <a:endParaRPr lang="en-US" dirty="0"/>
          </a:p>
        </p:txBody>
      </p:sp>
      <p:sp>
        <p:nvSpPr>
          <p:cNvPr id="8" name="Rectangle 7"/>
          <p:cNvSpPr/>
          <p:nvPr/>
        </p:nvSpPr>
        <p:spPr>
          <a:xfrm>
            <a:off x="409905" y="1331393"/>
            <a:ext cx="8492358" cy="5632311"/>
          </a:xfrm>
          <a:prstGeom prst="rect">
            <a:avLst/>
          </a:prstGeom>
        </p:spPr>
        <p:txBody>
          <a:bodyPr wrap="square">
            <a:spAutoFit/>
          </a:bodyPr>
          <a:lstStyle/>
          <a:p>
            <a:r>
              <a:rPr lang="en-US" sz="2400" dirty="0"/>
              <a:t>The description of the project location should reflect the beginning and ending location of the project. </a:t>
            </a:r>
            <a:endParaRPr lang="en-US" sz="2400" dirty="0" smtClean="0"/>
          </a:p>
          <a:p>
            <a:pPr marL="342900" indent="-342900">
              <a:buFont typeface="Wingdings" charset="2"/>
              <a:buChar char="Ø"/>
            </a:pPr>
            <a:r>
              <a:rPr lang="en-US" sz="2400" dirty="0" smtClean="0"/>
              <a:t> </a:t>
            </a:r>
            <a:r>
              <a:rPr lang="en-US" sz="2400" dirty="0"/>
              <a:t>This should </a:t>
            </a:r>
            <a:r>
              <a:rPr lang="en-US" sz="2400" dirty="0" smtClean="0"/>
              <a:t>include…</a:t>
            </a:r>
          </a:p>
          <a:p>
            <a:pPr marL="800100" lvl="1" indent="-342900">
              <a:buFont typeface="Wingdings" charset="2"/>
              <a:buChar char="v"/>
            </a:pPr>
            <a:r>
              <a:rPr lang="en-US" sz="2400" dirty="0"/>
              <a:t>T</a:t>
            </a:r>
            <a:r>
              <a:rPr lang="en-US" sz="2400" dirty="0" smtClean="0"/>
              <a:t>he TH number, </a:t>
            </a:r>
          </a:p>
          <a:p>
            <a:pPr marL="800100" lvl="1" indent="-342900">
              <a:buFont typeface="Wingdings" charset="2"/>
              <a:buChar char="v"/>
            </a:pPr>
            <a:r>
              <a:rPr lang="en-US" sz="2400" dirty="0"/>
              <a:t>A</a:t>
            </a:r>
            <a:r>
              <a:rPr lang="en-US" sz="2400" dirty="0" smtClean="0"/>
              <a:t> cross road or water feature name of where the project begins and where the project ends. </a:t>
            </a:r>
          </a:p>
          <a:p>
            <a:pPr marL="342900" indent="-342900">
              <a:buFont typeface="Wingdings" charset="2"/>
              <a:buChar char="Ø"/>
            </a:pPr>
            <a:r>
              <a:rPr lang="en-US" sz="2400" dirty="0" smtClean="0"/>
              <a:t>If there is more than one TH then more than one line of information should be included. </a:t>
            </a:r>
          </a:p>
          <a:p>
            <a:pPr marL="342900" indent="-342900">
              <a:buFont typeface="Wingdings" charset="2"/>
              <a:buChar char="Ø"/>
            </a:pPr>
            <a:r>
              <a:rPr lang="en-US" sz="2400" dirty="0" smtClean="0"/>
              <a:t>It should NOT use reference points, bridge numbers, or city limits as location descriptions.</a:t>
            </a:r>
          </a:p>
          <a:p>
            <a:pPr marL="342900" indent="-342900">
              <a:buFont typeface="Wingdings" charset="2"/>
              <a:buChar char="Ø"/>
            </a:pPr>
            <a:r>
              <a:rPr lang="en-US" sz="2400" dirty="0" smtClean="0"/>
              <a:t>The location it references should be shown and readable on the index map.</a:t>
            </a:r>
          </a:p>
          <a:p>
            <a:pPr marL="342900" indent="-342900">
              <a:buFont typeface="Wingdings" charset="2"/>
              <a:buChar char="Ø"/>
            </a:pPr>
            <a:r>
              <a:rPr lang="en-US" sz="2400" dirty="0" smtClean="0"/>
              <a:t>Do NOT include City/County names as they should be shown in the index map instead.</a:t>
            </a:r>
          </a:p>
          <a:p>
            <a:r>
              <a:rPr lang="en-US" b="1" dirty="0" smtClean="0"/>
              <a:t> </a:t>
            </a:r>
            <a:r>
              <a:rPr lang="en-US" sz="2400" dirty="0" smtClean="0"/>
              <a:t> </a:t>
            </a:r>
            <a:endParaRPr lang="en-US" dirty="0"/>
          </a:p>
        </p:txBody>
      </p:sp>
    </p:spTree>
    <p:extLst>
      <p:ext uri="{BB962C8B-B14F-4D97-AF65-F5344CB8AC3E}">
        <p14:creationId xmlns:p14="http://schemas.microsoft.com/office/powerpoint/2010/main" val="31097180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lowup of located on" title="blowup"/>
          <p:cNvPicPr>
            <a:picLocks noChangeAspect="1"/>
          </p:cNvPicPr>
          <p:nvPr/>
        </p:nvPicPr>
        <p:blipFill>
          <a:blip r:embed="rId2"/>
          <a:stretch>
            <a:fillRect/>
          </a:stretch>
        </p:blipFill>
        <p:spPr>
          <a:xfrm>
            <a:off x="237906" y="1455512"/>
            <a:ext cx="8815377" cy="934818"/>
          </a:xfrm>
          <a:prstGeom prst="rect">
            <a:avLst/>
          </a:prstGeom>
        </p:spPr>
      </p:pic>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19</a:t>
            </a:fld>
            <a:endParaRPr lang="en-US" dirty="0"/>
          </a:p>
        </p:txBody>
      </p:sp>
      <p:sp>
        <p:nvSpPr>
          <p:cNvPr id="17" name="TextBox 16"/>
          <p:cNvSpPr txBox="1"/>
          <p:nvPr/>
        </p:nvSpPr>
        <p:spPr>
          <a:xfrm>
            <a:off x="5368795" y="2440029"/>
            <a:ext cx="3373821" cy="3785652"/>
          </a:xfrm>
          <a:prstGeom prst="rect">
            <a:avLst/>
          </a:prstGeom>
          <a:noFill/>
        </p:spPr>
        <p:txBody>
          <a:bodyPr wrap="square" rtlCol="0">
            <a:spAutoFit/>
          </a:bodyPr>
          <a:lstStyle/>
          <a:p>
            <a:pPr marL="342900" indent="-342900">
              <a:buFont typeface="Wingdings" panose="05000000000000000000" pitchFamily="2" charset="2"/>
              <a:buChar char="Ø"/>
            </a:pPr>
            <a:r>
              <a:rPr lang="en-US" sz="2400" dirty="0" smtClean="0"/>
              <a:t>LOCATED ON is located just below the CONSTRUCTION PLAN FOR line and above the length blocks.</a:t>
            </a:r>
          </a:p>
          <a:p>
            <a:pPr marL="342900" indent="-342900">
              <a:buFont typeface="Wingdings" panose="05000000000000000000" pitchFamily="2" charset="2"/>
              <a:buChar char="Ø"/>
            </a:pPr>
            <a:r>
              <a:rPr lang="en-US" sz="2400" dirty="0" smtClean="0"/>
              <a:t>JCT should NOT be used for intersections, it is only used if it is an EWNS junction as in a shared/split roadway.</a:t>
            </a:r>
            <a:endParaRPr lang="en-US" sz="2400" dirty="0"/>
          </a:p>
        </p:txBody>
      </p:sp>
      <p:sp>
        <p:nvSpPr>
          <p:cNvPr id="18" name="Title 1"/>
          <p:cNvSpPr>
            <a:spLocks noGrp="1"/>
          </p:cNvSpPr>
          <p:nvPr>
            <p:ph type="title"/>
          </p:nvPr>
        </p:nvSpPr>
        <p:spPr/>
        <p:txBody>
          <a:bodyPr>
            <a:normAutofit fontScale="90000"/>
          </a:bodyPr>
          <a:lstStyle/>
          <a:p>
            <a:pPr algn="ctr"/>
            <a:r>
              <a:rPr lang="en-US" dirty="0" smtClean="0"/>
              <a:t>LOCATED ON….</a:t>
            </a:r>
            <a:br>
              <a:rPr lang="en-US" dirty="0" smtClean="0"/>
            </a:br>
            <a:r>
              <a:rPr lang="en-US" dirty="0" smtClean="0"/>
              <a:t>(Continued)</a:t>
            </a:r>
            <a:endParaRPr lang="en-US" dirty="0"/>
          </a:p>
        </p:txBody>
      </p:sp>
      <p:sp>
        <p:nvSpPr>
          <p:cNvPr id="21" name="Rectangle 20" descr="highlight box" title="box"/>
          <p:cNvSpPr/>
          <p:nvPr/>
        </p:nvSpPr>
        <p:spPr>
          <a:xfrm>
            <a:off x="180845" y="1909898"/>
            <a:ext cx="8615310" cy="530131"/>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descr=" example of title sheet" title="title sheet"/>
          <p:cNvPicPr>
            <a:picLocks noChangeAspect="1"/>
          </p:cNvPicPr>
          <p:nvPr/>
        </p:nvPicPr>
        <p:blipFill rotWithShape="1">
          <a:blip r:embed="rId3"/>
          <a:srcRect l="3076" t="2146" r="1367" b="1456"/>
          <a:stretch/>
        </p:blipFill>
        <p:spPr>
          <a:xfrm>
            <a:off x="128577" y="2725714"/>
            <a:ext cx="5169098" cy="3875284"/>
          </a:xfrm>
          <a:prstGeom prst="rect">
            <a:avLst/>
          </a:prstGeom>
        </p:spPr>
      </p:pic>
      <p:sp>
        <p:nvSpPr>
          <p:cNvPr id="19" name="Rectangle 18" descr="highlight box" title="box"/>
          <p:cNvSpPr/>
          <p:nvPr/>
        </p:nvSpPr>
        <p:spPr>
          <a:xfrm>
            <a:off x="696444" y="3174124"/>
            <a:ext cx="2635335" cy="220717"/>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Down Arrow 24" descr="arrow to blowup" title="arrow"/>
          <p:cNvSpPr/>
          <p:nvPr/>
        </p:nvSpPr>
        <p:spPr>
          <a:xfrm flipV="1">
            <a:off x="1450429" y="2440027"/>
            <a:ext cx="210206" cy="734095"/>
          </a:xfrm>
          <a:prstGeom prst="down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98810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lowup of length blocks" title="blowup"/>
          <p:cNvPicPr>
            <a:picLocks noChangeAspect="1"/>
          </p:cNvPicPr>
          <p:nvPr/>
        </p:nvPicPr>
        <p:blipFill>
          <a:blip r:embed="rId2"/>
          <a:stretch>
            <a:fillRect/>
          </a:stretch>
        </p:blipFill>
        <p:spPr>
          <a:xfrm>
            <a:off x="126084" y="1469570"/>
            <a:ext cx="8876493" cy="1214455"/>
          </a:xfrm>
          <a:prstGeom prst="rect">
            <a:avLst/>
          </a:prstGeom>
        </p:spPr>
      </p:pic>
      <p:sp>
        <p:nvSpPr>
          <p:cNvPr id="2" name="Title 1"/>
          <p:cNvSpPr>
            <a:spLocks noGrp="1"/>
          </p:cNvSpPr>
          <p:nvPr>
            <p:ph type="title"/>
          </p:nvPr>
        </p:nvSpPr>
        <p:spPr/>
        <p:txBody>
          <a:bodyPr/>
          <a:lstStyle/>
          <a:p>
            <a:pPr algn="ctr"/>
            <a:r>
              <a:rPr lang="en-US" dirty="0" smtClean="0"/>
              <a:t>LENGTH BLOCKS</a:t>
            </a:r>
            <a:endParaRPr lang="en-US"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20</a:t>
            </a:fld>
            <a:endParaRPr lang="en-US" dirty="0"/>
          </a:p>
        </p:txBody>
      </p:sp>
      <p:sp>
        <p:nvSpPr>
          <p:cNvPr id="7" name="Rectangle 6"/>
          <p:cNvSpPr/>
          <p:nvPr/>
        </p:nvSpPr>
        <p:spPr>
          <a:xfrm>
            <a:off x="5130191" y="3140624"/>
            <a:ext cx="3074355" cy="3046988"/>
          </a:xfrm>
          <a:prstGeom prst="rect">
            <a:avLst/>
          </a:prstGeom>
        </p:spPr>
        <p:txBody>
          <a:bodyPr wrap="square">
            <a:spAutoFit/>
          </a:bodyPr>
          <a:lstStyle/>
          <a:p>
            <a:r>
              <a:rPr lang="en-US" sz="2400" dirty="0"/>
              <a:t>Each plan should contain a length block for each SP number. </a:t>
            </a:r>
            <a:endParaRPr lang="en-US" sz="2400" dirty="0" smtClean="0"/>
          </a:p>
          <a:p>
            <a:pPr marL="342900" indent="-342900">
              <a:buFont typeface="Wingdings" panose="05000000000000000000" pitchFamily="2" charset="2"/>
              <a:buChar char="Ø"/>
            </a:pPr>
            <a:r>
              <a:rPr lang="en-US" sz="2400" dirty="0"/>
              <a:t> </a:t>
            </a:r>
            <a:r>
              <a:rPr lang="en-US" sz="2400" dirty="0" smtClean="0"/>
              <a:t>It should be centered below the LOCATED ON line and above the index map.</a:t>
            </a:r>
            <a:endParaRPr lang="en-US" sz="2400" dirty="0"/>
          </a:p>
        </p:txBody>
      </p:sp>
      <p:pic>
        <p:nvPicPr>
          <p:cNvPr id="11" name="Picture 10" descr="example of title sheet" title="title sheet"/>
          <p:cNvPicPr>
            <a:picLocks noChangeAspect="1"/>
          </p:cNvPicPr>
          <p:nvPr/>
        </p:nvPicPr>
        <p:blipFill rotWithShape="1">
          <a:blip r:embed="rId3"/>
          <a:srcRect l="3665" b="3601"/>
          <a:stretch/>
        </p:blipFill>
        <p:spPr>
          <a:xfrm>
            <a:off x="126084" y="3010416"/>
            <a:ext cx="4750288" cy="3552497"/>
          </a:xfrm>
          <a:prstGeom prst="rect">
            <a:avLst/>
          </a:prstGeom>
        </p:spPr>
      </p:pic>
      <p:sp>
        <p:nvSpPr>
          <p:cNvPr id="14" name="Rectangle 13" descr="highlight box" title="box"/>
          <p:cNvSpPr/>
          <p:nvPr/>
        </p:nvSpPr>
        <p:spPr>
          <a:xfrm>
            <a:off x="468967" y="1467106"/>
            <a:ext cx="8533610" cy="858652"/>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descr="highlight box" title="box"/>
          <p:cNvSpPr/>
          <p:nvPr/>
        </p:nvSpPr>
        <p:spPr>
          <a:xfrm>
            <a:off x="315901" y="3436883"/>
            <a:ext cx="3394251" cy="564788"/>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descr="arrow to blowup" title="arrow"/>
          <p:cNvSpPr/>
          <p:nvPr/>
        </p:nvSpPr>
        <p:spPr>
          <a:xfrm flipV="1">
            <a:off x="3226676" y="2325758"/>
            <a:ext cx="242081" cy="1080390"/>
          </a:xfrm>
          <a:prstGeom prst="down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46347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blowup of lenght block" title="blowup"/>
          <p:cNvPicPr>
            <a:picLocks noChangeAspect="1"/>
          </p:cNvPicPr>
          <p:nvPr/>
        </p:nvPicPr>
        <p:blipFill>
          <a:blip r:embed="rId2"/>
          <a:stretch>
            <a:fillRect/>
          </a:stretch>
        </p:blipFill>
        <p:spPr>
          <a:xfrm>
            <a:off x="358448" y="1471711"/>
            <a:ext cx="8515350" cy="1205364"/>
          </a:xfrm>
          <a:prstGeom prst="rect">
            <a:avLst/>
          </a:prstGeom>
        </p:spPr>
      </p:pic>
      <p:sp>
        <p:nvSpPr>
          <p:cNvPr id="2" name="Title 1"/>
          <p:cNvSpPr>
            <a:spLocks noGrp="1"/>
          </p:cNvSpPr>
          <p:nvPr>
            <p:ph type="title"/>
          </p:nvPr>
        </p:nvSpPr>
        <p:spPr/>
        <p:txBody>
          <a:bodyPr>
            <a:normAutofit fontScale="90000"/>
          </a:bodyPr>
          <a:lstStyle/>
          <a:p>
            <a:pPr algn="ctr"/>
            <a:r>
              <a:rPr lang="en-US" dirty="0" smtClean="0"/>
              <a:t>LENGTH BLOCKS</a:t>
            </a:r>
            <a:br>
              <a:rPr lang="en-US" dirty="0" smtClean="0"/>
            </a:br>
            <a:r>
              <a:rPr lang="en-US" dirty="0" smtClean="0"/>
              <a:t>(Continued)</a:t>
            </a:r>
            <a:endParaRPr lang="en-US"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21</a:t>
            </a:fld>
            <a:endParaRPr lang="en-US" dirty="0"/>
          </a:p>
        </p:txBody>
      </p:sp>
      <p:sp>
        <p:nvSpPr>
          <p:cNvPr id="7" name="Rectangle 6"/>
          <p:cNvSpPr/>
          <p:nvPr/>
        </p:nvSpPr>
        <p:spPr>
          <a:xfrm>
            <a:off x="5356749" y="3046892"/>
            <a:ext cx="3300676" cy="3046988"/>
          </a:xfrm>
          <a:prstGeom prst="rect">
            <a:avLst/>
          </a:prstGeom>
        </p:spPr>
        <p:txBody>
          <a:bodyPr wrap="square">
            <a:spAutoFit/>
          </a:bodyPr>
          <a:lstStyle/>
          <a:p>
            <a:pPr marL="342900" indent="-342900">
              <a:buFont typeface="Wingdings" panose="05000000000000000000" pitchFamily="2" charset="2"/>
              <a:buChar char="Ø"/>
            </a:pPr>
            <a:r>
              <a:rPr lang="en-US" sz="2400" dirty="0" smtClean="0"/>
              <a:t>The </a:t>
            </a:r>
            <a:r>
              <a:rPr lang="en-US" sz="2400" dirty="0"/>
              <a:t>length block should include the SP number and if more than one roadway applies then the TH should also be listed with the SP in parenthesis</a:t>
            </a:r>
            <a:r>
              <a:rPr lang="en-US" sz="2400" dirty="0" smtClean="0"/>
              <a:t>.</a:t>
            </a:r>
            <a:r>
              <a:rPr lang="en-US" sz="2400" dirty="0"/>
              <a:t> </a:t>
            </a:r>
          </a:p>
        </p:txBody>
      </p:sp>
      <p:pic>
        <p:nvPicPr>
          <p:cNvPr id="11" name="Picture 10" descr="example of title sheet" title="title sheet"/>
          <p:cNvPicPr>
            <a:picLocks noChangeAspect="1"/>
          </p:cNvPicPr>
          <p:nvPr/>
        </p:nvPicPr>
        <p:blipFill rotWithShape="1">
          <a:blip r:embed="rId3"/>
          <a:srcRect l="3665" b="3601"/>
          <a:stretch/>
        </p:blipFill>
        <p:spPr>
          <a:xfrm>
            <a:off x="126084" y="3010416"/>
            <a:ext cx="4750288" cy="3552497"/>
          </a:xfrm>
          <a:prstGeom prst="rect">
            <a:avLst/>
          </a:prstGeom>
        </p:spPr>
      </p:pic>
      <p:sp>
        <p:nvSpPr>
          <p:cNvPr id="3" name="Rectangle 2" descr="highlight box" title="box"/>
          <p:cNvSpPr/>
          <p:nvPr/>
        </p:nvSpPr>
        <p:spPr>
          <a:xfrm>
            <a:off x="6473987" y="1523538"/>
            <a:ext cx="2028497" cy="306487"/>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descr="highlight box" title="box"/>
          <p:cNvSpPr/>
          <p:nvPr/>
        </p:nvSpPr>
        <p:spPr>
          <a:xfrm>
            <a:off x="2022532" y="1523539"/>
            <a:ext cx="2028497" cy="306487"/>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ht box" title="box"/>
          <p:cNvSpPr/>
          <p:nvPr/>
        </p:nvSpPr>
        <p:spPr>
          <a:xfrm>
            <a:off x="358448" y="3476582"/>
            <a:ext cx="3467317" cy="433266"/>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Up Arrow 8" descr="arrow to blowup" title="arrow"/>
          <p:cNvSpPr/>
          <p:nvPr/>
        </p:nvSpPr>
        <p:spPr>
          <a:xfrm>
            <a:off x="3036780" y="1830026"/>
            <a:ext cx="253072" cy="1646556"/>
          </a:xfrm>
          <a:prstGeom prst="up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Up Arrow 13" descr="arrow to blowup" title="arrow"/>
          <p:cNvSpPr/>
          <p:nvPr/>
        </p:nvSpPr>
        <p:spPr>
          <a:xfrm>
            <a:off x="6785500" y="1830025"/>
            <a:ext cx="221587" cy="475852"/>
          </a:xfrm>
          <a:prstGeom prst="up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descr="extenstion of blowup arrow" title="arrow"/>
          <p:cNvSpPr/>
          <p:nvPr/>
        </p:nvSpPr>
        <p:spPr>
          <a:xfrm>
            <a:off x="3163316" y="2305878"/>
            <a:ext cx="3798409" cy="129209"/>
          </a:xfrm>
          <a:prstGeom prst="rect">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56285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blowup of length block" title="blowup"/>
          <p:cNvPicPr>
            <a:picLocks noChangeAspect="1"/>
          </p:cNvPicPr>
          <p:nvPr/>
        </p:nvPicPr>
        <p:blipFill>
          <a:blip r:embed="rId2"/>
          <a:stretch>
            <a:fillRect/>
          </a:stretch>
        </p:blipFill>
        <p:spPr>
          <a:xfrm>
            <a:off x="4414001" y="1925019"/>
            <a:ext cx="4574020" cy="1209298"/>
          </a:xfrm>
          <a:prstGeom prst="rect">
            <a:avLst/>
          </a:prstGeom>
        </p:spPr>
      </p:pic>
      <p:pic>
        <p:nvPicPr>
          <p:cNvPr id="16" name="Picture 15" descr="example of title sheet" title="title sheet"/>
          <p:cNvPicPr>
            <a:picLocks noChangeAspect="1"/>
          </p:cNvPicPr>
          <p:nvPr/>
        </p:nvPicPr>
        <p:blipFill>
          <a:blip r:embed="rId3"/>
          <a:stretch>
            <a:fillRect/>
          </a:stretch>
        </p:blipFill>
        <p:spPr>
          <a:xfrm>
            <a:off x="67285" y="3357711"/>
            <a:ext cx="5039105" cy="3210091"/>
          </a:xfrm>
          <a:prstGeom prst="rect">
            <a:avLst/>
          </a:prstGeom>
        </p:spPr>
      </p:pic>
      <p:sp>
        <p:nvSpPr>
          <p:cNvPr id="2" name="Title 1"/>
          <p:cNvSpPr>
            <a:spLocks noGrp="1"/>
          </p:cNvSpPr>
          <p:nvPr>
            <p:ph type="title"/>
          </p:nvPr>
        </p:nvSpPr>
        <p:spPr/>
        <p:txBody>
          <a:bodyPr>
            <a:normAutofit fontScale="90000"/>
          </a:bodyPr>
          <a:lstStyle/>
          <a:p>
            <a:pPr algn="ctr"/>
            <a:r>
              <a:rPr lang="en-US" dirty="0" smtClean="0"/>
              <a:t>LENGTH BLOCKS</a:t>
            </a:r>
            <a:br>
              <a:rPr lang="en-US" dirty="0" smtClean="0"/>
            </a:br>
            <a:r>
              <a:rPr lang="en-US" dirty="0" smtClean="0"/>
              <a:t>(Continued)</a:t>
            </a:r>
            <a:endParaRPr lang="en-US"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22</a:t>
            </a:fld>
            <a:endParaRPr lang="en-US" dirty="0"/>
          </a:p>
        </p:txBody>
      </p:sp>
      <p:sp>
        <p:nvSpPr>
          <p:cNvPr id="3" name="Rectangle 2" descr="highlight box" title="box"/>
          <p:cNvSpPr/>
          <p:nvPr/>
        </p:nvSpPr>
        <p:spPr>
          <a:xfrm>
            <a:off x="4414002" y="2852927"/>
            <a:ext cx="4547004" cy="320881"/>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ht box" title="box"/>
          <p:cNvSpPr/>
          <p:nvPr/>
        </p:nvSpPr>
        <p:spPr>
          <a:xfrm>
            <a:off x="1508927" y="4010863"/>
            <a:ext cx="1293956" cy="171098"/>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4165" y="1309297"/>
            <a:ext cx="4519876" cy="2123658"/>
          </a:xfrm>
          <a:prstGeom prst="rect">
            <a:avLst/>
          </a:prstGeom>
        </p:spPr>
        <p:txBody>
          <a:bodyPr wrap="square">
            <a:spAutoFit/>
          </a:bodyPr>
          <a:lstStyle/>
          <a:p>
            <a:pPr marL="342900" indent="-342900">
              <a:buFont typeface="Wingdings" panose="05000000000000000000" pitchFamily="2" charset="2"/>
              <a:buChar char="Ø"/>
            </a:pPr>
            <a:r>
              <a:rPr lang="en-US" sz="2200" dirty="0"/>
              <a:t> If the roadway is divided it should include a note </a:t>
            </a:r>
            <a:r>
              <a:rPr lang="en-US" sz="2200" dirty="0" smtClean="0"/>
              <a:t>below the length block which </a:t>
            </a:r>
            <a:r>
              <a:rPr lang="en-US" sz="2200" dirty="0"/>
              <a:t>states…THE PROJECT LENGTH AND DESCRIPTION  IS BASED ON XX ROADWAY </a:t>
            </a:r>
            <a:r>
              <a:rPr lang="en-US" sz="2200" dirty="0" smtClean="0"/>
              <a:t>ALIGNMENT.</a:t>
            </a:r>
            <a:endParaRPr lang="en-US" sz="2200" dirty="0"/>
          </a:p>
        </p:txBody>
      </p:sp>
      <p:sp>
        <p:nvSpPr>
          <p:cNvPr id="15" name="TextBox 14"/>
          <p:cNvSpPr txBox="1"/>
          <p:nvPr/>
        </p:nvSpPr>
        <p:spPr>
          <a:xfrm>
            <a:off x="5850997" y="3973596"/>
            <a:ext cx="2816771" cy="1200329"/>
          </a:xfrm>
          <a:prstGeom prst="rect">
            <a:avLst/>
          </a:prstGeom>
          <a:noFill/>
        </p:spPr>
        <p:txBody>
          <a:bodyPr wrap="square" rtlCol="0">
            <a:spAutoFit/>
          </a:bodyPr>
          <a:lstStyle/>
          <a:p>
            <a:r>
              <a:rPr lang="en-US" sz="2400" dirty="0" smtClean="0"/>
              <a:t>Do NOT add this note if the roadway is NOT divided.</a:t>
            </a:r>
            <a:endParaRPr lang="en-US" sz="2400" dirty="0"/>
          </a:p>
        </p:txBody>
      </p:sp>
      <p:sp>
        <p:nvSpPr>
          <p:cNvPr id="10" name="Up Arrow 9" descr="arrow to blowup" title="arrow"/>
          <p:cNvSpPr/>
          <p:nvPr/>
        </p:nvSpPr>
        <p:spPr>
          <a:xfrm>
            <a:off x="5304703" y="3134317"/>
            <a:ext cx="200574" cy="910660"/>
          </a:xfrm>
          <a:prstGeom prst="up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descr="extension of blowup arrow" title="arrow"/>
          <p:cNvSpPr/>
          <p:nvPr/>
        </p:nvSpPr>
        <p:spPr>
          <a:xfrm>
            <a:off x="2802883" y="4044977"/>
            <a:ext cx="2649227" cy="78983"/>
          </a:xfrm>
          <a:prstGeom prst="rect">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51103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blowup of length block" title="blowup"/>
          <p:cNvPicPr>
            <a:picLocks noChangeAspect="1"/>
          </p:cNvPicPr>
          <p:nvPr/>
        </p:nvPicPr>
        <p:blipFill>
          <a:blip r:embed="rId2"/>
          <a:stretch>
            <a:fillRect/>
          </a:stretch>
        </p:blipFill>
        <p:spPr>
          <a:xfrm>
            <a:off x="232410" y="1567404"/>
            <a:ext cx="4574020" cy="1209298"/>
          </a:xfrm>
          <a:prstGeom prst="rect">
            <a:avLst/>
          </a:prstGeom>
        </p:spPr>
      </p:pic>
      <p:pic>
        <p:nvPicPr>
          <p:cNvPr id="16" name="Picture 15" descr="example title sheet" title="title sheet"/>
          <p:cNvPicPr>
            <a:picLocks noChangeAspect="1"/>
          </p:cNvPicPr>
          <p:nvPr/>
        </p:nvPicPr>
        <p:blipFill>
          <a:blip r:embed="rId3"/>
          <a:stretch>
            <a:fillRect/>
          </a:stretch>
        </p:blipFill>
        <p:spPr>
          <a:xfrm>
            <a:off x="67285" y="3357711"/>
            <a:ext cx="5039105" cy="3210091"/>
          </a:xfrm>
          <a:prstGeom prst="rect">
            <a:avLst/>
          </a:prstGeom>
        </p:spPr>
      </p:pic>
      <p:sp>
        <p:nvSpPr>
          <p:cNvPr id="2" name="Title 1"/>
          <p:cNvSpPr>
            <a:spLocks noGrp="1"/>
          </p:cNvSpPr>
          <p:nvPr>
            <p:ph type="title"/>
          </p:nvPr>
        </p:nvSpPr>
        <p:spPr/>
        <p:txBody>
          <a:bodyPr>
            <a:normAutofit fontScale="90000"/>
          </a:bodyPr>
          <a:lstStyle/>
          <a:p>
            <a:pPr algn="ctr"/>
            <a:r>
              <a:rPr lang="en-US" dirty="0" smtClean="0"/>
              <a:t>LENGTH BLOCKS</a:t>
            </a:r>
            <a:br>
              <a:rPr lang="en-US" dirty="0" smtClean="0"/>
            </a:br>
            <a:r>
              <a:rPr lang="en-US" dirty="0" smtClean="0"/>
              <a:t>(Continued)</a:t>
            </a:r>
            <a:endParaRPr lang="en-US"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23</a:t>
            </a:fld>
            <a:endParaRPr lang="en-US" dirty="0"/>
          </a:p>
        </p:txBody>
      </p:sp>
      <p:sp>
        <p:nvSpPr>
          <p:cNvPr id="3" name="Rectangle 2" descr="highlight box" title="box"/>
          <p:cNvSpPr/>
          <p:nvPr/>
        </p:nvSpPr>
        <p:spPr>
          <a:xfrm>
            <a:off x="232410" y="2518841"/>
            <a:ext cx="4574020" cy="284514"/>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th box" title="box"/>
          <p:cNvSpPr/>
          <p:nvPr/>
        </p:nvSpPr>
        <p:spPr>
          <a:xfrm>
            <a:off x="1508927" y="4010863"/>
            <a:ext cx="1293956" cy="171098"/>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 Arrow 9" descr="arrow to pullout" title="arow"/>
          <p:cNvSpPr/>
          <p:nvPr/>
        </p:nvSpPr>
        <p:spPr>
          <a:xfrm>
            <a:off x="2586837" y="2857107"/>
            <a:ext cx="216046" cy="1120560"/>
          </a:xfrm>
          <a:prstGeom prst="up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011732" y="1404732"/>
            <a:ext cx="3960723" cy="4832092"/>
          </a:xfrm>
          <a:prstGeom prst="rect">
            <a:avLst/>
          </a:prstGeom>
        </p:spPr>
        <p:txBody>
          <a:bodyPr wrap="square">
            <a:spAutoFit/>
          </a:bodyPr>
          <a:lstStyle/>
          <a:p>
            <a:r>
              <a:rPr lang="en-US" sz="2200" dirty="0" smtClean="0"/>
              <a:t>The length block should </a:t>
            </a:r>
            <a:r>
              <a:rPr lang="en-US" sz="2200" dirty="0"/>
              <a:t>also </a:t>
            </a:r>
            <a:r>
              <a:rPr lang="en-US" sz="2200" dirty="0" smtClean="0"/>
              <a:t>include all bridge lengths on the project.  This does NOT include culverts.  </a:t>
            </a:r>
          </a:p>
          <a:p>
            <a:endParaRPr lang="en-US" sz="2200" dirty="0"/>
          </a:p>
          <a:p>
            <a:r>
              <a:rPr lang="en-US" sz="2200" dirty="0" smtClean="0"/>
              <a:t>In the length block the bridge length are only the bridges that are on the alignment that the length and description is based on.  For example if the length and description is based on the WB alignment then only the WB bridges should be included in the length block, not the EB bridges.</a:t>
            </a:r>
          </a:p>
        </p:txBody>
      </p:sp>
      <p:sp>
        <p:nvSpPr>
          <p:cNvPr id="18" name="Rectangle 17" descr="highlight box" title="box"/>
          <p:cNvSpPr/>
          <p:nvPr/>
        </p:nvSpPr>
        <p:spPr>
          <a:xfrm>
            <a:off x="232410" y="1871689"/>
            <a:ext cx="3763048" cy="231763"/>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23801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example title sheet&#10;" title="title sheet"/>
          <p:cNvPicPr>
            <a:picLocks noChangeAspect="1"/>
          </p:cNvPicPr>
          <p:nvPr/>
        </p:nvPicPr>
        <p:blipFill>
          <a:blip r:embed="rId2"/>
          <a:stretch>
            <a:fillRect/>
          </a:stretch>
        </p:blipFill>
        <p:spPr>
          <a:xfrm>
            <a:off x="103882" y="3667539"/>
            <a:ext cx="4314364" cy="2852699"/>
          </a:xfrm>
          <a:prstGeom prst="rect">
            <a:avLst/>
          </a:prstGeom>
        </p:spPr>
      </p:pic>
      <p:sp>
        <p:nvSpPr>
          <p:cNvPr id="2" name="Title 1"/>
          <p:cNvSpPr>
            <a:spLocks noGrp="1"/>
          </p:cNvSpPr>
          <p:nvPr>
            <p:ph type="title"/>
          </p:nvPr>
        </p:nvSpPr>
        <p:spPr/>
        <p:txBody>
          <a:bodyPr>
            <a:normAutofit fontScale="90000"/>
          </a:bodyPr>
          <a:lstStyle/>
          <a:p>
            <a:pPr algn="ctr"/>
            <a:r>
              <a:rPr lang="en-US" dirty="0" smtClean="0"/>
              <a:t>LENGTH BLOCKS</a:t>
            </a:r>
            <a:br>
              <a:rPr lang="en-US" dirty="0" smtClean="0"/>
            </a:br>
            <a:r>
              <a:rPr lang="en-US" dirty="0" smtClean="0"/>
              <a:t>(Continued)</a:t>
            </a:r>
            <a:endParaRPr lang="en-US"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24</a:t>
            </a:fld>
            <a:endParaRPr lang="en-US" dirty="0"/>
          </a:p>
        </p:txBody>
      </p:sp>
      <p:sp>
        <p:nvSpPr>
          <p:cNvPr id="12" name="Rectangle 11" descr="highlight box" title="box"/>
          <p:cNvSpPr/>
          <p:nvPr/>
        </p:nvSpPr>
        <p:spPr>
          <a:xfrm>
            <a:off x="1143000" y="3981729"/>
            <a:ext cx="2067339" cy="381550"/>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379812" y="2503241"/>
            <a:ext cx="4385815" cy="3816429"/>
          </a:xfrm>
          <a:prstGeom prst="rect">
            <a:avLst/>
          </a:prstGeom>
        </p:spPr>
        <p:txBody>
          <a:bodyPr wrap="square">
            <a:spAutoFit/>
          </a:bodyPr>
          <a:lstStyle/>
          <a:p>
            <a:r>
              <a:rPr lang="en-US" sz="2200" dirty="0" smtClean="0"/>
              <a:t>The length block should </a:t>
            </a:r>
            <a:r>
              <a:rPr lang="en-US" sz="2200" dirty="0"/>
              <a:t>also </a:t>
            </a:r>
            <a:r>
              <a:rPr lang="en-US" sz="2200" dirty="0" smtClean="0"/>
              <a:t>include…</a:t>
            </a:r>
            <a:endParaRPr lang="en-US" sz="2200" dirty="0"/>
          </a:p>
          <a:p>
            <a:endParaRPr lang="en-US" sz="2200" dirty="0" smtClean="0"/>
          </a:p>
          <a:p>
            <a:pPr marL="342900" indent="-342900">
              <a:buFont typeface="Wingdings" charset="2"/>
              <a:buChar char="Ø"/>
            </a:pPr>
            <a:r>
              <a:rPr lang="en-US" sz="2200" dirty="0"/>
              <a:t>The exception length, if any.  If a bridge is an exception then it should be included in both the bridge length AND the exception length.</a:t>
            </a:r>
          </a:p>
          <a:p>
            <a:pPr marL="342900" indent="-342900">
              <a:buFont typeface="Wingdings" charset="2"/>
              <a:buChar char="Ø"/>
            </a:pPr>
            <a:r>
              <a:rPr lang="en-US" sz="2200" dirty="0"/>
              <a:t>The net length should be the difference between the gross length and the exception length</a:t>
            </a:r>
            <a:r>
              <a:rPr lang="en-US" sz="2200" dirty="0" smtClean="0"/>
              <a:t>.</a:t>
            </a:r>
            <a:endParaRPr lang="en-US" sz="2200" dirty="0"/>
          </a:p>
        </p:txBody>
      </p:sp>
      <p:pic>
        <p:nvPicPr>
          <p:cNvPr id="8" name="Picture 7" descr="pullout of length block" title="pullout"/>
          <p:cNvPicPr>
            <a:picLocks noChangeAspect="1"/>
          </p:cNvPicPr>
          <p:nvPr/>
        </p:nvPicPr>
        <p:blipFill>
          <a:blip r:embed="rId3"/>
          <a:stretch>
            <a:fillRect/>
          </a:stretch>
        </p:blipFill>
        <p:spPr>
          <a:xfrm>
            <a:off x="376401" y="1368699"/>
            <a:ext cx="7891670" cy="1160268"/>
          </a:xfrm>
          <a:prstGeom prst="rect">
            <a:avLst/>
          </a:prstGeom>
        </p:spPr>
      </p:pic>
      <p:sp>
        <p:nvSpPr>
          <p:cNvPr id="3" name="Rectangle 2" descr="highlight box" title="box"/>
          <p:cNvSpPr/>
          <p:nvPr/>
        </p:nvSpPr>
        <p:spPr>
          <a:xfrm>
            <a:off x="376401" y="1578092"/>
            <a:ext cx="7714051" cy="715756"/>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descr="arrow to pullout" title="arrow"/>
          <p:cNvSpPr/>
          <p:nvPr/>
        </p:nvSpPr>
        <p:spPr>
          <a:xfrm flipV="1">
            <a:off x="2152479" y="2293847"/>
            <a:ext cx="181915" cy="1647501"/>
          </a:xfrm>
          <a:prstGeom prst="down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46486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ullout of length block" title="pulllout"/>
          <p:cNvPicPr>
            <a:picLocks noChangeAspect="1"/>
          </p:cNvPicPr>
          <p:nvPr/>
        </p:nvPicPr>
        <p:blipFill>
          <a:blip r:embed="rId2"/>
          <a:stretch>
            <a:fillRect/>
          </a:stretch>
        </p:blipFill>
        <p:spPr>
          <a:xfrm>
            <a:off x="142593" y="1505711"/>
            <a:ext cx="4538738" cy="1236801"/>
          </a:xfrm>
          <a:prstGeom prst="rect">
            <a:avLst/>
          </a:prstGeom>
        </p:spPr>
      </p:pic>
      <p:sp>
        <p:nvSpPr>
          <p:cNvPr id="2" name="Title 1"/>
          <p:cNvSpPr>
            <a:spLocks noGrp="1"/>
          </p:cNvSpPr>
          <p:nvPr>
            <p:ph type="title"/>
          </p:nvPr>
        </p:nvSpPr>
        <p:spPr/>
        <p:txBody>
          <a:bodyPr>
            <a:normAutofit fontScale="90000"/>
          </a:bodyPr>
          <a:lstStyle/>
          <a:p>
            <a:pPr algn="ctr"/>
            <a:r>
              <a:rPr lang="en-US" dirty="0" smtClean="0"/>
              <a:t>LENGTH BLOCKS</a:t>
            </a:r>
            <a:br>
              <a:rPr lang="en-US" dirty="0" smtClean="0"/>
            </a:br>
            <a:r>
              <a:rPr lang="en-US" dirty="0" smtClean="0"/>
              <a:t>(Continued)</a:t>
            </a:r>
            <a:endParaRPr lang="en-US"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25</a:t>
            </a:fld>
            <a:endParaRPr lang="en-US" dirty="0"/>
          </a:p>
        </p:txBody>
      </p:sp>
      <p:pic>
        <p:nvPicPr>
          <p:cNvPr id="11" name="Picture 10" descr="example of title sheet" title="title"/>
          <p:cNvPicPr>
            <a:picLocks noChangeAspect="1"/>
          </p:cNvPicPr>
          <p:nvPr/>
        </p:nvPicPr>
        <p:blipFill rotWithShape="1">
          <a:blip r:embed="rId3"/>
          <a:srcRect l="3665" b="3601"/>
          <a:stretch/>
        </p:blipFill>
        <p:spPr>
          <a:xfrm>
            <a:off x="142592" y="3542818"/>
            <a:ext cx="4051036" cy="3029562"/>
          </a:xfrm>
          <a:prstGeom prst="rect">
            <a:avLst/>
          </a:prstGeom>
        </p:spPr>
      </p:pic>
      <p:sp>
        <p:nvSpPr>
          <p:cNvPr id="3" name="Rectangle 2" descr="highlight box" title="box"/>
          <p:cNvSpPr/>
          <p:nvPr/>
        </p:nvSpPr>
        <p:spPr>
          <a:xfrm>
            <a:off x="226674" y="1776967"/>
            <a:ext cx="4454657" cy="1064761"/>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ht box" title="box"/>
          <p:cNvSpPr/>
          <p:nvPr/>
        </p:nvSpPr>
        <p:spPr>
          <a:xfrm>
            <a:off x="376401" y="3981729"/>
            <a:ext cx="2808233" cy="327512"/>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descr="arrow to pullout" title="arrow"/>
          <p:cNvSpPr/>
          <p:nvPr/>
        </p:nvSpPr>
        <p:spPr>
          <a:xfrm flipV="1">
            <a:off x="1589360" y="2841728"/>
            <a:ext cx="229501" cy="1163246"/>
          </a:xfrm>
          <a:prstGeom prst="down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572000" y="1406494"/>
            <a:ext cx="4214648" cy="5262979"/>
          </a:xfrm>
          <a:prstGeom prst="rect">
            <a:avLst/>
          </a:prstGeom>
        </p:spPr>
        <p:txBody>
          <a:bodyPr wrap="square">
            <a:spAutoFit/>
          </a:bodyPr>
          <a:lstStyle/>
          <a:p>
            <a:pPr marL="285750" indent="-285750">
              <a:buFont typeface="Wingdings" panose="05000000000000000000" pitchFamily="2" charset="2"/>
              <a:buChar char="Ø"/>
            </a:pPr>
            <a:r>
              <a:rPr lang="en-US" sz="2400" dirty="0"/>
              <a:t>Do NOT put zero’s or NA in the length block but rather leave them blank if they don’t apply</a:t>
            </a:r>
            <a:r>
              <a:rPr lang="en-US" sz="2400" dirty="0" smtClean="0"/>
              <a:t>.</a:t>
            </a:r>
          </a:p>
          <a:p>
            <a:pPr marL="285750" indent="-285750">
              <a:buFont typeface="Wingdings" panose="05000000000000000000" pitchFamily="2" charset="2"/>
              <a:buChar char="Ø"/>
            </a:pPr>
            <a:r>
              <a:rPr lang="en-US" sz="2400" dirty="0" smtClean="0"/>
              <a:t>The FEET length should be one less decimal place than the MILES length.</a:t>
            </a:r>
          </a:p>
          <a:p>
            <a:pPr marL="285750" indent="-285750">
              <a:buFont typeface="Wingdings" panose="05000000000000000000" pitchFamily="2" charset="2"/>
              <a:buChar char="Ø"/>
            </a:pPr>
            <a:r>
              <a:rPr lang="en-US" sz="2400" dirty="0"/>
              <a:t>The beginning and ending reference points also need to be included at the end of the length </a:t>
            </a:r>
            <a:r>
              <a:rPr lang="en-US" sz="2400" dirty="0" smtClean="0"/>
              <a:t>block and need to follow the reference point format (e.g. XXX+XX.XXX).</a:t>
            </a:r>
            <a:endParaRPr lang="en-US" sz="2400" dirty="0"/>
          </a:p>
          <a:p>
            <a:pPr marL="285750" indent="-285750">
              <a:buFont typeface="Wingdings" panose="05000000000000000000" pitchFamily="2" charset="2"/>
              <a:buChar char="Ø"/>
            </a:pPr>
            <a:endParaRPr lang="en-US" sz="2400" dirty="0"/>
          </a:p>
        </p:txBody>
      </p:sp>
    </p:spTree>
    <p:extLst>
      <p:ext uri="{BB962C8B-B14F-4D97-AF65-F5344CB8AC3E}">
        <p14:creationId xmlns:p14="http://schemas.microsoft.com/office/powerpoint/2010/main" val="10860561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pullout of length block" title="pullout"/>
          <p:cNvPicPr>
            <a:picLocks noChangeAspect="1"/>
          </p:cNvPicPr>
          <p:nvPr/>
        </p:nvPicPr>
        <p:blipFill>
          <a:blip r:embed="rId2"/>
          <a:stretch>
            <a:fillRect/>
          </a:stretch>
        </p:blipFill>
        <p:spPr>
          <a:xfrm>
            <a:off x="212068" y="1476251"/>
            <a:ext cx="4596801" cy="1737052"/>
          </a:xfrm>
          <a:prstGeom prst="rect">
            <a:avLst/>
          </a:prstGeom>
        </p:spPr>
      </p:pic>
      <p:pic>
        <p:nvPicPr>
          <p:cNvPr id="13" name="Picture 12" descr="example of title sheet" title="title sheet"/>
          <p:cNvPicPr>
            <a:picLocks noChangeAspect="1"/>
          </p:cNvPicPr>
          <p:nvPr/>
        </p:nvPicPr>
        <p:blipFill>
          <a:blip r:embed="rId3"/>
          <a:stretch>
            <a:fillRect/>
          </a:stretch>
        </p:blipFill>
        <p:spPr>
          <a:xfrm>
            <a:off x="16163" y="3442675"/>
            <a:ext cx="4792706" cy="3158324"/>
          </a:xfrm>
          <a:prstGeom prst="rect">
            <a:avLst/>
          </a:prstGeom>
        </p:spPr>
      </p:pic>
      <p:sp>
        <p:nvSpPr>
          <p:cNvPr id="2" name="Title 1"/>
          <p:cNvSpPr>
            <a:spLocks noGrp="1"/>
          </p:cNvSpPr>
          <p:nvPr>
            <p:ph type="title"/>
          </p:nvPr>
        </p:nvSpPr>
        <p:spPr/>
        <p:txBody>
          <a:bodyPr>
            <a:normAutofit fontScale="90000"/>
          </a:bodyPr>
          <a:lstStyle/>
          <a:p>
            <a:pPr algn="ctr"/>
            <a:r>
              <a:rPr lang="en-US" dirty="0" smtClean="0"/>
              <a:t>LENGTH BLOCKS</a:t>
            </a:r>
            <a:br>
              <a:rPr lang="en-US" dirty="0" smtClean="0"/>
            </a:br>
            <a:r>
              <a:rPr lang="en-US" dirty="0" smtClean="0"/>
              <a:t>(Continued)</a:t>
            </a:r>
            <a:endParaRPr lang="en-US"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26</a:t>
            </a:fld>
            <a:endParaRPr lang="en-US" dirty="0"/>
          </a:p>
        </p:txBody>
      </p:sp>
      <p:sp>
        <p:nvSpPr>
          <p:cNvPr id="3" name="Rectangle 2" descr="highlight box" title="box"/>
          <p:cNvSpPr/>
          <p:nvPr/>
        </p:nvSpPr>
        <p:spPr>
          <a:xfrm>
            <a:off x="136634" y="1458341"/>
            <a:ext cx="4672235" cy="1711455"/>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ht box" title="box"/>
          <p:cNvSpPr/>
          <p:nvPr/>
        </p:nvSpPr>
        <p:spPr>
          <a:xfrm>
            <a:off x="373851" y="3834216"/>
            <a:ext cx="1084538" cy="515007"/>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853809" y="1251023"/>
            <a:ext cx="4274031" cy="4893647"/>
          </a:xfrm>
          <a:prstGeom prst="rect">
            <a:avLst/>
          </a:prstGeom>
        </p:spPr>
        <p:txBody>
          <a:bodyPr wrap="square">
            <a:spAutoFit/>
          </a:bodyPr>
          <a:lstStyle/>
          <a:p>
            <a:r>
              <a:rPr lang="en-US" sz="2400" dirty="0"/>
              <a:t>In some cases a stand alone project does not run along a continuous line but rather is sporadic as in a landscaping, signals, lighting, signing, traffic management system and traffic control plans.</a:t>
            </a:r>
          </a:p>
          <a:p>
            <a:endParaRPr lang="en-US" sz="2400" dirty="0"/>
          </a:p>
          <a:p>
            <a:r>
              <a:rPr lang="en-US" sz="2400" dirty="0"/>
              <a:t>These plans may NOT require a length block to be filled in with lengths.  But at a minimum the length block </a:t>
            </a:r>
            <a:r>
              <a:rPr lang="en-US" sz="2400" dirty="0" smtClean="0"/>
              <a:t>should </a:t>
            </a:r>
            <a:r>
              <a:rPr lang="en-US" sz="2400" dirty="0"/>
              <a:t>contain the begin and end reference points.</a:t>
            </a:r>
          </a:p>
        </p:txBody>
      </p:sp>
      <p:sp>
        <p:nvSpPr>
          <p:cNvPr id="10" name="Down Arrow 9" descr="arrow to pullout" title="arrow"/>
          <p:cNvSpPr/>
          <p:nvPr/>
        </p:nvSpPr>
        <p:spPr>
          <a:xfrm flipV="1">
            <a:off x="916120" y="3169794"/>
            <a:ext cx="226880" cy="695949"/>
          </a:xfrm>
          <a:prstGeom prst="down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74653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INDEX MAP</a:t>
            </a:r>
            <a:endParaRPr lang="en-US"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27</a:t>
            </a:fld>
            <a:endParaRPr lang="en-US" dirty="0"/>
          </a:p>
        </p:txBody>
      </p:sp>
      <p:sp>
        <p:nvSpPr>
          <p:cNvPr id="7" name="Rectangle 6"/>
          <p:cNvSpPr/>
          <p:nvPr/>
        </p:nvSpPr>
        <p:spPr>
          <a:xfrm>
            <a:off x="341177" y="2820905"/>
            <a:ext cx="8090299" cy="1938992"/>
          </a:xfrm>
          <a:prstGeom prst="rect">
            <a:avLst/>
          </a:prstGeom>
        </p:spPr>
        <p:txBody>
          <a:bodyPr wrap="square">
            <a:spAutoFit/>
          </a:bodyPr>
          <a:lstStyle/>
          <a:p>
            <a:r>
              <a:rPr lang="en-US" sz="2400" dirty="0"/>
              <a:t>Judgment should be exercised regarding the project map size.  In many cases the maps are too small in scale, while on others, too much area not related to the project is shown.  By limiting the project map to the project itself and adjacent area, larger scale maps can often be </a:t>
            </a:r>
            <a:r>
              <a:rPr lang="en-US" sz="2400" dirty="0" smtClean="0"/>
              <a:t>utilized.</a:t>
            </a:r>
            <a:r>
              <a:rPr lang="en-US" sz="2400" dirty="0" smtClean="0">
                <a:effectLst/>
              </a:rPr>
              <a:t> </a:t>
            </a:r>
            <a:endParaRPr lang="en-US" sz="2400" dirty="0"/>
          </a:p>
        </p:txBody>
      </p:sp>
      <p:sp>
        <p:nvSpPr>
          <p:cNvPr id="8" name="TextBox 7"/>
          <p:cNvSpPr txBox="1"/>
          <p:nvPr/>
        </p:nvSpPr>
        <p:spPr>
          <a:xfrm>
            <a:off x="425051" y="1438689"/>
            <a:ext cx="8090299" cy="1200329"/>
          </a:xfrm>
          <a:prstGeom prst="rect">
            <a:avLst/>
          </a:prstGeom>
          <a:noFill/>
        </p:spPr>
        <p:txBody>
          <a:bodyPr wrap="square" rtlCol="0">
            <a:spAutoFit/>
          </a:bodyPr>
          <a:lstStyle/>
          <a:p>
            <a:r>
              <a:rPr lang="en-US" sz="2400" dirty="0" smtClean="0"/>
              <a:t>This is used to identify the location of the project(s). </a:t>
            </a:r>
          </a:p>
          <a:p>
            <a:r>
              <a:rPr lang="en-US" sz="2400" dirty="0" smtClean="0"/>
              <a:t>It is centered on the title sheet below the length blocks and to the left of the index/signatures.</a:t>
            </a:r>
          </a:p>
        </p:txBody>
      </p:sp>
    </p:spTree>
    <p:extLst>
      <p:ext uri="{BB962C8B-B14F-4D97-AF65-F5344CB8AC3E}">
        <p14:creationId xmlns:p14="http://schemas.microsoft.com/office/powerpoint/2010/main" val="42732359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INDEX MAP</a:t>
            </a:r>
            <a:br>
              <a:rPr lang="en-US" dirty="0" smtClean="0"/>
            </a:br>
            <a:r>
              <a:rPr lang="en-US" dirty="0" smtClean="0"/>
              <a:t>(Continued)</a:t>
            </a:r>
            <a:endParaRPr lang="en-US"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28</a:t>
            </a:fld>
            <a:endParaRPr lang="en-US" dirty="0"/>
          </a:p>
        </p:txBody>
      </p:sp>
      <p:sp>
        <p:nvSpPr>
          <p:cNvPr id="9" name="TextBox 8"/>
          <p:cNvSpPr txBox="1"/>
          <p:nvPr/>
        </p:nvSpPr>
        <p:spPr>
          <a:xfrm>
            <a:off x="5503738" y="1435911"/>
            <a:ext cx="3640261" cy="4893647"/>
          </a:xfrm>
          <a:prstGeom prst="rect">
            <a:avLst/>
          </a:prstGeom>
          <a:noFill/>
        </p:spPr>
        <p:txBody>
          <a:bodyPr wrap="square" rtlCol="0">
            <a:spAutoFit/>
          </a:bodyPr>
          <a:lstStyle/>
          <a:p>
            <a:pPr marL="342900" indent="-342900">
              <a:buFont typeface="Wingdings" charset="2"/>
              <a:buChar char="Ø"/>
            </a:pPr>
            <a:r>
              <a:rPr lang="en-US" sz="2400" dirty="0" smtClean="0"/>
              <a:t>The Index Map should be a highlight of where the project is.</a:t>
            </a:r>
          </a:p>
          <a:p>
            <a:pPr marL="342900" indent="-342900">
              <a:buFont typeface="Wingdings" charset="2"/>
              <a:buChar char="Ø"/>
            </a:pPr>
            <a:r>
              <a:rPr lang="en-US" sz="2400" dirty="0" smtClean="0"/>
              <a:t>It is typically located in the center of the title sheet.</a:t>
            </a:r>
          </a:p>
          <a:p>
            <a:pPr marL="342900" indent="-342900">
              <a:buFont typeface="Wingdings" charset="2"/>
              <a:buChar char="Ø"/>
            </a:pPr>
            <a:r>
              <a:rPr lang="en-US" sz="2400" dirty="0" smtClean="0"/>
              <a:t>The main roadways and nearby cities should be a sufficient font to be readable.</a:t>
            </a:r>
          </a:p>
          <a:p>
            <a:pPr marL="342900" indent="-342900">
              <a:buFont typeface="Wingdings" charset="2"/>
              <a:buChar char="Ø"/>
            </a:pPr>
            <a:r>
              <a:rPr lang="en-US" sz="2400" dirty="0" smtClean="0"/>
              <a:t>On rare occasions there may be more than one map shown.</a:t>
            </a:r>
          </a:p>
        </p:txBody>
      </p:sp>
      <p:pic>
        <p:nvPicPr>
          <p:cNvPr id="12" name="Picture 11" descr="example of title sheet" title="title"/>
          <p:cNvPicPr>
            <a:picLocks noChangeAspect="1"/>
          </p:cNvPicPr>
          <p:nvPr/>
        </p:nvPicPr>
        <p:blipFill rotWithShape="1">
          <a:blip r:embed="rId2"/>
          <a:srcRect l="2924" b="2222"/>
          <a:stretch/>
        </p:blipFill>
        <p:spPr>
          <a:xfrm>
            <a:off x="134737" y="1684532"/>
            <a:ext cx="5369001" cy="4096157"/>
          </a:xfrm>
          <a:prstGeom prst="rect">
            <a:avLst/>
          </a:prstGeom>
        </p:spPr>
      </p:pic>
      <p:sp>
        <p:nvSpPr>
          <p:cNvPr id="14" name="Rectangle 13" descr="highlight box" title="box"/>
          <p:cNvSpPr/>
          <p:nvPr/>
        </p:nvSpPr>
        <p:spPr>
          <a:xfrm>
            <a:off x="903890" y="2701119"/>
            <a:ext cx="2354317" cy="2480441"/>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03711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pullout of SP # and stationing" title="pullout"/>
          <p:cNvPicPr>
            <a:picLocks noChangeAspect="1"/>
          </p:cNvPicPr>
          <p:nvPr/>
        </p:nvPicPr>
        <p:blipFill>
          <a:blip r:embed="rId2"/>
          <a:stretch>
            <a:fillRect/>
          </a:stretch>
        </p:blipFill>
        <p:spPr>
          <a:xfrm>
            <a:off x="5802853" y="2454696"/>
            <a:ext cx="3073266" cy="748313"/>
          </a:xfrm>
          <a:prstGeom prst="rect">
            <a:avLst/>
          </a:prstGeom>
        </p:spPr>
      </p:pic>
      <p:sp>
        <p:nvSpPr>
          <p:cNvPr id="2" name="Title 1"/>
          <p:cNvSpPr>
            <a:spLocks noGrp="1"/>
          </p:cNvSpPr>
          <p:nvPr>
            <p:ph type="title"/>
          </p:nvPr>
        </p:nvSpPr>
        <p:spPr/>
        <p:txBody>
          <a:bodyPr>
            <a:normAutofit fontScale="90000"/>
          </a:bodyPr>
          <a:lstStyle/>
          <a:p>
            <a:pPr algn="ctr"/>
            <a:r>
              <a:rPr lang="en-US" dirty="0" smtClean="0"/>
              <a:t>INDEX MAP</a:t>
            </a:r>
            <a:br>
              <a:rPr lang="en-US" dirty="0" smtClean="0"/>
            </a:br>
            <a:r>
              <a:rPr lang="en-US" dirty="0" smtClean="0"/>
              <a:t>(Continued)</a:t>
            </a:r>
            <a:endParaRPr lang="en-US"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29</a:t>
            </a:fld>
            <a:endParaRPr lang="en-US" dirty="0"/>
          </a:p>
        </p:txBody>
      </p:sp>
      <p:sp>
        <p:nvSpPr>
          <p:cNvPr id="9" name="TextBox 8"/>
          <p:cNvSpPr txBox="1"/>
          <p:nvPr/>
        </p:nvSpPr>
        <p:spPr>
          <a:xfrm>
            <a:off x="94593" y="1410584"/>
            <a:ext cx="6751864" cy="830997"/>
          </a:xfrm>
          <a:prstGeom prst="rect">
            <a:avLst/>
          </a:prstGeom>
          <a:noFill/>
        </p:spPr>
        <p:txBody>
          <a:bodyPr wrap="square" rtlCol="0">
            <a:spAutoFit/>
          </a:bodyPr>
          <a:lstStyle/>
          <a:p>
            <a:pPr marL="342900" indent="-342900">
              <a:buFont typeface="Wingdings" charset="2"/>
              <a:buChar char="Ø"/>
            </a:pPr>
            <a:r>
              <a:rPr lang="en-US" sz="2400" dirty="0" smtClean="0"/>
              <a:t>The Index Map should label all SP#s, with Beginning/Ending </a:t>
            </a:r>
            <a:r>
              <a:rPr lang="en-US" sz="2400" dirty="0" err="1" smtClean="0"/>
              <a:t>stationings</a:t>
            </a:r>
            <a:endParaRPr lang="en-US" sz="2400" dirty="0" smtClean="0"/>
          </a:p>
        </p:txBody>
      </p:sp>
      <p:pic>
        <p:nvPicPr>
          <p:cNvPr id="12" name="Picture 11" descr="example of title sheet" title="title"/>
          <p:cNvPicPr>
            <a:picLocks noChangeAspect="1"/>
          </p:cNvPicPr>
          <p:nvPr/>
        </p:nvPicPr>
        <p:blipFill rotWithShape="1">
          <a:blip r:embed="rId3"/>
          <a:srcRect l="2924" b="2222"/>
          <a:stretch/>
        </p:blipFill>
        <p:spPr>
          <a:xfrm>
            <a:off x="134738" y="2241581"/>
            <a:ext cx="5134744" cy="3946948"/>
          </a:xfrm>
          <a:prstGeom prst="rect">
            <a:avLst/>
          </a:prstGeom>
        </p:spPr>
      </p:pic>
      <p:sp>
        <p:nvSpPr>
          <p:cNvPr id="14" name="Rectangle 13" descr="highlight box" title="box"/>
          <p:cNvSpPr/>
          <p:nvPr/>
        </p:nvSpPr>
        <p:spPr>
          <a:xfrm>
            <a:off x="190171" y="3743184"/>
            <a:ext cx="977322" cy="355288"/>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descr="highlight box" title="box"/>
          <p:cNvSpPr/>
          <p:nvPr/>
        </p:nvSpPr>
        <p:spPr>
          <a:xfrm>
            <a:off x="232410" y="4229100"/>
            <a:ext cx="722811" cy="293914"/>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descr="highlight box" title="box"/>
          <p:cNvSpPr/>
          <p:nvPr/>
        </p:nvSpPr>
        <p:spPr>
          <a:xfrm>
            <a:off x="190171" y="5214257"/>
            <a:ext cx="722811" cy="293914"/>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descr="highlight box" title="box"/>
          <p:cNvSpPr/>
          <p:nvPr/>
        </p:nvSpPr>
        <p:spPr>
          <a:xfrm>
            <a:off x="2937510" y="3496487"/>
            <a:ext cx="722811" cy="293914"/>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highlight box" title="box"/>
          <p:cNvSpPr/>
          <p:nvPr/>
        </p:nvSpPr>
        <p:spPr>
          <a:xfrm>
            <a:off x="3000103" y="3774184"/>
            <a:ext cx="853440" cy="324288"/>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descr="highlight box" title="box"/>
          <p:cNvSpPr/>
          <p:nvPr/>
        </p:nvSpPr>
        <p:spPr>
          <a:xfrm>
            <a:off x="190171" y="4951241"/>
            <a:ext cx="722811" cy="293914"/>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descr="highlight box" title="box"/>
          <p:cNvSpPr/>
          <p:nvPr/>
        </p:nvSpPr>
        <p:spPr>
          <a:xfrm>
            <a:off x="5830388" y="2438902"/>
            <a:ext cx="3045731" cy="764108"/>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492931" y="3567228"/>
            <a:ext cx="3388178" cy="1631216"/>
          </a:xfrm>
          <a:prstGeom prst="rect">
            <a:avLst/>
          </a:prstGeom>
          <a:noFill/>
        </p:spPr>
        <p:txBody>
          <a:bodyPr wrap="square" rtlCol="0">
            <a:spAutoFit/>
          </a:bodyPr>
          <a:lstStyle/>
          <a:p>
            <a:r>
              <a:rPr lang="en-US" sz="2000" dirty="0" smtClean="0"/>
              <a:t>Pay attention to what side of the leader line you place the begin/end on.  See the design scene chapter 1 for more information.</a:t>
            </a:r>
            <a:endParaRPr lang="en-US" sz="2000" dirty="0"/>
          </a:p>
        </p:txBody>
      </p:sp>
      <p:sp>
        <p:nvSpPr>
          <p:cNvPr id="8" name="Right Arrow 7" descr="arrow to pullout" title="arrow"/>
          <p:cNvSpPr/>
          <p:nvPr/>
        </p:nvSpPr>
        <p:spPr>
          <a:xfrm>
            <a:off x="3406140" y="2686050"/>
            <a:ext cx="2424248" cy="217170"/>
          </a:xfrm>
          <a:prstGeom prst="right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descr="arrow extension" title="arrow extension"/>
          <p:cNvSpPr/>
          <p:nvPr/>
        </p:nvSpPr>
        <p:spPr>
          <a:xfrm>
            <a:off x="3417570" y="2766060"/>
            <a:ext cx="125730" cy="730427"/>
          </a:xfrm>
          <a:prstGeom prst="rect">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64349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ullout of county and city name" title="pullout"/>
          <p:cNvPicPr>
            <a:picLocks noChangeAspect="1"/>
          </p:cNvPicPr>
          <p:nvPr/>
        </p:nvPicPr>
        <p:blipFill rotWithShape="1">
          <a:blip r:embed="rId2"/>
          <a:srcRect l="5944" r="9309" b="13592"/>
          <a:stretch/>
        </p:blipFill>
        <p:spPr>
          <a:xfrm>
            <a:off x="6295604" y="2196978"/>
            <a:ext cx="2219746" cy="2047389"/>
          </a:xfrm>
          <a:prstGeom prst="rect">
            <a:avLst/>
          </a:prstGeom>
        </p:spPr>
      </p:pic>
      <p:sp>
        <p:nvSpPr>
          <p:cNvPr id="2" name="Title 1"/>
          <p:cNvSpPr>
            <a:spLocks noGrp="1"/>
          </p:cNvSpPr>
          <p:nvPr>
            <p:ph type="title"/>
          </p:nvPr>
        </p:nvSpPr>
        <p:spPr/>
        <p:txBody>
          <a:bodyPr>
            <a:normAutofit fontScale="90000"/>
          </a:bodyPr>
          <a:lstStyle/>
          <a:p>
            <a:pPr algn="ctr"/>
            <a:r>
              <a:rPr lang="en-US" dirty="0" smtClean="0"/>
              <a:t>INDEX MAP</a:t>
            </a:r>
            <a:br>
              <a:rPr lang="en-US" dirty="0" smtClean="0"/>
            </a:br>
            <a:r>
              <a:rPr lang="en-US" dirty="0" smtClean="0"/>
              <a:t>(Continued)</a:t>
            </a:r>
            <a:endParaRPr lang="en-US"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30</a:t>
            </a:fld>
            <a:endParaRPr lang="en-US" dirty="0"/>
          </a:p>
        </p:txBody>
      </p:sp>
      <p:sp>
        <p:nvSpPr>
          <p:cNvPr id="9" name="TextBox 8"/>
          <p:cNvSpPr txBox="1"/>
          <p:nvPr/>
        </p:nvSpPr>
        <p:spPr>
          <a:xfrm>
            <a:off x="456871" y="1369756"/>
            <a:ext cx="8319735" cy="461665"/>
          </a:xfrm>
          <a:prstGeom prst="rect">
            <a:avLst/>
          </a:prstGeom>
          <a:noFill/>
        </p:spPr>
        <p:txBody>
          <a:bodyPr wrap="square" rtlCol="0">
            <a:spAutoFit/>
          </a:bodyPr>
          <a:lstStyle/>
          <a:p>
            <a:r>
              <a:rPr lang="en-US" sz="2400" dirty="0" smtClean="0"/>
              <a:t>The Index Map should label all Major </a:t>
            </a:r>
            <a:r>
              <a:rPr lang="en-US" sz="2400" dirty="0"/>
              <a:t>Cities and </a:t>
            </a:r>
            <a:r>
              <a:rPr lang="en-US" sz="2400" dirty="0" smtClean="0"/>
              <a:t>Counties.</a:t>
            </a:r>
            <a:endParaRPr lang="en-US" sz="2400" dirty="0"/>
          </a:p>
        </p:txBody>
      </p:sp>
      <p:pic>
        <p:nvPicPr>
          <p:cNvPr id="12" name="Picture 11" descr="example of title sheet" title="titile"/>
          <p:cNvPicPr>
            <a:picLocks noChangeAspect="1"/>
          </p:cNvPicPr>
          <p:nvPr/>
        </p:nvPicPr>
        <p:blipFill rotWithShape="1">
          <a:blip r:embed="rId3"/>
          <a:srcRect l="2924" b="2222"/>
          <a:stretch/>
        </p:blipFill>
        <p:spPr>
          <a:xfrm>
            <a:off x="134738" y="2241581"/>
            <a:ext cx="5071016" cy="3897962"/>
          </a:xfrm>
          <a:prstGeom prst="rect">
            <a:avLst/>
          </a:prstGeom>
        </p:spPr>
      </p:pic>
      <p:sp>
        <p:nvSpPr>
          <p:cNvPr id="14" name="Rectangle 13" descr="highlight box" title="box"/>
          <p:cNvSpPr/>
          <p:nvPr/>
        </p:nvSpPr>
        <p:spPr>
          <a:xfrm>
            <a:off x="1534887" y="3510642"/>
            <a:ext cx="571500" cy="653143"/>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descr="highlight box" title="box"/>
          <p:cNvSpPr/>
          <p:nvPr/>
        </p:nvSpPr>
        <p:spPr>
          <a:xfrm>
            <a:off x="6287512" y="2200753"/>
            <a:ext cx="2227838" cy="2039584"/>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descr="arrow to pullout" title="arrow"/>
          <p:cNvSpPr/>
          <p:nvPr/>
        </p:nvSpPr>
        <p:spPr>
          <a:xfrm>
            <a:off x="2106387" y="3673928"/>
            <a:ext cx="4189217" cy="229332"/>
          </a:xfrm>
          <a:prstGeom prst="right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77390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pullout of exception" title="pullout"/>
          <p:cNvPicPr>
            <a:picLocks noChangeAspect="1"/>
          </p:cNvPicPr>
          <p:nvPr/>
        </p:nvPicPr>
        <p:blipFill>
          <a:blip r:embed="rId2"/>
          <a:stretch>
            <a:fillRect/>
          </a:stretch>
        </p:blipFill>
        <p:spPr>
          <a:xfrm>
            <a:off x="4572000" y="3238399"/>
            <a:ext cx="4442704" cy="2729013"/>
          </a:xfrm>
          <a:prstGeom prst="rect">
            <a:avLst/>
          </a:prstGeom>
        </p:spPr>
      </p:pic>
      <p:pic>
        <p:nvPicPr>
          <p:cNvPr id="3" name="Picture 2" descr="example of title sheet" title="title"/>
          <p:cNvPicPr>
            <a:picLocks noChangeAspect="1"/>
          </p:cNvPicPr>
          <p:nvPr/>
        </p:nvPicPr>
        <p:blipFill>
          <a:blip r:embed="rId3"/>
          <a:stretch>
            <a:fillRect/>
          </a:stretch>
        </p:blipFill>
        <p:spPr>
          <a:xfrm>
            <a:off x="82193" y="2413913"/>
            <a:ext cx="4274049" cy="2752975"/>
          </a:xfrm>
          <a:prstGeom prst="rect">
            <a:avLst/>
          </a:prstGeom>
        </p:spPr>
      </p:pic>
      <p:sp>
        <p:nvSpPr>
          <p:cNvPr id="2" name="Title 1"/>
          <p:cNvSpPr>
            <a:spLocks noGrp="1"/>
          </p:cNvSpPr>
          <p:nvPr>
            <p:ph type="title"/>
          </p:nvPr>
        </p:nvSpPr>
        <p:spPr/>
        <p:txBody>
          <a:bodyPr>
            <a:normAutofit fontScale="90000"/>
          </a:bodyPr>
          <a:lstStyle/>
          <a:p>
            <a:pPr algn="ctr"/>
            <a:r>
              <a:rPr lang="en-US" dirty="0" smtClean="0"/>
              <a:t>INDEX MAP</a:t>
            </a:r>
            <a:br>
              <a:rPr lang="en-US" dirty="0" smtClean="0"/>
            </a:br>
            <a:r>
              <a:rPr lang="en-US" dirty="0" smtClean="0"/>
              <a:t>(Continued)</a:t>
            </a:r>
            <a:endParaRPr lang="en-US"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31</a:t>
            </a:fld>
            <a:endParaRPr lang="en-US" dirty="0"/>
          </a:p>
        </p:txBody>
      </p:sp>
      <p:sp>
        <p:nvSpPr>
          <p:cNvPr id="9" name="TextBox 8"/>
          <p:cNvSpPr txBox="1"/>
          <p:nvPr/>
        </p:nvSpPr>
        <p:spPr>
          <a:xfrm>
            <a:off x="328773" y="1455517"/>
            <a:ext cx="7202184" cy="461665"/>
          </a:xfrm>
          <a:prstGeom prst="rect">
            <a:avLst/>
          </a:prstGeom>
          <a:noFill/>
        </p:spPr>
        <p:txBody>
          <a:bodyPr wrap="square" rtlCol="0">
            <a:spAutoFit/>
          </a:bodyPr>
          <a:lstStyle/>
          <a:p>
            <a:r>
              <a:rPr lang="en-US" sz="2400" dirty="0" smtClean="0"/>
              <a:t>The Index Map should label all exceptions.</a:t>
            </a:r>
          </a:p>
        </p:txBody>
      </p:sp>
      <p:sp>
        <p:nvSpPr>
          <p:cNvPr id="14" name="Rectangle 13" descr="highlight box" title="box"/>
          <p:cNvSpPr/>
          <p:nvPr/>
        </p:nvSpPr>
        <p:spPr>
          <a:xfrm>
            <a:off x="1283402" y="4124147"/>
            <a:ext cx="1448538" cy="817301"/>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descr="highlight box" title="box"/>
          <p:cNvSpPr/>
          <p:nvPr/>
        </p:nvSpPr>
        <p:spPr>
          <a:xfrm>
            <a:off x="4551452" y="3184990"/>
            <a:ext cx="4428043" cy="2799200"/>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descr="arrow to pullout" title="arrow"/>
          <p:cNvSpPr/>
          <p:nvPr/>
        </p:nvSpPr>
        <p:spPr>
          <a:xfrm>
            <a:off x="2731940" y="4376791"/>
            <a:ext cx="1819512" cy="256854"/>
          </a:xfrm>
          <a:prstGeom prst="right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21331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ample of title sheet" title="title"/>
          <p:cNvPicPr>
            <a:picLocks noChangeAspect="1"/>
          </p:cNvPicPr>
          <p:nvPr/>
        </p:nvPicPr>
        <p:blipFill>
          <a:blip r:embed="rId2"/>
          <a:stretch>
            <a:fillRect/>
          </a:stretch>
        </p:blipFill>
        <p:spPr>
          <a:xfrm>
            <a:off x="0" y="3040262"/>
            <a:ext cx="5173884" cy="3341649"/>
          </a:xfrm>
          <a:prstGeom prst="rect">
            <a:avLst/>
          </a:prstGeom>
        </p:spPr>
      </p:pic>
      <p:pic>
        <p:nvPicPr>
          <p:cNvPr id="12" name="Picture 11" descr="pullout of road labels" title="pullout"/>
          <p:cNvPicPr>
            <a:picLocks noChangeAspect="1"/>
          </p:cNvPicPr>
          <p:nvPr/>
        </p:nvPicPr>
        <p:blipFill rotWithShape="1">
          <a:blip r:embed="rId3"/>
          <a:srcRect l="6730"/>
          <a:stretch/>
        </p:blipFill>
        <p:spPr>
          <a:xfrm>
            <a:off x="4306831" y="1897449"/>
            <a:ext cx="4457461" cy="2398613"/>
          </a:xfrm>
          <a:prstGeom prst="rect">
            <a:avLst/>
          </a:prstGeom>
        </p:spPr>
      </p:pic>
      <p:sp>
        <p:nvSpPr>
          <p:cNvPr id="2" name="Title 1"/>
          <p:cNvSpPr>
            <a:spLocks noGrp="1"/>
          </p:cNvSpPr>
          <p:nvPr>
            <p:ph type="title"/>
          </p:nvPr>
        </p:nvSpPr>
        <p:spPr/>
        <p:txBody>
          <a:bodyPr>
            <a:normAutofit fontScale="90000"/>
          </a:bodyPr>
          <a:lstStyle/>
          <a:p>
            <a:pPr algn="ctr"/>
            <a:r>
              <a:rPr lang="en-US" dirty="0" smtClean="0"/>
              <a:t>INDEX MAP</a:t>
            </a:r>
            <a:br>
              <a:rPr lang="en-US" dirty="0" smtClean="0"/>
            </a:br>
            <a:r>
              <a:rPr lang="en-US" dirty="0" smtClean="0"/>
              <a:t>(Continued)</a:t>
            </a:r>
            <a:endParaRPr lang="en-US"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32</a:t>
            </a:fld>
            <a:endParaRPr lang="en-US" dirty="0"/>
          </a:p>
        </p:txBody>
      </p:sp>
      <p:sp>
        <p:nvSpPr>
          <p:cNvPr id="9" name="TextBox 8"/>
          <p:cNvSpPr txBox="1"/>
          <p:nvPr/>
        </p:nvSpPr>
        <p:spPr>
          <a:xfrm>
            <a:off x="286179" y="1314583"/>
            <a:ext cx="8571642" cy="461665"/>
          </a:xfrm>
          <a:prstGeom prst="rect">
            <a:avLst/>
          </a:prstGeom>
          <a:noFill/>
        </p:spPr>
        <p:txBody>
          <a:bodyPr wrap="square" rtlCol="0">
            <a:spAutoFit/>
          </a:bodyPr>
          <a:lstStyle/>
          <a:p>
            <a:r>
              <a:rPr lang="en-US" sz="2400" dirty="0" smtClean="0"/>
              <a:t>The Index Map should label all major roadways.</a:t>
            </a:r>
          </a:p>
        </p:txBody>
      </p:sp>
      <p:sp>
        <p:nvSpPr>
          <p:cNvPr id="14" name="Rectangle 13" descr="highlight box" title="box"/>
          <p:cNvSpPr/>
          <p:nvPr/>
        </p:nvSpPr>
        <p:spPr>
          <a:xfrm>
            <a:off x="628650" y="4687747"/>
            <a:ext cx="1847984" cy="300942"/>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descr="highlight box" title="box"/>
          <p:cNvSpPr/>
          <p:nvPr/>
        </p:nvSpPr>
        <p:spPr>
          <a:xfrm>
            <a:off x="4353326" y="1801046"/>
            <a:ext cx="983849" cy="990630"/>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descr="highlight box" title="box"/>
          <p:cNvSpPr/>
          <p:nvPr/>
        </p:nvSpPr>
        <p:spPr>
          <a:xfrm>
            <a:off x="7780443" y="3377329"/>
            <a:ext cx="983849" cy="990630"/>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descr="arrow to pullout" title="arrow"/>
          <p:cNvSpPr/>
          <p:nvPr/>
        </p:nvSpPr>
        <p:spPr>
          <a:xfrm>
            <a:off x="5006340" y="4055690"/>
            <a:ext cx="2774103" cy="215866"/>
          </a:xfrm>
          <a:prstGeom prst="right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Up Arrow 15" descr="arrow to pullout" title="arrow"/>
          <p:cNvSpPr/>
          <p:nvPr/>
        </p:nvSpPr>
        <p:spPr>
          <a:xfrm>
            <a:off x="4869179" y="2816474"/>
            <a:ext cx="214014" cy="2029847"/>
          </a:xfrm>
          <a:prstGeom prst="up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descr="extension of arrow" title="arrow extension"/>
          <p:cNvSpPr/>
          <p:nvPr/>
        </p:nvSpPr>
        <p:spPr>
          <a:xfrm>
            <a:off x="2476634" y="4812029"/>
            <a:ext cx="2529706" cy="137887"/>
          </a:xfrm>
          <a:prstGeom prst="rect">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60391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ample of title sheet" title="title"/>
          <p:cNvPicPr>
            <a:picLocks noChangeAspect="1"/>
          </p:cNvPicPr>
          <p:nvPr/>
        </p:nvPicPr>
        <p:blipFill>
          <a:blip r:embed="rId2"/>
          <a:stretch>
            <a:fillRect/>
          </a:stretch>
        </p:blipFill>
        <p:spPr>
          <a:xfrm>
            <a:off x="100102" y="3515227"/>
            <a:ext cx="4803494" cy="3039504"/>
          </a:xfrm>
          <a:prstGeom prst="rect">
            <a:avLst/>
          </a:prstGeom>
        </p:spPr>
      </p:pic>
      <p:sp>
        <p:nvSpPr>
          <p:cNvPr id="2" name="Title 1"/>
          <p:cNvSpPr>
            <a:spLocks noGrp="1"/>
          </p:cNvSpPr>
          <p:nvPr>
            <p:ph type="title"/>
          </p:nvPr>
        </p:nvSpPr>
        <p:spPr/>
        <p:txBody>
          <a:bodyPr>
            <a:normAutofit fontScale="90000"/>
          </a:bodyPr>
          <a:lstStyle/>
          <a:p>
            <a:pPr algn="ctr"/>
            <a:r>
              <a:rPr lang="en-US" dirty="0" smtClean="0"/>
              <a:t>INDEX MAP</a:t>
            </a:r>
            <a:br>
              <a:rPr lang="en-US" dirty="0" smtClean="0"/>
            </a:br>
            <a:r>
              <a:rPr lang="en-US" dirty="0" smtClean="0"/>
              <a:t>(Continued)</a:t>
            </a:r>
            <a:endParaRPr lang="en-US" dirty="0"/>
          </a:p>
        </p:txBody>
      </p:sp>
      <p:sp>
        <p:nvSpPr>
          <p:cNvPr id="4" name="Date Placeholder 3"/>
          <p:cNvSpPr>
            <a:spLocks noGrp="1"/>
          </p:cNvSpPr>
          <p:nvPr>
            <p:ph type="dt" sz="half" idx="10"/>
          </p:nvPr>
        </p:nvSpPr>
        <p:spPr>
          <a:xfrm>
            <a:off x="286179" y="6538427"/>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33</a:t>
            </a:fld>
            <a:endParaRPr lang="en-US" dirty="0"/>
          </a:p>
        </p:txBody>
      </p:sp>
      <p:sp>
        <p:nvSpPr>
          <p:cNvPr id="9" name="TextBox 8"/>
          <p:cNvSpPr txBox="1"/>
          <p:nvPr/>
        </p:nvSpPr>
        <p:spPr>
          <a:xfrm>
            <a:off x="286179" y="1314583"/>
            <a:ext cx="8571642" cy="461665"/>
          </a:xfrm>
          <a:prstGeom prst="rect">
            <a:avLst/>
          </a:prstGeom>
          <a:noFill/>
        </p:spPr>
        <p:txBody>
          <a:bodyPr wrap="square" rtlCol="0">
            <a:spAutoFit/>
          </a:bodyPr>
          <a:lstStyle/>
          <a:p>
            <a:r>
              <a:rPr lang="en-US" sz="2400" dirty="0" smtClean="0"/>
              <a:t>The Index Map should label all Bridges.</a:t>
            </a:r>
          </a:p>
        </p:txBody>
      </p:sp>
      <p:sp>
        <p:nvSpPr>
          <p:cNvPr id="14" name="Rectangle 13" descr="highlight box" title="box"/>
          <p:cNvSpPr/>
          <p:nvPr/>
        </p:nvSpPr>
        <p:spPr>
          <a:xfrm>
            <a:off x="1736202" y="4090000"/>
            <a:ext cx="1122745" cy="1940410"/>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pullout of bridges" title="pullout"/>
          <p:cNvPicPr>
            <a:picLocks noChangeAspect="1"/>
          </p:cNvPicPr>
          <p:nvPr/>
        </p:nvPicPr>
        <p:blipFill>
          <a:blip r:embed="rId3"/>
          <a:stretch>
            <a:fillRect/>
          </a:stretch>
        </p:blipFill>
        <p:spPr>
          <a:xfrm>
            <a:off x="5416345" y="1488696"/>
            <a:ext cx="2917427" cy="5074133"/>
          </a:xfrm>
          <a:prstGeom prst="rect">
            <a:avLst/>
          </a:prstGeom>
        </p:spPr>
      </p:pic>
      <p:sp>
        <p:nvSpPr>
          <p:cNvPr id="13" name="Rectangle 12" descr="highlight box" title="box"/>
          <p:cNvSpPr/>
          <p:nvPr/>
        </p:nvSpPr>
        <p:spPr>
          <a:xfrm>
            <a:off x="6481823" y="1425501"/>
            <a:ext cx="1851949" cy="598530"/>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descr="highlight box" title="box"/>
          <p:cNvSpPr/>
          <p:nvPr/>
        </p:nvSpPr>
        <p:spPr>
          <a:xfrm>
            <a:off x="5532699" y="5937812"/>
            <a:ext cx="1885651" cy="576189"/>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Down Arrow 10" descr="arrow to pullouts" title="arrow"/>
          <p:cNvSpPr/>
          <p:nvPr/>
        </p:nvSpPr>
        <p:spPr>
          <a:xfrm>
            <a:off x="6667369" y="2024031"/>
            <a:ext cx="213491" cy="3913779"/>
          </a:xfrm>
          <a:prstGeom prst="upDown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descr="extension of pullout arrow" title="arrow extension"/>
          <p:cNvSpPr/>
          <p:nvPr/>
        </p:nvSpPr>
        <p:spPr>
          <a:xfrm>
            <a:off x="2858947" y="4434840"/>
            <a:ext cx="3919043" cy="137160"/>
          </a:xfrm>
          <a:prstGeom prst="rect">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03057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xample of title sheet" title="title"/>
          <p:cNvPicPr>
            <a:picLocks noChangeAspect="1"/>
          </p:cNvPicPr>
          <p:nvPr/>
        </p:nvPicPr>
        <p:blipFill>
          <a:blip r:embed="rId2"/>
          <a:stretch>
            <a:fillRect/>
          </a:stretch>
        </p:blipFill>
        <p:spPr>
          <a:xfrm>
            <a:off x="147144" y="2985176"/>
            <a:ext cx="5486283" cy="3528825"/>
          </a:xfrm>
          <a:prstGeom prst="rect">
            <a:avLst/>
          </a:prstGeom>
        </p:spPr>
      </p:pic>
      <p:sp>
        <p:nvSpPr>
          <p:cNvPr id="2" name="Title 1"/>
          <p:cNvSpPr>
            <a:spLocks noGrp="1"/>
          </p:cNvSpPr>
          <p:nvPr>
            <p:ph type="title"/>
          </p:nvPr>
        </p:nvSpPr>
        <p:spPr/>
        <p:txBody>
          <a:bodyPr>
            <a:normAutofit fontScale="90000"/>
          </a:bodyPr>
          <a:lstStyle/>
          <a:p>
            <a:pPr algn="ctr"/>
            <a:r>
              <a:rPr lang="en-US" dirty="0" smtClean="0"/>
              <a:t>INDEX MAP</a:t>
            </a:r>
            <a:br>
              <a:rPr lang="en-US" dirty="0" smtClean="0"/>
            </a:br>
            <a:r>
              <a:rPr lang="en-US" dirty="0" smtClean="0"/>
              <a:t>(Continued)</a:t>
            </a:r>
            <a:endParaRPr lang="en-US"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34</a:t>
            </a:fld>
            <a:endParaRPr lang="en-US" dirty="0"/>
          </a:p>
        </p:txBody>
      </p:sp>
      <p:sp>
        <p:nvSpPr>
          <p:cNvPr id="9" name="TextBox 8"/>
          <p:cNvSpPr txBox="1"/>
          <p:nvPr/>
        </p:nvSpPr>
        <p:spPr>
          <a:xfrm>
            <a:off x="717230" y="1806116"/>
            <a:ext cx="3518807" cy="830997"/>
          </a:xfrm>
          <a:prstGeom prst="rect">
            <a:avLst/>
          </a:prstGeom>
          <a:noFill/>
        </p:spPr>
        <p:txBody>
          <a:bodyPr wrap="square" rtlCol="0">
            <a:spAutoFit/>
          </a:bodyPr>
          <a:lstStyle/>
          <a:p>
            <a:pPr marL="342900" indent="-342900">
              <a:buFont typeface="Wingdings" charset="2"/>
              <a:buChar char="Ø"/>
            </a:pPr>
            <a:r>
              <a:rPr lang="en-US" sz="2400" dirty="0" smtClean="0"/>
              <a:t>The Index Map should include a north arrow.</a:t>
            </a:r>
          </a:p>
        </p:txBody>
      </p:sp>
      <p:sp>
        <p:nvSpPr>
          <p:cNvPr id="14" name="Rectangle 13" descr="highlight box" title="box"/>
          <p:cNvSpPr/>
          <p:nvPr/>
        </p:nvSpPr>
        <p:spPr>
          <a:xfrm>
            <a:off x="2890285" y="3638455"/>
            <a:ext cx="776658" cy="735723"/>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pullout of north arrow" title="pullout"/>
          <p:cNvPicPr>
            <a:picLocks noChangeAspect="1"/>
          </p:cNvPicPr>
          <p:nvPr/>
        </p:nvPicPr>
        <p:blipFill rotWithShape="1">
          <a:blip r:embed="rId3"/>
          <a:srcRect l="5437" t="3072" r="12811" b="1256"/>
          <a:stretch/>
        </p:blipFill>
        <p:spPr>
          <a:xfrm>
            <a:off x="5718803" y="1633751"/>
            <a:ext cx="3151233" cy="3089443"/>
          </a:xfrm>
          <a:prstGeom prst="rect">
            <a:avLst/>
          </a:prstGeom>
        </p:spPr>
      </p:pic>
      <p:sp>
        <p:nvSpPr>
          <p:cNvPr id="10" name="Rectangle 9" descr="highlight box" title="box"/>
          <p:cNvSpPr/>
          <p:nvPr/>
        </p:nvSpPr>
        <p:spPr>
          <a:xfrm flipH="1">
            <a:off x="5718204" y="1596581"/>
            <a:ext cx="3236609" cy="3126613"/>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 Arrow 6" descr="arrow to pullout" title="arrow"/>
          <p:cNvSpPr/>
          <p:nvPr/>
        </p:nvSpPr>
        <p:spPr>
          <a:xfrm flipH="1">
            <a:off x="3666943" y="3855135"/>
            <a:ext cx="2051261" cy="332491"/>
          </a:xfrm>
          <a:prstGeom prst="left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24589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pullout of site information" title="pullout"/>
          <p:cNvPicPr>
            <a:picLocks noChangeAspect="1"/>
          </p:cNvPicPr>
          <p:nvPr/>
        </p:nvPicPr>
        <p:blipFill>
          <a:blip r:embed="rId2"/>
          <a:stretch>
            <a:fillRect/>
          </a:stretch>
        </p:blipFill>
        <p:spPr>
          <a:xfrm>
            <a:off x="9942" y="4505668"/>
            <a:ext cx="4155179" cy="2068126"/>
          </a:xfrm>
          <a:prstGeom prst="rect">
            <a:avLst/>
          </a:prstGeom>
        </p:spPr>
      </p:pic>
      <p:pic>
        <p:nvPicPr>
          <p:cNvPr id="8" name="Picture 7" descr="example of title sheet" title="title"/>
          <p:cNvPicPr>
            <a:picLocks noChangeAspect="1"/>
          </p:cNvPicPr>
          <p:nvPr/>
        </p:nvPicPr>
        <p:blipFill>
          <a:blip r:embed="rId3"/>
          <a:stretch>
            <a:fillRect/>
          </a:stretch>
        </p:blipFill>
        <p:spPr>
          <a:xfrm>
            <a:off x="4157635" y="3394841"/>
            <a:ext cx="4976426" cy="3151547"/>
          </a:xfrm>
          <a:prstGeom prst="rect">
            <a:avLst/>
          </a:prstGeom>
        </p:spPr>
      </p:pic>
      <p:sp>
        <p:nvSpPr>
          <p:cNvPr id="2" name="Title 1"/>
          <p:cNvSpPr>
            <a:spLocks noGrp="1"/>
          </p:cNvSpPr>
          <p:nvPr>
            <p:ph type="title"/>
          </p:nvPr>
        </p:nvSpPr>
        <p:spPr>
          <a:xfrm>
            <a:off x="232410" y="152400"/>
            <a:ext cx="8437028" cy="914400"/>
          </a:xfrm>
        </p:spPr>
        <p:txBody>
          <a:bodyPr>
            <a:noAutofit/>
          </a:bodyPr>
          <a:lstStyle/>
          <a:p>
            <a:pPr algn="ctr"/>
            <a:r>
              <a:rPr lang="en-US" sz="4000" dirty="0" smtClean="0"/>
              <a:t/>
            </a:r>
            <a:br>
              <a:rPr lang="en-US" sz="4000" dirty="0" smtClean="0"/>
            </a:br>
            <a:r>
              <a:rPr lang="en-US" sz="4000" dirty="0" smtClean="0"/>
              <a:t>INDEX MAP – </a:t>
            </a:r>
            <a:br>
              <a:rPr lang="en-US" sz="4000" dirty="0" smtClean="0"/>
            </a:br>
            <a:r>
              <a:rPr lang="en-US" sz="4000" dirty="0" smtClean="0"/>
              <a:t>SPORADIC SPOT LOCATIONS</a:t>
            </a:r>
            <a:r>
              <a:rPr lang="en-US" sz="4000" dirty="0"/>
              <a:t/>
            </a:r>
            <a:br>
              <a:rPr lang="en-US" sz="4000" dirty="0"/>
            </a:br>
            <a:endParaRPr lang="en-US" sz="4000"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35</a:t>
            </a:fld>
            <a:endParaRPr lang="en-US" dirty="0"/>
          </a:p>
        </p:txBody>
      </p:sp>
      <p:sp>
        <p:nvSpPr>
          <p:cNvPr id="7" name="TextBox 6"/>
          <p:cNvSpPr txBox="1"/>
          <p:nvPr/>
        </p:nvSpPr>
        <p:spPr>
          <a:xfrm>
            <a:off x="215200" y="1323731"/>
            <a:ext cx="6799011" cy="3108543"/>
          </a:xfrm>
          <a:prstGeom prst="rect">
            <a:avLst/>
          </a:prstGeom>
          <a:noFill/>
        </p:spPr>
        <p:txBody>
          <a:bodyPr wrap="square" rtlCol="0">
            <a:spAutoFit/>
          </a:bodyPr>
          <a:lstStyle/>
          <a:p>
            <a:r>
              <a:rPr lang="en-US" sz="2600" dirty="0" smtClean="0"/>
              <a:t>These are typically signing, lighting, signal, and/or culvert repair projects.</a:t>
            </a:r>
          </a:p>
          <a:p>
            <a:pPr marL="342900" indent="-342900">
              <a:buFont typeface="Wingdings" charset="2"/>
              <a:buChar char="Ø"/>
            </a:pPr>
            <a:r>
              <a:rPr lang="en-US" sz="2400" dirty="0" smtClean="0"/>
              <a:t>Label each location where work</a:t>
            </a:r>
          </a:p>
          <a:p>
            <a:r>
              <a:rPr lang="en-US" sz="2400" dirty="0"/>
              <a:t> </a:t>
            </a:r>
            <a:r>
              <a:rPr lang="en-US" sz="2400" dirty="0" smtClean="0"/>
              <a:t>    is being performed.  Include the</a:t>
            </a:r>
          </a:p>
          <a:p>
            <a:r>
              <a:rPr lang="en-US" sz="2400" dirty="0"/>
              <a:t> </a:t>
            </a:r>
            <a:r>
              <a:rPr lang="en-US" sz="2400" dirty="0" smtClean="0"/>
              <a:t>    reference point</a:t>
            </a:r>
          </a:p>
          <a:p>
            <a:pPr marL="342900" indent="-342900">
              <a:buFont typeface="Wingdings" charset="2"/>
              <a:buChar char="Ø"/>
            </a:pPr>
            <a:r>
              <a:rPr lang="en-US" sz="2400" dirty="0" smtClean="0"/>
              <a:t>Label major roadways</a:t>
            </a:r>
          </a:p>
          <a:p>
            <a:pPr marL="342900" indent="-342900">
              <a:buFont typeface="Wingdings" charset="2"/>
              <a:buChar char="Ø"/>
            </a:pPr>
            <a:r>
              <a:rPr lang="en-US" sz="2400" dirty="0" smtClean="0"/>
              <a:t>Label major Cities</a:t>
            </a:r>
          </a:p>
          <a:p>
            <a:pPr marL="342900" indent="-342900">
              <a:buFont typeface="Wingdings" charset="2"/>
              <a:buChar char="Ø"/>
            </a:pPr>
            <a:r>
              <a:rPr lang="en-US" sz="2400" dirty="0" smtClean="0"/>
              <a:t>Include a north arrow</a:t>
            </a:r>
          </a:p>
        </p:txBody>
      </p:sp>
      <p:sp>
        <p:nvSpPr>
          <p:cNvPr id="9" name="Rectangle 8" descr="highlight box" title="box"/>
          <p:cNvSpPr/>
          <p:nvPr/>
        </p:nvSpPr>
        <p:spPr>
          <a:xfrm>
            <a:off x="4315410" y="4341849"/>
            <a:ext cx="981804" cy="640054"/>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descr="highlight box" title="box"/>
          <p:cNvSpPr/>
          <p:nvPr/>
        </p:nvSpPr>
        <p:spPr>
          <a:xfrm>
            <a:off x="0" y="4445876"/>
            <a:ext cx="4214191" cy="2040720"/>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descr="arrow to pullout" title="arrow"/>
          <p:cNvSpPr/>
          <p:nvPr/>
        </p:nvSpPr>
        <p:spPr>
          <a:xfrm>
            <a:off x="4238470" y="5543478"/>
            <a:ext cx="344042" cy="205680"/>
          </a:xfrm>
          <a:prstGeom prst="left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extension of pullout arrow" title="arrow extension"/>
          <p:cNvSpPr/>
          <p:nvPr/>
        </p:nvSpPr>
        <p:spPr>
          <a:xfrm>
            <a:off x="4572000" y="5009309"/>
            <a:ext cx="105103" cy="687298"/>
          </a:xfrm>
          <a:prstGeom prst="rect">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pullout of length block" title="pullout"/>
          <p:cNvPicPr>
            <a:picLocks noChangeAspect="1"/>
          </p:cNvPicPr>
          <p:nvPr/>
        </p:nvPicPr>
        <p:blipFill>
          <a:blip r:embed="rId4"/>
          <a:stretch>
            <a:fillRect/>
          </a:stretch>
        </p:blipFill>
        <p:spPr>
          <a:xfrm>
            <a:off x="4806312" y="1839417"/>
            <a:ext cx="4225158" cy="1395823"/>
          </a:xfrm>
          <a:prstGeom prst="rect">
            <a:avLst/>
          </a:prstGeom>
        </p:spPr>
      </p:pic>
      <p:sp>
        <p:nvSpPr>
          <p:cNvPr id="15" name="Rectangle 14" descr="highlight box" title="box"/>
          <p:cNvSpPr/>
          <p:nvPr/>
        </p:nvSpPr>
        <p:spPr>
          <a:xfrm>
            <a:off x="4806311" y="1831644"/>
            <a:ext cx="4225159" cy="1494285"/>
          </a:xfrm>
          <a:prstGeom prst="rect">
            <a:avLst/>
          </a:prstGeom>
          <a:noFill/>
          <a:ln w="57150">
            <a:solidFill>
              <a:srgbClr val="00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descr="highlight box" title="box"/>
          <p:cNvSpPr/>
          <p:nvPr/>
        </p:nvSpPr>
        <p:spPr>
          <a:xfrm>
            <a:off x="6747641" y="3741683"/>
            <a:ext cx="1106671" cy="452452"/>
          </a:xfrm>
          <a:prstGeom prst="rect">
            <a:avLst/>
          </a:prstGeom>
          <a:noFill/>
          <a:ln w="57150">
            <a:solidFill>
              <a:srgbClr val="00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Up Arrow 16" descr="arrow to pullout" title="arrow"/>
          <p:cNvSpPr/>
          <p:nvPr/>
        </p:nvSpPr>
        <p:spPr>
          <a:xfrm>
            <a:off x="7514897" y="3333702"/>
            <a:ext cx="178675" cy="386960"/>
          </a:xfrm>
          <a:prstGeom prst="upArrow">
            <a:avLst/>
          </a:prstGeom>
          <a:solidFill>
            <a:srgbClr val="00A3E2"/>
          </a:solidFill>
          <a:ln>
            <a:solidFill>
              <a:srgbClr val="00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91504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410" y="152400"/>
            <a:ext cx="8703246" cy="914400"/>
          </a:xfrm>
        </p:spPr>
        <p:txBody>
          <a:bodyPr>
            <a:noAutofit/>
          </a:bodyPr>
          <a:lstStyle/>
          <a:p>
            <a:pPr algn="ctr"/>
            <a:r>
              <a:rPr lang="en-US" sz="4000" dirty="0" smtClean="0"/>
              <a:t/>
            </a:r>
            <a:br>
              <a:rPr lang="en-US" sz="4000" dirty="0" smtClean="0"/>
            </a:br>
            <a:r>
              <a:rPr lang="en-US" sz="4000" dirty="0" smtClean="0"/>
              <a:t>EXCEPTIONS</a:t>
            </a:r>
            <a:r>
              <a:rPr lang="en-US" sz="4000" dirty="0"/>
              <a:t/>
            </a:r>
            <a:br>
              <a:rPr lang="en-US" sz="4000" dirty="0"/>
            </a:br>
            <a:endParaRPr lang="en-US" sz="4000"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36</a:t>
            </a:fld>
            <a:endParaRPr lang="en-US" dirty="0"/>
          </a:p>
        </p:txBody>
      </p:sp>
      <p:sp>
        <p:nvSpPr>
          <p:cNvPr id="8" name="Rectangle 7"/>
          <p:cNvSpPr/>
          <p:nvPr/>
        </p:nvSpPr>
        <p:spPr>
          <a:xfrm>
            <a:off x="345011" y="1472801"/>
            <a:ext cx="8478044" cy="4893647"/>
          </a:xfrm>
          <a:prstGeom prst="rect">
            <a:avLst/>
          </a:prstGeom>
        </p:spPr>
        <p:txBody>
          <a:bodyPr wrap="square">
            <a:spAutoFit/>
          </a:bodyPr>
          <a:lstStyle/>
          <a:p>
            <a:r>
              <a:rPr lang="en-US" sz="2400" dirty="0"/>
              <a:t>A project typically runs from point A to point B along a specified alignment. Sometimes there are gaps where no work is being done.  These gaps are typically considered an EXCEPTION if they are over 50 feet long.  For example there is a 2 mile long overlay section but there is a 500 foot section where no work is being done.  If in the 500 foot gap there is only…</a:t>
            </a:r>
          </a:p>
          <a:p>
            <a:pPr marL="342900" lvl="0" indent="-342900">
              <a:buFont typeface="Wingdings" charset="2"/>
              <a:buChar char="Ø"/>
            </a:pPr>
            <a:r>
              <a:rPr lang="en-US" sz="2400" dirty="0"/>
              <a:t>Striping then it is NOT considered an exception.  </a:t>
            </a:r>
            <a:endParaRPr lang="en-US" sz="2400" dirty="0" smtClean="0"/>
          </a:p>
          <a:p>
            <a:pPr marL="342900" lvl="0" indent="-342900">
              <a:buFont typeface="Wingdings" charset="2"/>
              <a:buChar char="Ø"/>
            </a:pPr>
            <a:r>
              <a:rPr lang="en-US" sz="2400" dirty="0" smtClean="0"/>
              <a:t>Signing </a:t>
            </a:r>
            <a:r>
              <a:rPr lang="en-US" sz="2400" dirty="0"/>
              <a:t>then it IS considered an </a:t>
            </a:r>
            <a:r>
              <a:rPr lang="en-US" sz="2400" dirty="0" smtClean="0"/>
              <a:t>exception.</a:t>
            </a:r>
          </a:p>
          <a:p>
            <a:pPr marL="342900" lvl="0" indent="-342900">
              <a:buFont typeface="Wingdings" charset="2"/>
              <a:buChar char="Ø"/>
            </a:pPr>
            <a:r>
              <a:rPr lang="en-US" sz="2400" dirty="0" smtClean="0"/>
              <a:t>Culvert </a:t>
            </a:r>
            <a:r>
              <a:rPr lang="en-US" sz="2400" dirty="0"/>
              <a:t>then it is NOT considered an </a:t>
            </a:r>
            <a:r>
              <a:rPr lang="en-US" sz="2400" dirty="0" smtClean="0"/>
              <a:t>exception.</a:t>
            </a:r>
          </a:p>
          <a:p>
            <a:pPr marL="342900" lvl="0" indent="-342900">
              <a:buFont typeface="Wingdings" charset="2"/>
              <a:buChar char="Ø"/>
            </a:pPr>
            <a:r>
              <a:rPr lang="en-US" sz="2400" dirty="0" smtClean="0"/>
              <a:t>Guardrail </a:t>
            </a:r>
            <a:r>
              <a:rPr lang="en-US" sz="2400" dirty="0"/>
              <a:t>then it is NOT considered an exception</a:t>
            </a:r>
            <a:r>
              <a:rPr lang="en-US" sz="2400" dirty="0" smtClean="0"/>
              <a:t>.</a:t>
            </a:r>
          </a:p>
          <a:p>
            <a:endParaRPr lang="en-US" sz="2400" dirty="0" smtClean="0"/>
          </a:p>
          <a:p>
            <a:r>
              <a:rPr lang="en-US" sz="2400" dirty="0" smtClean="0"/>
              <a:t>Exception limits should be shown in the plan, as a minimum, on the index map, general layout, and construction plan views.</a:t>
            </a:r>
            <a:endParaRPr lang="en-US" sz="2400" dirty="0"/>
          </a:p>
        </p:txBody>
      </p:sp>
    </p:spTree>
    <p:extLst>
      <p:ext uri="{BB962C8B-B14F-4D97-AF65-F5344CB8AC3E}">
        <p14:creationId xmlns:p14="http://schemas.microsoft.com/office/powerpoint/2010/main" val="12656605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410" y="152400"/>
            <a:ext cx="8703246" cy="914400"/>
          </a:xfrm>
        </p:spPr>
        <p:txBody>
          <a:bodyPr>
            <a:noAutofit/>
          </a:bodyPr>
          <a:lstStyle/>
          <a:p>
            <a:pPr algn="ctr"/>
            <a:r>
              <a:rPr lang="en-US" sz="4000" dirty="0" smtClean="0"/>
              <a:t/>
            </a:r>
            <a:br>
              <a:rPr lang="en-US" sz="4000" dirty="0" smtClean="0"/>
            </a:br>
            <a:r>
              <a:rPr lang="en-US" sz="4000" dirty="0" smtClean="0"/>
              <a:t>EXCEPTIONS</a:t>
            </a:r>
            <a:br>
              <a:rPr lang="en-US" sz="4000" dirty="0" smtClean="0"/>
            </a:br>
            <a:r>
              <a:rPr lang="en-US" sz="4000" dirty="0" smtClean="0"/>
              <a:t>(Continued)</a:t>
            </a:r>
            <a:r>
              <a:rPr lang="en-US" sz="4000" dirty="0"/>
              <a:t/>
            </a:r>
            <a:br>
              <a:rPr lang="en-US" sz="4000" dirty="0"/>
            </a:br>
            <a:endParaRPr lang="en-US" sz="4000"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smtClean="0"/>
              <a:t>http://ihub/projectdelivery/design/index.html</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37</a:t>
            </a:fld>
            <a:endParaRPr lang="en-US" dirty="0"/>
          </a:p>
        </p:txBody>
      </p:sp>
      <p:sp>
        <p:nvSpPr>
          <p:cNvPr id="7" name="Rectangle 6"/>
          <p:cNvSpPr/>
          <p:nvPr/>
        </p:nvSpPr>
        <p:spPr>
          <a:xfrm>
            <a:off x="263908" y="1303738"/>
            <a:ext cx="8642987" cy="5262979"/>
          </a:xfrm>
          <a:prstGeom prst="rect">
            <a:avLst/>
          </a:prstGeom>
        </p:spPr>
        <p:txBody>
          <a:bodyPr wrap="square">
            <a:spAutoFit/>
          </a:bodyPr>
          <a:lstStyle/>
          <a:p>
            <a:r>
              <a:rPr lang="en-US" sz="2400" dirty="0"/>
              <a:t>A</a:t>
            </a:r>
            <a:r>
              <a:rPr lang="en-US" sz="2400" dirty="0" smtClean="0"/>
              <a:t> </a:t>
            </a:r>
            <a:r>
              <a:rPr lang="en-US" sz="2400" dirty="0"/>
              <a:t>bridge is NOT an exception if there are bridge sheets either in the plan or submitted separately to be advertised with the plan.  This typically requires a bridge sub-contractor to perform the work.</a:t>
            </a:r>
          </a:p>
          <a:p>
            <a:r>
              <a:rPr lang="en-US" sz="2400" dirty="0"/>
              <a:t> </a:t>
            </a:r>
          </a:p>
          <a:p>
            <a:r>
              <a:rPr lang="en-US" sz="2400" dirty="0"/>
              <a:t>When there is work on the bridge such as guardrail or striping only, the bridge would be considered an exception as it does do not require a bridge contractor to perform this work.</a:t>
            </a:r>
          </a:p>
          <a:p>
            <a:r>
              <a:rPr lang="en-US" sz="2400" dirty="0"/>
              <a:t> </a:t>
            </a:r>
          </a:p>
          <a:p>
            <a:r>
              <a:rPr lang="en-US" sz="2400" dirty="0"/>
              <a:t>When the work is primarily off the roadway such as high tension cable, signing, snow fence, landscaping, etc. and it skips the bridge.  The bridge would NOT be shown as an exception.</a:t>
            </a:r>
          </a:p>
          <a:p>
            <a:r>
              <a:rPr lang="en-US" sz="2400" dirty="0"/>
              <a:t> </a:t>
            </a:r>
          </a:p>
          <a:p>
            <a:r>
              <a:rPr lang="en-US" sz="2400" dirty="0"/>
              <a:t>A box culvert is not considered a bridge when it comes to the length block and/or exceptions</a:t>
            </a:r>
            <a:r>
              <a:rPr lang="en-US" sz="2400" dirty="0" smtClean="0"/>
              <a:t>.</a:t>
            </a:r>
          </a:p>
        </p:txBody>
      </p:sp>
    </p:spTree>
    <p:extLst>
      <p:ext uri="{BB962C8B-B14F-4D97-AF65-F5344CB8AC3E}">
        <p14:creationId xmlns:p14="http://schemas.microsoft.com/office/powerpoint/2010/main" val="40798933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example of title sheet" title="title"/>
          <p:cNvPicPr>
            <a:picLocks noChangeAspect="1"/>
          </p:cNvPicPr>
          <p:nvPr/>
        </p:nvPicPr>
        <p:blipFill>
          <a:blip r:embed="rId3"/>
          <a:stretch>
            <a:fillRect/>
          </a:stretch>
        </p:blipFill>
        <p:spPr>
          <a:xfrm>
            <a:off x="88646" y="2911731"/>
            <a:ext cx="5257521" cy="3365209"/>
          </a:xfrm>
          <a:prstGeom prst="rect">
            <a:avLst/>
          </a:prstGeom>
        </p:spPr>
      </p:pic>
      <p:sp>
        <p:nvSpPr>
          <p:cNvPr id="2" name="Title 1"/>
          <p:cNvSpPr>
            <a:spLocks noGrp="1"/>
          </p:cNvSpPr>
          <p:nvPr>
            <p:ph type="title"/>
          </p:nvPr>
        </p:nvSpPr>
        <p:spPr>
          <a:xfrm>
            <a:off x="232410" y="152400"/>
            <a:ext cx="8703246" cy="914400"/>
          </a:xfrm>
        </p:spPr>
        <p:txBody>
          <a:bodyPr>
            <a:noAutofit/>
          </a:bodyPr>
          <a:lstStyle/>
          <a:p>
            <a:pPr algn="ctr"/>
            <a:r>
              <a:rPr lang="en-US" sz="4000" dirty="0" smtClean="0"/>
              <a:t/>
            </a:r>
            <a:br>
              <a:rPr lang="en-US" sz="4000" dirty="0" smtClean="0"/>
            </a:br>
            <a:r>
              <a:rPr lang="en-US" sz="4000" dirty="0" smtClean="0"/>
              <a:t>EXCEPTIONS</a:t>
            </a:r>
            <a:br>
              <a:rPr lang="en-US" sz="4000" dirty="0" smtClean="0"/>
            </a:br>
            <a:r>
              <a:rPr lang="en-US" sz="4000" dirty="0" smtClean="0"/>
              <a:t>(Continued)</a:t>
            </a:r>
            <a:r>
              <a:rPr lang="en-US" sz="4000" dirty="0"/>
              <a:t/>
            </a:r>
            <a:br>
              <a:rPr lang="en-US" sz="4000" dirty="0"/>
            </a:br>
            <a:endParaRPr lang="en-US" sz="4000"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5" name="Footer Placeholder 4"/>
          <p:cNvSpPr>
            <a:spLocks noGrp="1"/>
          </p:cNvSpPr>
          <p:nvPr>
            <p:ph type="ftr" sz="quarter" idx="3"/>
          </p:nvPr>
        </p:nvSpPr>
        <p:spPr>
          <a:xfrm>
            <a:off x="2476634" y="651400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2"/>
          </p:nvPr>
        </p:nvSpPr>
        <p:spPr>
          <a:xfrm>
            <a:off x="7396184" y="5524638"/>
            <a:ext cx="1097001" cy="365125"/>
          </a:xfrm>
        </p:spPr>
        <p:txBody>
          <a:bodyPr/>
          <a:lstStyle/>
          <a:p>
            <a:fld id="{48F63A3B-78C7-47BE-AE5E-E10140E04643}" type="slidenum">
              <a:rPr lang="en-US" smtClean="0"/>
              <a:t>38</a:t>
            </a:fld>
            <a:endParaRPr lang="en-US" dirty="0"/>
          </a:p>
        </p:txBody>
      </p:sp>
      <p:sp>
        <p:nvSpPr>
          <p:cNvPr id="3" name="TextBox 2"/>
          <p:cNvSpPr txBox="1"/>
          <p:nvPr/>
        </p:nvSpPr>
        <p:spPr>
          <a:xfrm>
            <a:off x="244038" y="1333014"/>
            <a:ext cx="2968492" cy="1569660"/>
          </a:xfrm>
          <a:prstGeom prst="rect">
            <a:avLst/>
          </a:prstGeom>
          <a:noFill/>
        </p:spPr>
        <p:txBody>
          <a:bodyPr wrap="square" rtlCol="0">
            <a:spAutoFit/>
          </a:bodyPr>
          <a:lstStyle/>
          <a:p>
            <a:r>
              <a:rPr lang="en-US" sz="2400" dirty="0" smtClean="0"/>
              <a:t>The exception should be shown in both the length block and the index map.</a:t>
            </a:r>
            <a:endParaRPr lang="en-US" sz="2400" dirty="0"/>
          </a:p>
        </p:txBody>
      </p:sp>
      <p:sp>
        <p:nvSpPr>
          <p:cNvPr id="10" name="Rectangle 9" descr="highlight box" title="box"/>
          <p:cNvSpPr/>
          <p:nvPr/>
        </p:nvSpPr>
        <p:spPr>
          <a:xfrm>
            <a:off x="2334394" y="4056927"/>
            <a:ext cx="966989" cy="749297"/>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pullout of exception area" title="pullout"/>
          <p:cNvPicPr>
            <a:picLocks noChangeAspect="1"/>
          </p:cNvPicPr>
          <p:nvPr/>
        </p:nvPicPr>
        <p:blipFill rotWithShape="1">
          <a:blip r:embed="rId4"/>
          <a:srcRect l="5855" t="7936" b="6807"/>
          <a:stretch/>
        </p:blipFill>
        <p:spPr>
          <a:xfrm>
            <a:off x="4752021" y="3346514"/>
            <a:ext cx="4316193" cy="2926598"/>
          </a:xfrm>
          <a:prstGeom prst="rect">
            <a:avLst/>
          </a:prstGeom>
        </p:spPr>
      </p:pic>
      <p:sp>
        <p:nvSpPr>
          <p:cNvPr id="12" name="Rectangle 11" descr="highlight box" title="box"/>
          <p:cNvSpPr/>
          <p:nvPr/>
        </p:nvSpPr>
        <p:spPr>
          <a:xfrm>
            <a:off x="4709061" y="3400453"/>
            <a:ext cx="4145572" cy="2835420"/>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descr="highlight box" title="box"/>
          <p:cNvSpPr/>
          <p:nvPr/>
        </p:nvSpPr>
        <p:spPr>
          <a:xfrm>
            <a:off x="1430201" y="3346514"/>
            <a:ext cx="1109229" cy="46536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pullout of length block" title="pullout"/>
          <p:cNvPicPr>
            <a:picLocks noChangeAspect="1"/>
          </p:cNvPicPr>
          <p:nvPr/>
        </p:nvPicPr>
        <p:blipFill>
          <a:blip r:embed="rId5"/>
          <a:stretch>
            <a:fillRect/>
          </a:stretch>
        </p:blipFill>
        <p:spPr>
          <a:xfrm>
            <a:off x="3585537" y="1517414"/>
            <a:ext cx="4977096" cy="1536929"/>
          </a:xfrm>
          <a:prstGeom prst="rect">
            <a:avLst/>
          </a:prstGeom>
        </p:spPr>
      </p:pic>
      <p:sp>
        <p:nvSpPr>
          <p:cNvPr id="18" name="Rectangle 17" descr="highlight box" title="box"/>
          <p:cNvSpPr/>
          <p:nvPr/>
        </p:nvSpPr>
        <p:spPr>
          <a:xfrm>
            <a:off x="3623603" y="2099827"/>
            <a:ext cx="4640721" cy="490761"/>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descr="arrow to pullout" title="arrow"/>
          <p:cNvSpPr/>
          <p:nvPr/>
        </p:nvSpPr>
        <p:spPr>
          <a:xfrm>
            <a:off x="3301383" y="4377690"/>
            <a:ext cx="1407678" cy="160020"/>
          </a:xfrm>
          <a:prstGeom prst="right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Up Arrow 21" descr="arrow to pullout" title="arrow"/>
          <p:cNvSpPr/>
          <p:nvPr/>
        </p:nvSpPr>
        <p:spPr>
          <a:xfrm>
            <a:off x="3943350" y="2590588"/>
            <a:ext cx="217170" cy="975572"/>
          </a:xfrm>
          <a:prstGeom prst="up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descr="extension of pullout arrow" title="arrow extension"/>
          <p:cNvSpPr/>
          <p:nvPr/>
        </p:nvSpPr>
        <p:spPr>
          <a:xfrm>
            <a:off x="2539430" y="3460144"/>
            <a:ext cx="1518220" cy="106016"/>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lide Number Placeholder 5"/>
          <p:cNvSpPr txBox="1">
            <a:spLocks/>
          </p:cNvSpPr>
          <p:nvPr/>
        </p:nvSpPr>
        <p:spPr>
          <a:xfrm>
            <a:off x="7418350" y="6514003"/>
            <a:ext cx="109700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37</a:t>
            </a:r>
            <a:endParaRPr lang="en-US" dirty="0"/>
          </a:p>
        </p:txBody>
      </p:sp>
    </p:spTree>
    <p:extLst>
      <p:ext uri="{BB962C8B-B14F-4D97-AF65-F5344CB8AC3E}">
        <p14:creationId xmlns:p14="http://schemas.microsoft.com/office/powerpoint/2010/main" val="28850791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410" y="152400"/>
            <a:ext cx="8703246" cy="914400"/>
          </a:xfrm>
        </p:spPr>
        <p:txBody>
          <a:bodyPr>
            <a:noAutofit/>
          </a:bodyPr>
          <a:lstStyle/>
          <a:p>
            <a:pPr algn="ctr"/>
            <a:r>
              <a:rPr lang="en-US" sz="4000" dirty="0" smtClean="0"/>
              <a:t/>
            </a:r>
            <a:br>
              <a:rPr lang="en-US" sz="4000" dirty="0" smtClean="0"/>
            </a:br>
            <a:r>
              <a:rPr lang="en-US" sz="4000" dirty="0" smtClean="0"/>
              <a:t>EXCEPTIONS</a:t>
            </a:r>
            <a:br>
              <a:rPr lang="en-US" sz="4000" dirty="0" smtClean="0"/>
            </a:br>
            <a:r>
              <a:rPr lang="en-US" sz="4000" dirty="0" smtClean="0"/>
              <a:t>(Continued)</a:t>
            </a:r>
            <a:r>
              <a:rPr lang="en-US" sz="4000" dirty="0"/>
              <a:t/>
            </a:r>
            <a:br>
              <a:rPr lang="en-US" sz="4000" dirty="0"/>
            </a:br>
            <a:endParaRPr lang="en-US" sz="4000" dirty="0"/>
          </a:p>
        </p:txBody>
      </p:sp>
      <p:sp>
        <p:nvSpPr>
          <p:cNvPr id="4" name="Date Placeholder 3"/>
          <p:cNvSpPr>
            <a:spLocks noGrp="1"/>
          </p:cNvSpPr>
          <p:nvPr>
            <p:ph type="dt" sz="half" idx="10"/>
          </p:nvPr>
        </p:nvSpPr>
        <p:spPr>
          <a:xfrm>
            <a:off x="232410" y="6600999"/>
            <a:ext cx="2018180" cy="262498"/>
          </a:xfrm>
        </p:spPr>
        <p:txBody>
          <a:bodyPr/>
          <a:lstStyle/>
          <a:p>
            <a:r>
              <a:rPr lang="en-US" smtClean="0"/>
              <a:t>PPB-TITLE SHEET 2018-12</a:t>
            </a:r>
            <a:endParaRPr lang="en-US" dirty="0"/>
          </a:p>
        </p:txBody>
      </p:sp>
      <p:sp>
        <p:nvSpPr>
          <p:cNvPr id="6" name="Slide Number Placeholder 5"/>
          <p:cNvSpPr>
            <a:spLocks noGrp="1"/>
          </p:cNvSpPr>
          <p:nvPr>
            <p:ph type="sldNum" sz="quarter" idx="12"/>
          </p:nvPr>
        </p:nvSpPr>
        <p:spPr>
          <a:xfrm>
            <a:off x="7418350" y="6514003"/>
            <a:ext cx="1053265" cy="344605"/>
          </a:xfrm>
        </p:spPr>
        <p:txBody>
          <a:bodyPr/>
          <a:lstStyle/>
          <a:p>
            <a:fld id="{48F63A3B-78C7-47BE-AE5E-E10140E04643}" type="slidenum">
              <a:rPr lang="en-US" smtClean="0"/>
              <a:t>39</a:t>
            </a:fld>
            <a:endParaRPr lang="en-US" dirty="0"/>
          </a:p>
        </p:txBody>
      </p:sp>
      <p:sp>
        <p:nvSpPr>
          <p:cNvPr id="7" name="Rectangle 6"/>
          <p:cNvSpPr/>
          <p:nvPr/>
        </p:nvSpPr>
        <p:spPr>
          <a:xfrm>
            <a:off x="120388" y="1291000"/>
            <a:ext cx="4428011" cy="2800767"/>
          </a:xfrm>
          <a:prstGeom prst="rect">
            <a:avLst/>
          </a:prstGeom>
        </p:spPr>
        <p:txBody>
          <a:bodyPr wrap="square">
            <a:spAutoFit/>
          </a:bodyPr>
          <a:lstStyle/>
          <a:p>
            <a:r>
              <a:rPr lang="en-US" sz="2200" dirty="0" smtClean="0"/>
              <a:t>Sometimes </a:t>
            </a:r>
            <a:r>
              <a:rPr lang="en-US" sz="2200" dirty="0"/>
              <a:t>a stand alone project does not run along a continuous line but rather is sporadic as in a signal or culvert project.  In these cases no length is stated in the length block, and no exceptions are listed.  Rather the index map will show each location with a reference point</a:t>
            </a:r>
            <a:r>
              <a:rPr lang="en-US" sz="2200" dirty="0" smtClean="0"/>
              <a:t>.</a:t>
            </a:r>
            <a:endParaRPr lang="en-US" sz="2200" dirty="0"/>
          </a:p>
        </p:txBody>
      </p:sp>
      <p:sp>
        <p:nvSpPr>
          <p:cNvPr id="3" name="Footer Placeholder 2"/>
          <p:cNvSpPr>
            <a:spLocks noGrp="1"/>
          </p:cNvSpPr>
          <p:nvPr>
            <p:ph type="ftr" sz="quarter" idx="3"/>
          </p:nvPr>
        </p:nvSpPr>
        <p:spPr>
          <a:xfrm>
            <a:off x="2592381" y="6492875"/>
            <a:ext cx="4023655" cy="344605"/>
          </a:xfrm>
        </p:spPr>
        <p:txBody>
          <a:bodyPr/>
          <a:lstStyle/>
          <a:p>
            <a:r>
              <a:rPr lang="en-US" dirty="0" smtClean="0"/>
              <a:t>http://ihub/projectdelivery/design/index.html</a:t>
            </a:r>
            <a:endParaRPr lang="en-US" dirty="0"/>
          </a:p>
        </p:txBody>
      </p:sp>
      <p:pic>
        <p:nvPicPr>
          <p:cNvPr id="9" name="Picture 8" descr="pullout of site information" title="pullout"/>
          <p:cNvPicPr>
            <a:picLocks noChangeAspect="1"/>
          </p:cNvPicPr>
          <p:nvPr/>
        </p:nvPicPr>
        <p:blipFill>
          <a:blip r:embed="rId2"/>
          <a:stretch>
            <a:fillRect/>
          </a:stretch>
        </p:blipFill>
        <p:spPr>
          <a:xfrm>
            <a:off x="249901" y="4495157"/>
            <a:ext cx="3749557" cy="1866239"/>
          </a:xfrm>
          <a:prstGeom prst="rect">
            <a:avLst/>
          </a:prstGeom>
        </p:spPr>
      </p:pic>
      <p:pic>
        <p:nvPicPr>
          <p:cNvPr id="10" name="Picture 9" descr="example of title sheet" title="title"/>
          <p:cNvPicPr>
            <a:picLocks noChangeAspect="1"/>
          </p:cNvPicPr>
          <p:nvPr/>
        </p:nvPicPr>
        <p:blipFill>
          <a:blip r:embed="rId3"/>
          <a:stretch>
            <a:fillRect/>
          </a:stretch>
        </p:blipFill>
        <p:spPr>
          <a:xfrm>
            <a:off x="4157635" y="3384331"/>
            <a:ext cx="4778021" cy="3025898"/>
          </a:xfrm>
          <a:prstGeom prst="rect">
            <a:avLst/>
          </a:prstGeom>
        </p:spPr>
      </p:pic>
      <p:sp>
        <p:nvSpPr>
          <p:cNvPr id="14" name="Rectangle 13" descr="highlight box" title="box"/>
          <p:cNvSpPr/>
          <p:nvPr/>
        </p:nvSpPr>
        <p:spPr>
          <a:xfrm>
            <a:off x="4315410" y="4331338"/>
            <a:ext cx="942660" cy="604083"/>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descr="highlight box" title="box"/>
          <p:cNvSpPr/>
          <p:nvPr/>
        </p:nvSpPr>
        <p:spPr>
          <a:xfrm>
            <a:off x="232409" y="4435365"/>
            <a:ext cx="3813767" cy="1926031"/>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Left Arrow 15" descr="arrow to pullout" title="arrow"/>
          <p:cNvSpPr/>
          <p:nvPr/>
        </p:nvSpPr>
        <p:spPr>
          <a:xfrm>
            <a:off x="4046176" y="5532968"/>
            <a:ext cx="626737" cy="197148"/>
          </a:xfrm>
          <a:prstGeom prst="leftArrow">
            <a:avLst/>
          </a:prstGeom>
          <a:solidFill>
            <a:srgbClr val="78BE21"/>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descr="extension of arrow to pullout" title="arrow extension"/>
          <p:cNvSpPr/>
          <p:nvPr/>
        </p:nvSpPr>
        <p:spPr>
          <a:xfrm>
            <a:off x="4572000" y="4935421"/>
            <a:ext cx="100913" cy="712049"/>
          </a:xfrm>
          <a:prstGeom prst="rect">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pullout of length block" title="pullout"/>
          <p:cNvPicPr>
            <a:picLocks noChangeAspect="1"/>
          </p:cNvPicPr>
          <p:nvPr/>
        </p:nvPicPr>
        <p:blipFill>
          <a:blip r:embed="rId4"/>
          <a:stretch>
            <a:fillRect/>
          </a:stretch>
        </p:blipFill>
        <p:spPr>
          <a:xfrm>
            <a:off x="4732742" y="1513593"/>
            <a:ext cx="4056705" cy="1340173"/>
          </a:xfrm>
          <a:prstGeom prst="rect">
            <a:avLst/>
          </a:prstGeom>
        </p:spPr>
      </p:pic>
      <p:sp>
        <p:nvSpPr>
          <p:cNvPr id="19" name="Rectangle 18" descr="highlight box" title="box"/>
          <p:cNvSpPr/>
          <p:nvPr/>
        </p:nvSpPr>
        <p:spPr>
          <a:xfrm>
            <a:off x="4732742" y="1505821"/>
            <a:ext cx="4056706" cy="1410306"/>
          </a:xfrm>
          <a:prstGeom prst="rect">
            <a:avLst/>
          </a:prstGeom>
          <a:noFill/>
          <a:ln w="57150">
            <a:solidFill>
              <a:srgbClr val="00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descr="highlight box" title="box"/>
          <p:cNvSpPr/>
          <p:nvPr/>
        </p:nvSpPr>
        <p:spPr>
          <a:xfrm>
            <a:off x="6747641" y="3731172"/>
            <a:ext cx="1062549" cy="427024"/>
          </a:xfrm>
          <a:prstGeom prst="rect">
            <a:avLst/>
          </a:prstGeom>
          <a:noFill/>
          <a:ln w="57150">
            <a:solidFill>
              <a:srgbClr val="00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Up Arrow 20" descr="arrow to pullout" title="arrow"/>
          <p:cNvSpPr/>
          <p:nvPr/>
        </p:nvSpPr>
        <p:spPr>
          <a:xfrm>
            <a:off x="7514898" y="2957540"/>
            <a:ext cx="199695" cy="773632"/>
          </a:xfrm>
          <a:prstGeom prst="upArrow">
            <a:avLst/>
          </a:prstGeom>
          <a:solidFill>
            <a:srgbClr val="00A3E2"/>
          </a:solidFill>
          <a:ln>
            <a:solidFill>
              <a:srgbClr val="00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92063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410" y="152400"/>
            <a:ext cx="8703246" cy="914400"/>
          </a:xfrm>
        </p:spPr>
        <p:txBody>
          <a:bodyPr>
            <a:noAutofit/>
          </a:bodyPr>
          <a:lstStyle/>
          <a:p>
            <a:pPr algn="ctr"/>
            <a:r>
              <a:rPr lang="en-US" sz="4000" dirty="0" smtClean="0"/>
              <a:t/>
            </a:r>
            <a:br>
              <a:rPr lang="en-US" sz="4000" dirty="0" smtClean="0"/>
            </a:br>
            <a:r>
              <a:rPr lang="en-US" sz="4000" dirty="0" smtClean="0"/>
              <a:t>EQUATIONS</a:t>
            </a:r>
            <a:r>
              <a:rPr lang="en-US" sz="4000" dirty="0"/>
              <a:t/>
            </a:r>
            <a:br>
              <a:rPr lang="en-US" sz="4000" dirty="0"/>
            </a:br>
            <a:endParaRPr lang="en-US" sz="4000"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40</a:t>
            </a:fld>
            <a:endParaRPr lang="en-US" dirty="0"/>
          </a:p>
        </p:txBody>
      </p:sp>
      <p:sp>
        <p:nvSpPr>
          <p:cNvPr id="8" name="TextBox 7"/>
          <p:cNvSpPr txBox="1"/>
          <p:nvPr/>
        </p:nvSpPr>
        <p:spPr>
          <a:xfrm>
            <a:off x="232410" y="1430840"/>
            <a:ext cx="8703246" cy="1200329"/>
          </a:xfrm>
          <a:prstGeom prst="rect">
            <a:avLst/>
          </a:prstGeom>
          <a:noFill/>
        </p:spPr>
        <p:txBody>
          <a:bodyPr wrap="square" rtlCol="0">
            <a:spAutoFit/>
          </a:bodyPr>
          <a:lstStyle/>
          <a:p>
            <a:r>
              <a:rPr lang="en-US" sz="2400" dirty="0" smtClean="0"/>
              <a:t>The equations that pertain to the project limits should be included on the title sheet.  The back equation is always listed before the ahead equation as it pertains to the previous section (left).</a:t>
            </a:r>
            <a:endParaRPr lang="en-US" sz="2400" dirty="0"/>
          </a:p>
        </p:txBody>
      </p:sp>
      <p:pic>
        <p:nvPicPr>
          <p:cNvPr id="3" name="Picture 2" descr="example of title sheet" title="title"/>
          <p:cNvPicPr>
            <a:picLocks noChangeAspect="1"/>
          </p:cNvPicPr>
          <p:nvPr/>
        </p:nvPicPr>
        <p:blipFill>
          <a:blip r:embed="rId2"/>
          <a:stretch>
            <a:fillRect/>
          </a:stretch>
        </p:blipFill>
        <p:spPr>
          <a:xfrm>
            <a:off x="92597" y="3305723"/>
            <a:ext cx="4977114" cy="3208280"/>
          </a:xfrm>
          <a:prstGeom prst="rect">
            <a:avLst/>
          </a:prstGeom>
        </p:spPr>
      </p:pic>
      <p:sp>
        <p:nvSpPr>
          <p:cNvPr id="5" name="Footer Placeholder 4"/>
          <p:cNvSpPr>
            <a:spLocks noGrp="1"/>
          </p:cNvSpPr>
          <p:nvPr>
            <p:ph type="ftr" sz="quarter" idx="3"/>
          </p:nvPr>
        </p:nvSpPr>
        <p:spPr>
          <a:xfrm>
            <a:off x="2581154" y="6514003"/>
            <a:ext cx="4190735" cy="365125"/>
          </a:xfrm>
        </p:spPr>
        <p:txBody>
          <a:bodyPr/>
          <a:lstStyle/>
          <a:p>
            <a:r>
              <a:rPr lang="en-US" dirty="0" smtClean="0"/>
              <a:t>http://ihub/projectdelivery/design/index.html</a:t>
            </a:r>
            <a:endParaRPr lang="en-US" dirty="0"/>
          </a:p>
        </p:txBody>
      </p:sp>
      <p:sp>
        <p:nvSpPr>
          <p:cNvPr id="9" name="Rectangle 8" descr="highlight box" title="box"/>
          <p:cNvSpPr/>
          <p:nvPr/>
        </p:nvSpPr>
        <p:spPr>
          <a:xfrm>
            <a:off x="752354" y="4803494"/>
            <a:ext cx="937550" cy="752354"/>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pullout of equations" title="pullout"/>
          <p:cNvPicPr>
            <a:picLocks noChangeAspect="1"/>
          </p:cNvPicPr>
          <p:nvPr/>
        </p:nvPicPr>
        <p:blipFill>
          <a:blip r:embed="rId3"/>
          <a:stretch>
            <a:fillRect/>
          </a:stretch>
        </p:blipFill>
        <p:spPr>
          <a:xfrm>
            <a:off x="5236667" y="3414532"/>
            <a:ext cx="3698989" cy="2702422"/>
          </a:xfrm>
          <a:prstGeom prst="rect">
            <a:avLst/>
          </a:prstGeom>
        </p:spPr>
      </p:pic>
      <p:sp>
        <p:nvSpPr>
          <p:cNvPr id="11" name="Rectangle 10" descr="highlight box" title="box"/>
          <p:cNvSpPr/>
          <p:nvPr/>
        </p:nvSpPr>
        <p:spPr>
          <a:xfrm>
            <a:off x="5346625" y="3414532"/>
            <a:ext cx="3380686" cy="2517493"/>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descr="arrow to pullout" title="arrow"/>
          <p:cNvSpPr/>
          <p:nvPr/>
        </p:nvSpPr>
        <p:spPr>
          <a:xfrm>
            <a:off x="1689904" y="5011838"/>
            <a:ext cx="3656721" cy="266218"/>
          </a:xfrm>
          <a:prstGeom prst="right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830579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410" y="152400"/>
            <a:ext cx="8703246" cy="914400"/>
          </a:xfrm>
        </p:spPr>
        <p:txBody>
          <a:bodyPr>
            <a:noAutofit/>
          </a:bodyPr>
          <a:lstStyle/>
          <a:p>
            <a:pPr algn="ctr"/>
            <a:r>
              <a:rPr lang="en-US" sz="4000" dirty="0" smtClean="0"/>
              <a:t/>
            </a:r>
            <a:br>
              <a:rPr lang="en-US" sz="4000" dirty="0" smtClean="0"/>
            </a:br>
            <a:r>
              <a:rPr lang="en-US" sz="4000" dirty="0" smtClean="0"/>
              <a:t>REVISION BLOCK</a:t>
            </a:r>
            <a:r>
              <a:rPr lang="en-US" sz="4000" dirty="0"/>
              <a:t/>
            </a:r>
            <a:br>
              <a:rPr lang="en-US" sz="4000" dirty="0"/>
            </a:br>
            <a:endParaRPr lang="en-US" sz="4000"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41</a:t>
            </a:fld>
            <a:endParaRPr lang="en-US" dirty="0"/>
          </a:p>
        </p:txBody>
      </p:sp>
      <p:sp>
        <p:nvSpPr>
          <p:cNvPr id="3" name="Footer Placeholder 2"/>
          <p:cNvSpPr>
            <a:spLocks noGrp="1"/>
          </p:cNvSpPr>
          <p:nvPr>
            <p:ph type="ftr" sz="quarter" idx="3"/>
          </p:nvPr>
        </p:nvSpPr>
        <p:spPr>
          <a:xfrm>
            <a:off x="2592381" y="6492875"/>
            <a:ext cx="4190735" cy="365125"/>
          </a:xfrm>
        </p:spPr>
        <p:txBody>
          <a:bodyPr/>
          <a:lstStyle/>
          <a:p>
            <a:r>
              <a:rPr lang="en-US" dirty="0" smtClean="0"/>
              <a:t>http://ihub/projectdelivery/design/index.html</a:t>
            </a:r>
            <a:endParaRPr lang="en-US" dirty="0"/>
          </a:p>
        </p:txBody>
      </p:sp>
      <p:sp>
        <p:nvSpPr>
          <p:cNvPr id="8" name="TextBox 7"/>
          <p:cNvSpPr txBox="1"/>
          <p:nvPr/>
        </p:nvSpPr>
        <p:spPr>
          <a:xfrm>
            <a:off x="5610322" y="1455190"/>
            <a:ext cx="3436765" cy="1200329"/>
          </a:xfrm>
          <a:prstGeom prst="rect">
            <a:avLst/>
          </a:prstGeom>
          <a:noFill/>
        </p:spPr>
        <p:txBody>
          <a:bodyPr wrap="square" rtlCol="0">
            <a:spAutoFit/>
          </a:bodyPr>
          <a:lstStyle/>
          <a:p>
            <a:r>
              <a:rPr lang="en-US" sz="2400" dirty="0" smtClean="0"/>
              <a:t>The revision block is used when sheets are revised after the plan is signed.</a:t>
            </a:r>
          </a:p>
        </p:txBody>
      </p:sp>
      <p:sp>
        <p:nvSpPr>
          <p:cNvPr id="5" name="TextBox 4"/>
          <p:cNvSpPr txBox="1"/>
          <p:nvPr/>
        </p:nvSpPr>
        <p:spPr>
          <a:xfrm>
            <a:off x="145808" y="3550966"/>
            <a:ext cx="3309333" cy="3046988"/>
          </a:xfrm>
          <a:prstGeom prst="rect">
            <a:avLst/>
          </a:prstGeom>
          <a:noFill/>
        </p:spPr>
        <p:txBody>
          <a:bodyPr wrap="square" rtlCol="0">
            <a:spAutoFit/>
          </a:bodyPr>
          <a:lstStyle/>
          <a:p>
            <a:pPr marL="342900" indent="-342900">
              <a:buFont typeface="Wingdings" panose="05000000000000000000" pitchFamily="2" charset="2"/>
              <a:buChar char="Ø"/>
            </a:pPr>
            <a:r>
              <a:rPr lang="en-US" sz="2400" dirty="0" smtClean="0"/>
              <a:t>It is typically located in the bottom left corner of the title sheet.</a:t>
            </a:r>
          </a:p>
          <a:p>
            <a:pPr marL="342900" indent="-342900">
              <a:buFont typeface="Wingdings" panose="05000000000000000000" pitchFamily="2" charset="2"/>
              <a:buChar char="Ø"/>
            </a:pPr>
            <a:r>
              <a:rPr lang="en-US" sz="2400" dirty="0" smtClean="0"/>
              <a:t>Make sure you leave the left column large enough to enter a full date.</a:t>
            </a:r>
            <a:endParaRPr lang="en-US" sz="2400" dirty="0"/>
          </a:p>
        </p:txBody>
      </p:sp>
      <p:pic>
        <p:nvPicPr>
          <p:cNvPr id="9" name="Picture 8" descr="example of title sheet" title="title"/>
          <p:cNvPicPr>
            <a:picLocks noChangeAspect="1"/>
          </p:cNvPicPr>
          <p:nvPr/>
        </p:nvPicPr>
        <p:blipFill>
          <a:blip r:embed="rId2"/>
          <a:stretch>
            <a:fillRect/>
          </a:stretch>
        </p:blipFill>
        <p:spPr>
          <a:xfrm>
            <a:off x="3468090" y="2913729"/>
            <a:ext cx="5578997" cy="3579146"/>
          </a:xfrm>
          <a:prstGeom prst="rect">
            <a:avLst/>
          </a:prstGeom>
        </p:spPr>
      </p:pic>
      <p:pic>
        <p:nvPicPr>
          <p:cNvPr id="10" name="Picture 9" descr="pullout of revision block" title="pullout"/>
          <p:cNvPicPr>
            <a:picLocks noChangeAspect="1"/>
          </p:cNvPicPr>
          <p:nvPr/>
        </p:nvPicPr>
        <p:blipFill rotWithShape="1">
          <a:blip r:embed="rId3"/>
          <a:srcRect l="5304" t="8257" r="2742" b="15727"/>
          <a:stretch/>
        </p:blipFill>
        <p:spPr>
          <a:xfrm>
            <a:off x="92249" y="1455190"/>
            <a:ext cx="5379239" cy="2017215"/>
          </a:xfrm>
          <a:prstGeom prst="rect">
            <a:avLst/>
          </a:prstGeom>
        </p:spPr>
      </p:pic>
      <p:sp>
        <p:nvSpPr>
          <p:cNvPr id="11" name="Rectangle 10" descr="highlight box" title="box"/>
          <p:cNvSpPr/>
          <p:nvPr/>
        </p:nvSpPr>
        <p:spPr>
          <a:xfrm>
            <a:off x="3468090" y="5937813"/>
            <a:ext cx="1219658" cy="663185"/>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ht box" title="box"/>
          <p:cNvSpPr/>
          <p:nvPr/>
        </p:nvSpPr>
        <p:spPr>
          <a:xfrm>
            <a:off x="126974" y="1455190"/>
            <a:ext cx="5344514" cy="2020259"/>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Up Arrow 12" descr="arrow to pullout" title="arrow"/>
          <p:cNvSpPr/>
          <p:nvPr/>
        </p:nvSpPr>
        <p:spPr>
          <a:xfrm>
            <a:off x="3865944" y="3532208"/>
            <a:ext cx="231494" cy="2384477"/>
          </a:xfrm>
          <a:prstGeom prst="up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33606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ample of title sheet" title="title"/>
          <p:cNvPicPr>
            <a:picLocks noChangeAspect="1"/>
          </p:cNvPicPr>
          <p:nvPr/>
        </p:nvPicPr>
        <p:blipFill>
          <a:blip r:embed="rId2"/>
          <a:stretch>
            <a:fillRect/>
          </a:stretch>
        </p:blipFill>
        <p:spPr>
          <a:xfrm>
            <a:off x="3360420" y="2869156"/>
            <a:ext cx="5703569" cy="3644847"/>
          </a:xfrm>
          <a:prstGeom prst="rect">
            <a:avLst/>
          </a:prstGeom>
        </p:spPr>
      </p:pic>
      <p:sp>
        <p:nvSpPr>
          <p:cNvPr id="2" name="Title 1"/>
          <p:cNvSpPr>
            <a:spLocks noGrp="1"/>
          </p:cNvSpPr>
          <p:nvPr>
            <p:ph type="title"/>
          </p:nvPr>
        </p:nvSpPr>
        <p:spPr>
          <a:xfrm>
            <a:off x="232410" y="152400"/>
            <a:ext cx="8703246" cy="914400"/>
          </a:xfrm>
        </p:spPr>
        <p:txBody>
          <a:bodyPr>
            <a:noAutofit/>
          </a:bodyPr>
          <a:lstStyle/>
          <a:p>
            <a:pPr algn="ctr"/>
            <a:r>
              <a:rPr lang="en-US" sz="4000" dirty="0" smtClean="0"/>
              <a:t/>
            </a:r>
            <a:br>
              <a:rPr lang="en-US" sz="4000" dirty="0" smtClean="0"/>
            </a:br>
            <a:r>
              <a:rPr lang="en-US" sz="4000" dirty="0" smtClean="0"/>
              <a:t>SCALES</a:t>
            </a:r>
            <a:r>
              <a:rPr lang="en-US" sz="4000" dirty="0"/>
              <a:t/>
            </a:r>
            <a:br>
              <a:rPr lang="en-US" sz="4000" dirty="0"/>
            </a:br>
            <a:endParaRPr lang="en-US" sz="4000"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42</a:t>
            </a:fld>
            <a:endParaRPr lang="en-US" dirty="0"/>
          </a:p>
        </p:txBody>
      </p:sp>
      <p:sp>
        <p:nvSpPr>
          <p:cNvPr id="3" name="Footer Placeholder 2"/>
          <p:cNvSpPr>
            <a:spLocks noGrp="1"/>
          </p:cNvSpPr>
          <p:nvPr>
            <p:ph type="ftr" sz="quarter" idx="3"/>
          </p:nvPr>
        </p:nvSpPr>
        <p:spPr>
          <a:xfrm>
            <a:off x="2592381" y="6492875"/>
            <a:ext cx="4190735" cy="365125"/>
          </a:xfrm>
        </p:spPr>
        <p:txBody>
          <a:bodyPr/>
          <a:lstStyle/>
          <a:p>
            <a:r>
              <a:rPr lang="en-US" dirty="0" smtClean="0"/>
              <a:t>http://ihub/projectdelivery/design/index.html</a:t>
            </a:r>
            <a:endParaRPr lang="en-US" dirty="0"/>
          </a:p>
        </p:txBody>
      </p:sp>
      <p:sp>
        <p:nvSpPr>
          <p:cNvPr id="8" name="TextBox 7"/>
          <p:cNvSpPr txBox="1"/>
          <p:nvPr/>
        </p:nvSpPr>
        <p:spPr>
          <a:xfrm>
            <a:off x="5610322" y="1455190"/>
            <a:ext cx="3436765" cy="1200329"/>
          </a:xfrm>
          <a:prstGeom prst="rect">
            <a:avLst/>
          </a:prstGeom>
          <a:noFill/>
        </p:spPr>
        <p:txBody>
          <a:bodyPr wrap="square" rtlCol="0">
            <a:spAutoFit/>
          </a:bodyPr>
          <a:lstStyle/>
          <a:p>
            <a:r>
              <a:rPr lang="en-US" sz="2400" dirty="0" smtClean="0"/>
              <a:t>The scale is sometimes used for the various plan sheets.</a:t>
            </a:r>
          </a:p>
        </p:txBody>
      </p:sp>
      <p:sp>
        <p:nvSpPr>
          <p:cNvPr id="5" name="TextBox 4"/>
          <p:cNvSpPr txBox="1"/>
          <p:nvPr/>
        </p:nvSpPr>
        <p:spPr>
          <a:xfrm>
            <a:off x="145808" y="3550966"/>
            <a:ext cx="3309333" cy="2677656"/>
          </a:xfrm>
          <a:prstGeom prst="rect">
            <a:avLst/>
          </a:prstGeom>
          <a:noFill/>
        </p:spPr>
        <p:txBody>
          <a:bodyPr wrap="square" rtlCol="0">
            <a:spAutoFit/>
          </a:bodyPr>
          <a:lstStyle/>
          <a:p>
            <a:pPr marL="342900" indent="-342900">
              <a:buFont typeface="Wingdings" panose="05000000000000000000" pitchFamily="2" charset="2"/>
              <a:buChar char="Ø"/>
            </a:pPr>
            <a:r>
              <a:rPr lang="en-US" sz="2400" dirty="0" smtClean="0"/>
              <a:t>It is typically located in the bottom left corner of the title sheet.</a:t>
            </a:r>
          </a:p>
          <a:p>
            <a:pPr marL="342900" indent="-342900">
              <a:buFont typeface="Wingdings" panose="05000000000000000000" pitchFamily="2" charset="2"/>
              <a:buChar char="Ø"/>
            </a:pPr>
            <a:r>
              <a:rPr lang="en-US" sz="2400" dirty="0" smtClean="0"/>
              <a:t>Make sure it includes units (e.g. feet, miles, etc.)</a:t>
            </a:r>
            <a:endParaRPr lang="en-US" sz="2400" dirty="0"/>
          </a:p>
        </p:txBody>
      </p:sp>
      <p:sp>
        <p:nvSpPr>
          <p:cNvPr id="11" name="Rectangle 10" descr="highlight box" title="box"/>
          <p:cNvSpPr/>
          <p:nvPr/>
        </p:nvSpPr>
        <p:spPr>
          <a:xfrm>
            <a:off x="3756079" y="5464612"/>
            <a:ext cx="1219658" cy="663185"/>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highlight box" title="box"/>
          <p:cNvSpPr/>
          <p:nvPr/>
        </p:nvSpPr>
        <p:spPr>
          <a:xfrm>
            <a:off x="126974" y="1455191"/>
            <a:ext cx="4848763" cy="1526144"/>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Up Arrow 12" descr="arrow to pullout" title="arrow"/>
          <p:cNvSpPr/>
          <p:nvPr/>
        </p:nvSpPr>
        <p:spPr>
          <a:xfrm>
            <a:off x="3756080" y="3030042"/>
            <a:ext cx="259740" cy="2419475"/>
          </a:xfrm>
          <a:prstGeom prst="up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pullout of scales" title="pullout"/>
          <p:cNvPicPr>
            <a:picLocks noChangeAspect="1"/>
          </p:cNvPicPr>
          <p:nvPr/>
        </p:nvPicPr>
        <p:blipFill rotWithShape="1">
          <a:blip r:embed="rId3"/>
          <a:srcRect l="4960" t="7299" r="3506" b="13207"/>
          <a:stretch/>
        </p:blipFill>
        <p:spPr>
          <a:xfrm>
            <a:off x="126974" y="1503899"/>
            <a:ext cx="4848763" cy="1477435"/>
          </a:xfrm>
          <a:prstGeom prst="rect">
            <a:avLst/>
          </a:prstGeom>
          <a:ln>
            <a:solidFill>
              <a:srgbClr val="78BE21"/>
            </a:solidFill>
          </a:ln>
        </p:spPr>
      </p:pic>
    </p:spTree>
    <p:extLst>
      <p:ext uri="{BB962C8B-B14F-4D97-AF65-F5344CB8AC3E}">
        <p14:creationId xmlns:p14="http://schemas.microsoft.com/office/powerpoint/2010/main" val="86396401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ullout of mini minnesota" title="pullout"/>
          <p:cNvPicPr>
            <a:picLocks noChangeAspect="1"/>
          </p:cNvPicPr>
          <p:nvPr/>
        </p:nvPicPr>
        <p:blipFill rotWithShape="1">
          <a:blip r:embed="rId2"/>
          <a:srcRect l="2508" t="6223" r="6043"/>
          <a:stretch/>
        </p:blipFill>
        <p:spPr>
          <a:xfrm>
            <a:off x="3804745" y="4666593"/>
            <a:ext cx="4550979" cy="1871617"/>
          </a:xfrm>
          <a:prstGeom prst="rect">
            <a:avLst/>
          </a:prstGeom>
        </p:spPr>
      </p:pic>
      <p:pic>
        <p:nvPicPr>
          <p:cNvPr id="8" name="Picture 7" descr="example of title sheet" title="title"/>
          <p:cNvPicPr>
            <a:picLocks noChangeAspect="1"/>
          </p:cNvPicPr>
          <p:nvPr/>
        </p:nvPicPr>
        <p:blipFill>
          <a:blip r:embed="rId3"/>
          <a:stretch>
            <a:fillRect/>
          </a:stretch>
        </p:blipFill>
        <p:spPr>
          <a:xfrm>
            <a:off x="98847" y="1465797"/>
            <a:ext cx="4635200" cy="2977519"/>
          </a:xfrm>
          <a:prstGeom prst="rect">
            <a:avLst/>
          </a:prstGeom>
        </p:spPr>
      </p:pic>
      <p:sp>
        <p:nvSpPr>
          <p:cNvPr id="2" name="Title 1"/>
          <p:cNvSpPr>
            <a:spLocks noGrp="1"/>
          </p:cNvSpPr>
          <p:nvPr>
            <p:ph type="title"/>
          </p:nvPr>
        </p:nvSpPr>
        <p:spPr>
          <a:xfrm>
            <a:off x="232410" y="152400"/>
            <a:ext cx="8703246" cy="914400"/>
          </a:xfrm>
        </p:spPr>
        <p:txBody>
          <a:bodyPr>
            <a:noAutofit/>
          </a:bodyPr>
          <a:lstStyle/>
          <a:p>
            <a:pPr algn="ctr"/>
            <a:r>
              <a:rPr lang="en-US" sz="4000" dirty="0" smtClean="0"/>
              <a:t/>
            </a:r>
            <a:br>
              <a:rPr lang="en-US" sz="4000" dirty="0" smtClean="0"/>
            </a:br>
            <a:r>
              <a:rPr lang="en-US" sz="4000" dirty="0" smtClean="0"/>
              <a:t>MINI MINNESOTA</a:t>
            </a:r>
            <a:r>
              <a:rPr lang="en-US" sz="4000" dirty="0"/>
              <a:t/>
            </a:r>
            <a:br>
              <a:rPr lang="en-US" sz="4000" dirty="0"/>
            </a:br>
            <a:endParaRPr lang="en-US" sz="4000"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43</a:t>
            </a:fld>
            <a:endParaRPr lang="en-US" dirty="0"/>
          </a:p>
        </p:txBody>
      </p:sp>
      <p:sp>
        <p:nvSpPr>
          <p:cNvPr id="3" name="Footer Placeholder 2"/>
          <p:cNvSpPr>
            <a:spLocks noGrp="1"/>
          </p:cNvSpPr>
          <p:nvPr>
            <p:ph type="ftr" sz="quarter" idx="3"/>
          </p:nvPr>
        </p:nvSpPr>
        <p:spPr>
          <a:xfrm>
            <a:off x="2592381" y="6492875"/>
            <a:ext cx="4190735" cy="365125"/>
          </a:xfrm>
        </p:spPr>
        <p:txBody>
          <a:bodyPr/>
          <a:lstStyle/>
          <a:p>
            <a:r>
              <a:rPr lang="en-US" dirty="0" smtClean="0"/>
              <a:t>http://ihub/projectdelivery/design/index.html</a:t>
            </a:r>
            <a:endParaRPr lang="en-US" dirty="0"/>
          </a:p>
        </p:txBody>
      </p:sp>
      <p:sp>
        <p:nvSpPr>
          <p:cNvPr id="11" name="Rectangle 10" descr="highlight box" title="box"/>
          <p:cNvSpPr/>
          <p:nvPr/>
        </p:nvSpPr>
        <p:spPr>
          <a:xfrm>
            <a:off x="2094911" y="4024411"/>
            <a:ext cx="941245" cy="468437"/>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734047" y="1309772"/>
            <a:ext cx="4247908" cy="3416320"/>
          </a:xfrm>
          <a:prstGeom prst="rect">
            <a:avLst/>
          </a:prstGeom>
        </p:spPr>
        <p:txBody>
          <a:bodyPr wrap="square">
            <a:spAutoFit/>
          </a:bodyPr>
          <a:lstStyle/>
          <a:p>
            <a:r>
              <a:rPr lang="en-US" sz="2400" dirty="0"/>
              <a:t>The Mini Minnesota shows the</a:t>
            </a:r>
          </a:p>
          <a:p>
            <a:pPr marL="342900" indent="-342900">
              <a:buFont typeface="Wingdings" charset="2"/>
              <a:buChar char="Ø"/>
            </a:pPr>
            <a:r>
              <a:rPr lang="en-US" sz="2400" dirty="0"/>
              <a:t>Approximate location of the project</a:t>
            </a:r>
          </a:p>
          <a:p>
            <a:pPr marL="342900" indent="-342900">
              <a:buFont typeface="Wingdings" charset="2"/>
              <a:buChar char="Ø"/>
            </a:pPr>
            <a:r>
              <a:rPr lang="en-US" sz="2400" dirty="0"/>
              <a:t>All counties where the project is located.  Cannot state </a:t>
            </a:r>
            <a:r>
              <a:rPr lang="en-US" sz="2400" dirty="0" smtClean="0"/>
              <a:t>“various counties”, </a:t>
            </a:r>
            <a:r>
              <a:rPr lang="en-US" sz="2400" dirty="0"/>
              <a:t>must list them all.</a:t>
            </a:r>
          </a:p>
          <a:p>
            <a:pPr marL="342900" indent="-342900">
              <a:buFont typeface="Wingdings" charset="2"/>
              <a:buChar char="Ø"/>
            </a:pPr>
            <a:r>
              <a:rPr lang="en-US" sz="2400" dirty="0"/>
              <a:t>The District where the project is located</a:t>
            </a:r>
          </a:p>
        </p:txBody>
      </p:sp>
      <p:sp>
        <p:nvSpPr>
          <p:cNvPr id="15" name="TextBox 14"/>
          <p:cNvSpPr txBox="1"/>
          <p:nvPr/>
        </p:nvSpPr>
        <p:spPr>
          <a:xfrm>
            <a:off x="166931" y="4823684"/>
            <a:ext cx="3067292" cy="1200329"/>
          </a:xfrm>
          <a:prstGeom prst="rect">
            <a:avLst/>
          </a:prstGeom>
          <a:noFill/>
        </p:spPr>
        <p:txBody>
          <a:bodyPr wrap="square" rtlCol="0">
            <a:spAutoFit/>
          </a:bodyPr>
          <a:lstStyle/>
          <a:p>
            <a:r>
              <a:rPr lang="en-US" sz="2400" dirty="0" smtClean="0"/>
              <a:t>It is typically located at the bottom portion of the title sheet.</a:t>
            </a:r>
            <a:endParaRPr lang="en-US" sz="2400" dirty="0"/>
          </a:p>
        </p:txBody>
      </p:sp>
      <p:sp>
        <p:nvSpPr>
          <p:cNvPr id="16" name="Rectangle 15" descr="highlight box" title="box"/>
          <p:cNvSpPr/>
          <p:nvPr/>
        </p:nvSpPr>
        <p:spPr>
          <a:xfrm>
            <a:off x="3773215" y="4641448"/>
            <a:ext cx="4544964" cy="1872555"/>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ent-Up Arrow 16" descr="arrow to pullout" title="arrow"/>
          <p:cNvSpPr/>
          <p:nvPr/>
        </p:nvSpPr>
        <p:spPr>
          <a:xfrm flipV="1">
            <a:off x="3036156" y="4178120"/>
            <a:ext cx="1547877" cy="421221"/>
          </a:xfrm>
          <a:prstGeom prst="bentUp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432058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example of title sheet" title="title"/>
          <p:cNvPicPr>
            <a:picLocks noChangeAspect="1"/>
          </p:cNvPicPr>
          <p:nvPr/>
        </p:nvPicPr>
        <p:blipFill>
          <a:blip r:embed="rId2"/>
          <a:stretch>
            <a:fillRect/>
          </a:stretch>
        </p:blipFill>
        <p:spPr>
          <a:xfrm>
            <a:off x="138673" y="3596309"/>
            <a:ext cx="4606474" cy="2969583"/>
          </a:xfrm>
          <a:prstGeom prst="rect">
            <a:avLst/>
          </a:prstGeom>
        </p:spPr>
      </p:pic>
      <p:sp>
        <p:nvSpPr>
          <p:cNvPr id="2" name="Title 1"/>
          <p:cNvSpPr>
            <a:spLocks noGrp="1"/>
          </p:cNvSpPr>
          <p:nvPr>
            <p:ph type="title"/>
          </p:nvPr>
        </p:nvSpPr>
        <p:spPr>
          <a:xfrm>
            <a:off x="232410" y="152400"/>
            <a:ext cx="8703246" cy="914400"/>
          </a:xfrm>
        </p:spPr>
        <p:txBody>
          <a:bodyPr>
            <a:noAutofit/>
          </a:bodyPr>
          <a:lstStyle/>
          <a:p>
            <a:pPr algn="ctr"/>
            <a:r>
              <a:rPr lang="en-US" sz="4000" dirty="0" smtClean="0"/>
              <a:t/>
            </a:r>
            <a:br>
              <a:rPr lang="en-US" sz="4000" dirty="0" smtClean="0"/>
            </a:br>
            <a:r>
              <a:rPr lang="en-US" sz="4000" dirty="0" smtClean="0"/>
              <a:t>CHARGE IDENTIFIER</a:t>
            </a:r>
            <a:r>
              <a:rPr lang="en-US" sz="4000" dirty="0"/>
              <a:t/>
            </a:r>
            <a:br>
              <a:rPr lang="en-US" sz="4000" dirty="0"/>
            </a:br>
            <a:endParaRPr lang="en-US" sz="4000"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44</a:t>
            </a:fld>
            <a:endParaRPr lang="en-US" dirty="0"/>
          </a:p>
        </p:txBody>
      </p:sp>
      <p:sp>
        <p:nvSpPr>
          <p:cNvPr id="3" name="Footer Placeholder 2"/>
          <p:cNvSpPr>
            <a:spLocks noGrp="1"/>
          </p:cNvSpPr>
          <p:nvPr>
            <p:ph type="ftr" sz="quarter" idx="3"/>
          </p:nvPr>
        </p:nvSpPr>
        <p:spPr>
          <a:xfrm>
            <a:off x="2592381" y="6492875"/>
            <a:ext cx="4190735" cy="365125"/>
          </a:xfrm>
        </p:spPr>
        <p:txBody>
          <a:bodyPr/>
          <a:lstStyle/>
          <a:p>
            <a:r>
              <a:rPr lang="en-US" dirty="0" smtClean="0"/>
              <a:t>http://ihub/projectdelivery/design/index.html</a:t>
            </a:r>
            <a:endParaRPr lang="en-US" dirty="0"/>
          </a:p>
        </p:txBody>
      </p:sp>
      <p:sp>
        <p:nvSpPr>
          <p:cNvPr id="11" name="Rectangle 10" descr="highlight box" title="box"/>
          <p:cNvSpPr/>
          <p:nvPr/>
        </p:nvSpPr>
        <p:spPr>
          <a:xfrm>
            <a:off x="2855251" y="5880790"/>
            <a:ext cx="941245" cy="468437"/>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68207" y="3714394"/>
            <a:ext cx="4328015" cy="2677656"/>
          </a:xfrm>
          <a:prstGeom prst="rect">
            <a:avLst/>
          </a:prstGeom>
          <a:noFill/>
        </p:spPr>
        <p:txBody>
          <a:bodyPr wrap="square" rtlCol="0">
            <a:spAutoFit/>
          </a:bodyPr>
          <a:lstStyle/>
          <a:p>
            <a:pPr marL="342900" indent="-342900">
              <a:buFont typeface="Wingdings" panose="05000000000000000000" pitchFamily="2" charset="2"/>
              <a:buChar char="Ø"/>
            </a:pPr>
            <a:r>
              <a:rPr lang="en-US" sz="2400" dirty="0" smtClean="0"/>
              <a:t>It is located at the bottom portion of the title sheet between the mini Minnesota and the signatures.</a:t>
            </a:r>
          </a:p>
          <a:p>
            <a:pPr marL="342900" indent="-342900">
              <a:buFont typeface="Wingdings" panose="05000000000000000000" pitchFamily="2" charset="2"/>
              <a:buChar char="Ø"/>
            </a:pPr>
            <a:r>
              <a:rPr lang="en-US" sz="2400" dirty="0" smtClean="0"/>
              <a:t>It is written in pencil as it is erased before the plan goes out for bids.</a:t>
            </a:r>
            <a:endParaRPr lang="en-US" sz="2400" dirty="0"/>
          </a:p>
        </p:txBody>
      </p:sp>
      <p:sp>
        <p:nvSpPr>
          <p:cNvPr id="5" name="TextBox 4"/>
          <p:cNvSpPr txBox="1"/>
          <p:nvPr/>
        </p:nvSpPr>
        <p:spPr>
          <a:xfrm>
            <a:off x="232410" y="1291440"/>
            <a:ext cx="3564086" cy="1569660"/>
          </a:xfrm>
          <a:prstGeom prst="rect">
            <a:avLst/>
          </a:prstGeom>
          <a:noFill/>
        </p:spPr>
        <p:txBody>
          <a:bodyPr wrap="square" rtlCol="0">
            <a:spAutoFit/>
          </a:bodyPr>
          <a:lstStyle/>
          <a:p>
            <a:r>
              <a:rPr lang="en-US" sz="2400" dirty="0" smtClean="0"/>
              <a:t>The charge identifier is the number that the project design work is charged to on timesheets.</a:t>
            </a:r>
          </a:p>
        </p:txBody>
      </p:sp>
      <p:pic>
        <p:nvPicPr>
          <p:cNvPr id="10" name="Picture 9" descr="pullout of charge ID" title="pullout"/>
          <p:cNvPicPr>
            <a:picLocks noChangeAspect="1"/>
          </p:cNvPicPr>
          <p:nvPr/>
        </p:nvPicPr>
        <p:blipFill rotWithShape="1">
          <a:blip r:embed="rId3"/>
          <a:srcRect l="3278" t="6232" r="13085" b="11732"/>
          <a:stretch/>
        </p:blipFill>
        <p:spPr>
          <a:xfrm>
            <a:off x="4097438" y="1416648"/>
            <a:ext cx="4998784" cy="2282054"/>
          </a:xfrm>
          <a:prstGeom prst="rect">
            <a:avLst/>
          </a:prstGeom>
        </p:spPr>
      </p:pic>
      <p:sp>
        <p:nvSpPr>
          <p:cNvPr id="16" name="Rectangle 15" descr="highlight box" title="box"/>
          <p:cNvSpPr/>
          <p:nvPr/>
        </p:nvSpPr>
        <p:spPr>
          <a:xfrm>
            <a:off x="6539696" y="1658826"/>
            <a:ext cx="2523282" cy="1038075"/>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descr="arrow to pullout" title="arrow"/>
          <p:cNvSpPr/>
          <p:nvPr/>
        </p:nvSpPr>
        <p:spPr>
          <a:xfrm>
            <a:off x="3483417" y="2405676"/>
            <a:ext cx="3023035" cy="291225"/>
          </a:xfrm>
          <a:prstGeom prst="right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extension of arrow to pullout" title="arrow extension"/>
          <p:cNvSpPr/>
          <p:nvPr/>
        </p:nvSpPr>
        <p:spPr>
          <a:xfrm>
            <a:off x="3483417" y="2532087"/>
            <a:ext cx="127322" cy="3348703"/>
          </a:xfrm>
          <a:prstGeom prst="rect">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470105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410" y="152400"/>
            <a:ext cx="8703246" cy="914400"/>
          </a:xfrm>
        </p:spPr>
        <p:txBody>
          <a:bodyPr>
            <a:noAutofit/>
          </a:bodyPr>
          <a:lstStyle/>
          <a:p>
            <a:pPr algn="ctr"/>
            <a:r>
              <a:rPr lang="en-US" sz="4000" dirty="0" smtClean="0"/>
              <a:t/>
            </a:r>
            <a:br>
              <a:rPr lang="en-US" sz="4000" dirty="0" smtClean="0"/>
            </a:br>
            <a:r>
              <a:rPr lang="en-US" sz="4000" dirty="0" smtClean="0"/>
              <a:t>PROJECT NUMBERS</a:t>
            </a:r>
            <a:r>
              <a:rPr lang="en-US" sz="4000" dirty="0"/>
              <a:t/>
            </a:r>
            <a:br>
              <a:rPr lang="en-US" sz="4000" dirty="0"/>
            </a:br>
            <a:endParaRPr lang="en-US" sz="4000"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45</a:t>
            </a:fld>
            <a:endParaRPr lang="en-US" dirty="0"/>
          </a:p>
        </p:txBody>
      </p:sp>
      <p:sp>
        <p:nvSpPr>
          <p:cNvPr id="3" name="Footer Placeholder 2"/>
          <p:cNvSpPr>
            <a:spLocks noGrp="1"/>
          </p:cNvSpPr>
          <p:nvPr>
            <p:ph type="ftr" sz="quarter" idx="3"/>
          </p:nvPr>
        </p:nvSpPr>
        <p:spPr>
          <a:xfrm>
            <a:off x="2592381" y="6492875"/>
            <a:ext cx="4190735" cy="365125"/>
          </a:xfrm>
        </p:spPr>
        <p:txBody>
          <a:bodyPr/>
          <a:lstStyle/>
          <a:p>
            <a:r>
              <a:rPr lang="en-US" dirty="0" smtClean="0"/>
              <a:t>http://ihub/projectdelivery/design/index.html</a:t>
            </a:r>
            <a:endParaRPr lang="en-US" dirty="0"/>
          </a:p>
        </p:txBody>
      </p:sp>
      <p:sp>
        <p:nvSpPr>
          <p:cNvPr id="17" name="Rectangle 16"/>
          <p:cNvSpPr/>
          <p:nvPr/>
        </p:nvSpPr>
        <p:spPr>
          <a:xfrm>
            <a:off x="232410" y="1387075"/>
            <a:ext cx="8544022" cy="4893647"/>
          </a:xfrm>
          <a:prstGeom prst="rect">
            <a:avLst/>
          </a:prstGeom>
        </p:spPr>
        <p:txBody>
          <a:bodyPr wrap="square">
            <a:spAutoFit/>
          </a:bodyPr>
          <a:lstStyle/>
          <a:p>
            <a:r>
              <a:rPr lang="en-US" sz="2400" dirty="0" smtClean="0"/>
              <a:t>The title sheet should include ALL the project numbers in the plan.</a:t>
            </a:r>
          </a:p>
          <a:p>
            <a:pPr marL="342900" indent="-342900">
              <a:buFont typeface="Wingdings" charset="2"/>
              <a:buChar char="Ø"/>
            </a:pPr>
            <a:r>
              <a:rPr lang="en-US" sz="2400" dirty="0" smtClean="0"/>
              <a:t>Show the project number along with T.H</a:t>
            </a:r>
            <a:r>
              <a:rPr lang="en-US" sz="2400" dirty="0"/>
              <a:t>. number, followed by the primary statutory route number, (T.H. 94=392) </a:t>
            </a:r>
            <a:r>
              <a:rPr lang="en-US" sz="2400" dirty="0" smtClean="0"/>
              <a:t>This should be shown </a:t>
            </a:r>
            <a:r>
              <a:rPr lang="en-US" sz="2400" dirty="0"/>
              <a:t>for all SP’s even if the TH and Legislative numbers are the </a:t>
            </a:r>
            <a:r>
              <a:rPr lang="en-US" sz="2400" dirty="0" smtClean="0"/>
              <a:t>same.</a:t>
            </a:r>
          </a:p>
          <a:p>
            <a:pPr marL="342900" indent="-342900">
              <a:buFont typeface="Wingdings" charset="2"/>
              <a:buChar char="Ø"/>
            </a:pPr>
            <a:r>
              <a:rPr lang="en-US" sz="2400" dirty="0" smtClean="0"/>
              <a:t>Sometimes </a:t>
            </a:r>
            <a:r>
              <a:rPr lang="en-US" sz="2400" dirty="0"/>
              <a:t>there are multiple Legislative Routes on the same roadway.  These can change over the course of a route and over time.  When in doubt use the statutory route number that represents the greatest extent of the highway route or the lower number.</a:t>
            </a:r>
            <a:r>
              <a:rPr lang="en-US" sz="2400" dirty="0" smtClean="0">
                <a:effectLst/>
              </a:rPr>
              <a:t> </a:t>
            </a:r>
          </a:p>
          <a:p>
            <a:pPr marL="342900" indent="-342900">
              <a:buFont typeface="Wingdings" charset="2"/>
              <a:buChar char="Ø"/>
            </a:pPr>
            <a:r>
              <a:rPr lang="en-US" sz="2400" dirty="0" smtClean="0"/>
              <a:t>When there are multiple project numbers the PRIME SP number should be shown on the bottom.</a:t>
            </a:r>
          </a:p>
          <a:p>
            <a:pPr marL="342900" indent="-342900">
              <a:buFont typeface="Wingdings" charset="2"/>
              <a:buChar char="Ø"/>
            </a:pPr>
            <a:r>
              <a:rPr lang="en-US" sz="2400" dirty="0" smtClean="0"/>
              <a:t>Make sure to also include all State Aid project numbers.</a:t>
            </a:r>
            <a:endParaRPr lang="en-US" sz="2400" dirty="0"/>
          </a:p>
        </p:txBody>
      </p:sp>
    </p:spTree>
    <p:extLst>
      <p:ext uri="{BB962C8B-B14F-4D97-AF65-F5344CB8AC3E}">
        <p14:creationId xmlns:p14="http://schemas.microsoft.com/office/powerpoint/2010/main" val="30163805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example of title sheet" title="title"/>
          <p:cNvPicPr>
            <a:picLocks noChangeAspect="1"/>
          </p:cNvPicPr>
          <p:nvPr/>
        </p:nvPicPr>
        <p:blipFill>
          <a:blip r:embed="rId2"/>
          <a:stretch>
            <a:fillRect/>
          </a:stretch>
        </p:blipFill>
        <p:spPr>
          <a:xfrm>
            <a:off x="40511" y="3074168"/>
            <a:ext cx="5127585" cy="3305519"/>
          </a:xfrm>
          <a:prstGeom prst="rect">
            <a:avLst/>
          </a:prstGeom>
        </p:spPr>
      </p:pic>
      <p:sp>
        <p:nvSpPr>
          <p:cNvPr id="2" name="Title 1"/>
          <p:cNvSpPr>
            <a:spLocks noGrp="1"/>
          </p:cNvSpPr>
          <p:nvPr>
            <p:ph type="title"/>
          </p:nvPr>
        </p:nvSpPr>
        <p:spPr>
          <a:xfrm>
            <a:off x="232410" y="152400"/>
            <a:ext cx="8703246" cy="914400"/>
          </a:xfrm>
        </p:spPr>
        <p:txBody>
          <a:bodyPr>
            <a:noAutofit/>
          </a:bodyPr>
          <a:lstStyle/>
          <a:p>
            <a:pPr algn="ctr"/>
            <a:r>
              <a:rPr lang="en-US" sz="4000" dirty="0" smtClean="0"/>
              <a:t/>
            </a:r>
            <a:br>
              <a:rPr lang="en-US" sz="4000" dirty="0" smtClean="0"/>
            </a:br>
            <a:r>
              <a:rPr lang="en-US" sz="4000" dirty="0" smtClean="0"/>
              <a:t>PROJECT NUMBERS</a:t>
            </a:r>
            <a:r>
              <a:rPr lang="en-US" sz="4000" dirty="0"/>
              <a:t/>
            </a:r>
            <a:br>
              <a:rPr lang="en-US" sz="4000" dirty="0"/>
            </a:br>
            <a:endParaRPr lang="en-US" sz="4000" dirty="0"/>
          </a:p>
        </p:txBody>
      </p:sp>
      <p:sp>
        <p:nvSpPr>
          <p:cNvPr id="4" name="Date Placeholder 3"/>
          <p:cNvSpPr>
            <a:spLocks noGrp="1"/>
          </p:cNvSpPr>
          <p:nvPr>
            <p:ph type="dt" sz="half" idx="10"/>
          </p:nvPr>
        </p:nvSpPr>
        <p:spPr>
          <a:xfrm>
            <a:off x="232410" y="6600998"/>
            <a:ext cx="2101984" cy="278129"/>
          </a:xfrm>
        </p:spPr>
        <p:txBody>
          <a:bodyPr/>
          <a:lstStyle/>
          <a:p>
            <a:r>
              <a:rPr lang="en-US" smtClean="0"/>
              <a:t>PPB-TITLE SHEET 2018-12</a:t>
            </a:r>
            <a:endParaRPr lang="en-US" dirty="0"/>
          </a:p>
        </p:txBody>
      </p:sp>
      <p:sp>
        <p:nvSpPr>
          <p:cNvPr id="6" name="Slide Number Placeholder 5"/>
          <p:cNvSpPr>
            <a:spLocks noGrp="1"/>
          </p:cNvSpPr>
          <p:nvPr>
            <p:ph type="sldNum" sz="quarter" idx="12"/>
          </p:nvPr>
        </p:nvSpPr>
        <p:spPr>
          <a:xfrm>
            <a:off x="7418350" y="6514003"/>
            <a:ext cx="1097001" cy="365125"/>
          </a:xfrm>
        </p:spPr>
        <p:txBody>
          <a:bodyPr/>
          <a:lstStyle/>
          <a:p>
            <a:fld id="{48F63A3B-78C7-47BE-AE5E-E10140E04643}" type="slidenum">
              <a:rPr lang="en-US" smtClean="0"/>
              <a:t>46</a:t>
            </a:fld>
            <a:endParaRPr lang="en-US" dirty="0"/>
          </a:p>
        </p:txBody>
      </p:sp>
      <p:sp>
        <p:nvSpPr>
          <p:cNvPr id="3" name="Footer Placeholder 2"/>
          <p:cNvSpPr>
            <a:spLocks noGrp="1"/>
          </p:cNvSpPr>
          <p:nvPr>
            <p:ph type="ftr" sz="quarter" idx="3"/>
          </p:nvPr>
        </p:nvSpPr>
        <p:spPr>
          <a:xfrm>
            <a:off x="2592381" y="6492875"/>
            <a:ext cx="4190735" cy="365125"/>
          </a:xfrm>
        </p:spPr>
        <p:txBody>
          <a:bodyPr/>
          <a:lstStyle/>
          <a:p>
            <a:r>
              <a:rPr lang="en-US" dirty="0" smtClean="0"/>
              <a:t>http://ihub/projectdelivery/design/index.html</a:t>
            </a:r>
            <a:endParaRPr lang="en-US" dirty="0"/>
          </a:p>
        </p:txBody>
      </p:sp>
      <p:sp>
        <p:nvSpPr>
          <p:cNvPr id="11" name="Rectangle 10" descr="highlight box" title="box"/>
          <p:cNvSpPr/>
          <p:nvPr/>
        </p:nvSpPr>
        <p:spPr>
          <a:xfrm>
            <a:off x="3156193" y="5919492"/>
            <a:ext cx="1126440" cy="468437"/>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526564" y="3691723"/>
            <a:ext cx="3193696" cy="1569660"/>
          </a:xfrm>
          <a:prstGeom prst="rect">
            <a:avLst/>
          </a:prstGeom>
          <a:noFill/>
        </p:spPr>
        <p:txBody>
          <a:bodyPr wrap="square" rtlCol="0">
            <a:spAutoFit/>
          </a:bodyPr>
          <a:lstStyle/>
          <a:p>
            <a:r>
              <a:rPr lang="en-US" sz="2400" dirty="0"/>
              <a:t>The project number(s) should </a:t>
            </a:r>
            <a:r>
              <a:rPr lang="en-US" sz="2400" dirty="0" smtClean="0"/>
              <a:t>be </a:t>
            </a:r>
            <a:r>
              <a:rPr lang="en-US" sz="2400" dirty="0"/>
              <a:t>shown in the bottom right corner of the plan sheet.</a:t>
            </a:r>
          </a:p>
        </p:txBody>
      </p:sp>
      <p:sp>
        <p:nvSpPr>
          <p:cNvPr id="12" name="Right Arrow 11" descr="arrow to pullout" title="arrow"/>
          <p:cNvSpPr/>
          <p:nvPr/>
        </p:nvSpPr>
        <p:spPr>
          <a:xfrm>
            <a:off x="3796496" y="2177863"/>
            <a:ext cx="2743200" cy="25282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pullout of SP numbers" title="pullout"/>
          <p:cNvPicPr>
            <a:picLocks noChangeAspect="1"/>
          </p:cNvPicPr>
          <p:nvPr/>
        </p:nvPicPr>
        <p:blipFill rotWithShape="1">
          <a:blip r:embed="rId3"/>
          <a:srcRect l="5316" t="5711" r="1519" b="7623"/>
          <a:stretch/>
        </p:blipFill>
        <p:spPr>
          <a:xfrm>
            <a:off x="3520184" y="1384603"/>
            <a:ext cx="5461771" cy="1513860"/>
          </a:xfrm>
          <a:prstGeom prst="rect">
            <a:avLst/>
          </a:prstGeom>
        </p:spPr>
      </p:pic>
      <p:sp>
        <p:nvSpPr>
          <p:cNvPr id="16" name="Rectangle 15" descr="highlight box" title="box"/>
          <p:cNvSpPr/>
          <p:nvPr/>
        </p:nvSpPr>
        <p:spPr>
          <a:xfrm>
            <a:off x="3426106" y="1283989"/>
            <a:ext cx="5509549" cy="1723541"/>
          </a:xfrm>
          <a:prstGeom prst="rect">
            <a:avLst/>
          </a:prstGeom>
          <a:noFill/>
          <a:ln w="5715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Up Arrow 8" descr="arrow to pullout" title="arrow"/>
          <p:cNvSpPr/>
          <p:nvPr/>
        </p:nvSpPr>
        <p:spPr>
          <a:xfrm>
            <a:off x="4016415" y="3007530"/>
            <a:ext cx="185195" cy="2911962"/>
          </a:xfrm>
          <a:prstGeom prst="up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775362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410" y="152400"/>
            <a:ext cx="8703246" cy="914400"/>
          </a:xfrm>
        </p:spPr>
        <p:txBody>
          <a:bodyPr>
            <a:noAutofit/>
          </a:bodyPr>
          <a:lstStyle/>
          <a:p>
            <a:pPr algn="ctr"/>
            <a:r>
              <a:rPr lang="en-US" sz="4000" dirty="0" smtClean="0"/>
              <a:t/>
            </a:r>
            <a:br>
              <a:rPr lang="en-US" sz="4000" dirty="0" smtClean="0"/>
            </a:br>
            <a:r>
              <a:rPr lang="en-US" sz="4000" dirty="0" smtClean="0"/>
              <a:t>SHEET NUMBERS</a:t>
            </a:r>
            <a:r>
              <a:rPr lang="en-US" sz="4000" dirty="0"/>
              <a:t/>
            </a:r>
            <a:br>
              <a:rPr lang="en-US" sz="4000" dirty="0"/>
            </a:br>
            <a:endParaRPr lang="en-US" sz="4000" dirty="0"/>
          </a:p>
        </p:txBody>
      </p:sp>
      <p:sp>
        <p:nvSpPr>
          <p:cNvPr id="4" name="Date Placeholder 3"/>
          <p:cNvSpPr>
            <a:spLocks noGrp="1"/>
          </p:cNvSpPr>
          <p:nvPr>
            <p:ph type="dt" sz="half" idx="10"/>
          </p:nvPr>
        </p:nvSpPr>
        <p:spPr>
          <a:xfrm>
            <a:off x="21472" y="6538595"/>
            <a:ext cx="2101984" cy="278129"/>
          </a:xfrm>
        </p:spPr>
        <p:txBody>
          <a:bodyPr/>
          <a:lstStyle/>
          <a:p>
            <a:r>
              <a:rPr lang="en-US" smtClean="0"/>
              <a:t>PPB-TITLE SHEET 2018-12</a:t>
            </a:r>
            <a:endParaRPr lang="en-US" dirty="0"/>
          </a:p>
        </p:txBody>
      </p:sp>
      <p:sp>
        <p:nvSpPr>
          <p:cNvPr id="6" name="Slide Number Placeholder 5"/>
          <p:cNvSpPr>
            <a:spLocks noGrp="1"/>
          </p:cNvSpPr>
          <p:nvPr>
            <p:ph type="sldNum" sz="quarter" idx="12"/>
          </p:nvPr>
        </p:nvSpPr>
        <p:spPr>
          <a:xfrm>
            <a:off x="7418350" y="6559723"/>
            <a:ext cx="1097001" cy="365125"/>
          </a:xfrm>
        </p:spPr>
        <p:txBody>
          <a:bodyPr/>
          <a:lstStyle/>
          <a:p>
            <a:fld id="{48F63A3B-78C7-47BE-AE5E-E10140E04643}" type="slidenum">
              <a:rPr lang="en-US" smtClean="0"/>
              <a:t>47</a:t>
            </a:fld>
            <a:endParaRPr lang="en-US" dirty="0"/>
          </a:p>
        </p:txBody>
      </p:sp>
      <p:sp>
        <p:nvSpPr>
          <p:cNvPr id="3" name="Footer Placeholder 2"/>
          <p:cNvSpPr>
            <a:spLocks noGrp="1"/>
          </p:cNvSpPr>
          <p:nvPr>
            <p:ph type="ftr" sz="quarter" idx="3"/>
          </p:nvPr>
        </p:nvSpPr>
        <p:spPr>
          <a:xfrm>
            <a:off x="2592381" y="6538595"/>
            <a:ext cx="4190735" cy="365125"/>
          </a:xfrm>
        </p:spPr>
        <p:txBody>
          <a:bodyPr/>
          <a:lstStyle/>
          <a:p>
            <a:r>
              <a:rPr lang="en-US" dirty="0" smtClean="0"/>
              <a:t>http://ihub/projectdelivery/design/index.html</a:t>
            </a:r>
            <a:endParaRPr lang="en-US" dirty="0"/>
          </a:p>
        </p:txBody>
      </p:sp>
      <p:sp>
        <p:nvSpPr>
          <p:cNvPr id="5" name="TextBox 4"/>
          <p:cNvSpPr txBox="1"/>
          <p:nvPr/>
        </p:nvSpPr>
        <p:spPr>
          <a:xfrm>
            <a:off x="62617" y="1280954"/>
            <a:ext cx="5159661" cy="769441"/>
          </a:xfrm>
          <a:prstGeom prst="rect">
            <a:avLst/>
          </a:prstGeom>
          <a:noFill/>
        </p:spPr>
        <p:txBody>
          <a:bodyPr wrap="square" rtlCol="0">
            <a:spAutoFit/>
          </a:bodyPr>
          <a:lstStyle/>
          <a:p>
            <a:r>
              <a:rPr lang="en-US" sz="2200" dirty="0"/>
              <a:t>The </a:t>
            </a:r>
            <a:r>
              <a:rPr lang="en-US" sz="2200" dirty="0" smtClean="0"/>
              <a:t>number should be </a:t>
            </a:r>
            <a:r>
              <a:rPr lang="en-US" sz="2200" dirty="0"/>
              <a:t>shown in the bottom right corner of the plan sheet.</a:t>
            </a:r>
          </a:p>
        </p:txBody>
      </p:sp>
      <p:pic>
        <p:nvPicPr>
          <p:cNvPr id="14" name="Picture 13" descr="example of title sheet" title="title"/>
          <p:cNvPicPr>
            <a:picLocks noChangeAspect="1"/>
          </p:cNvPicPr>
          <p:nvPr/>
        </p:nvPicPr>
        <p:blipFill rotWithShape="1">
          <a:blip r:embed="rId2"/>
          <a:srcRect l="2931" b="3166"/>
          <a:stretch/>
        </p:blipFill>
        <p:spPr>
          <a:xfrm>
            <a:off x="258053" y="2058607"/>
            <a:ext cx="4668655" cy="3493015"/>
          </a:xfrm>
          <a:prstGeom prst="rect">
            <a:avLst/>
          </a:prstGeom>
        </p:spPr>
      </p:pic>
      <p:pic>
        <p:nvPicPr>
          <p:cNvPr id="15" name="Picture 14" descr="pullout of index" title="pullout"/>
          <p:cNvPicPr>
            <a:picLocks noChangeAspect="1"/>
          </p:cNvPicPr>
          <p:nvPr/>
        </p:nvPicPr>
        <p:blipFill rotWithShape="1">
          <a:blip r:embed="rId3"/>
          <a:srcRect l="2803" t="2092" r="15615" b="2480"/>
          <a:stretch/>
        </p:blipFill>
        <p:spPr>
          <a:xfrm>
            <a:off x="5450344" y="1339447"/>
            <a:ext cx="3509432" cy="4766253"/>
          </a:xfrm>
          <a:prstGeom prst="rect">
            <a:avLst/>
          </a:prstGeom>
        </p:spPr>
      </p:pic>
      <p:sp>
        <p:nvSpPr>
          <p:cNvPr id="17" name="Rectangle 16" descr="highlight box" title="box"/>
          <p:cNvSpPr/>
          <p:nvPr/>
        </p:nvSpPr>
        <p:spPr>
          <a:xfrm>
            <a:off x="4182528" y="5423169"/>
            <a:ext cx="457729" cy="127592"/>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descr="highlight box" title="box"/>
          <p:cNvSpPr/>
          <p:nvPr/>
        </p:nvSpPr>
        <p:spPr>
          <a:xfrm>
            <a:off x="5562809" y="4674487"/>
            <a:ext cx="655835" cy="298363"/>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191881" y="6105700"/>
            <a:ext cx="8743775" cy="400110"/>
          </a:xfrm>
          <a:prstGeom prst="rect">
            <a:avLst/>
          </a:prstGeom>
          <a:noFill/>
        </p:spPr>
        <p:txBody>
          <a:bodyPr wrap="square" rtlCol="0">
            <a:spAutoFit/>
          </a:bodyPr>
          <a:lstStyle/>
          <a:p>
            <a:pPr marL="342900" indent="-342900">
              <a:buFont typeface="Wingdings" charset="2"/>
              <a:buChar char="Ø"/>
            </a:pPr>
            <a:r>
              <a:rPr lang="en-US" sz="2000" dirty="0"/>
              <a:t>The last numerical sheet is shown in the bottom right corner of the plan.</a:t>
            </a:r>
          </a:p>
        </p:txBody>
      </p:sp>
      <p:pic>
        <p:nvPicPr>
          <p:cNvPr id="21" name="Picture 20" descr="pullout of sheet numbers" title="pullout"/>
          <p:cNvPicPr>
            <a:picLocks noChangeAspect="1"/>
          </p:cNvPicPr>
          <p:nvPr/>
        </p:nvPicPr>
        <p:blipFill>
          <a:blip r:embed="rId4"/>
          <a:stretch>
            <a:fillRect/>
          </a:stretch>
        </p:blipFill>
        <p:spPr>
          <a:xfrm>
            <a:off x="469525" y="5638178"/>
            <a:ext cx="4345843" cy="393257"/>
          </a:xfrm>
          <a:prstGeom prst="rect">
            <a:avLst/>
          </a:prstGeom>
        </p:spPr>
      </p:pic>
      <p:sp>
        <p:nvSpPr>
          <p:cNvPr id="22" name="Rectangle 21" descr="highlight box" title="box"/>
          <p:cNvSpPr/>
          <p:nvPr/>
        </p:nvSpPr>
        <p:spPr>
          <a:xfrm>
            <a:off x="2926454" y="5712443"/>
            <a:ext cx="731772" cy="324220"/>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descr="arrow to pullout" title="arrow"/>
          <p:cNvSpPr/>
          <p:nvPr/>
        </p:nvSpPr>
        <p:spPr>
          <a:xfrm>
            <a:off x="4476459" y="4807670"/>
            <a:ext cx="1085225" cy="150829"/>
          </a:xfrm>
          <a:prstGeom prst="right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descr="extension of arrow to pullout" title="arrow extension"/>
          <p:cNvSpPr/>
          <p:nvPr/>
        </p:nvSpPr>
        <p:spPr>
          <a:xfrm>
            <a:off x="4464980" y="4897866"/>
            <a:ext cx="61080" cy="487569"/>
          </a:xfrm>
          <a:prstGeom prst="rect">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Bent-Up Arrow 6" descr="arrow to pullout" title="arrow"/>
          <p:cNvSpPr/>
          <p:nvPr/>
        </p:nvSpPr>
        <p:spPr>
          <a:xfrm flipH="1" flipV="1">
            <a:off x="3426372" y="5429258"/>
            <a:ext cx="757188" cy="277956"/>
          </a:xfrm>
          <a:prstGeom prst="bentUp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826763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example of title sheet" title="title"/>
          <p:cNvPicPr>
            <a:picLocks noChangeAspect="1"/>
          </p:cNvPicPr>
          <p:nvPr/>
        </p:nvPicPr>
        <p:blipFill>
          <a:blip r:embed="rId2"/>
          <a:stretch>
            <a:fillRect/>
          </a:stretch>
        </p:blipFill>
        <p:spPr>
          <a:xfrm>
            <a:off x="127069" y="3542409"/>
            <a:ext cx="4725328" cy="2996186"/>
          </a:xfrm>
          <a:prstGeom prst="rect">
            <a:avLst/>
          </a:prstGeom>
        </p:spPr>
      </p:pic>
      <p:sp>
        <p:nvSpPr>
          <p:cNvPr id="2" name="Title 1"/>
          <p:cNvSpPr>
            <a:spLocks noGrp="1"/>
          </p:cNvSpPr>
          <p:nvPr>
            <p:ph type="title"/>
          </p:nvPr>
        </p:nvSpPr>
        <p:spPr>
          <a:xfrm>
            <a:off x="232410" y="152400"/>
            <a:ext cx="8703246" cy="914400"/>
          </a:xfrm>
        </p:spPr>
        <p:txBody>
          <a:bodyPr>
            <a:noAutofit/>
          </a:bodyPr>
          <a:lstStyle/>
          <a:p>
            <a:pPr algn="ctr"/>
            <a:r>
              <a:rPr lang="en-US" sz="4000" dirty="0" smtClean="0"/>
              <a:t/>
            </a:r>
            <a:br>
              <a:rPr lang="en-US" sz="4000" dirty="0" smtClean="0"/>
            </a:br>
            <a:r>
              <a:rPr lang="en-US" sz="4000" dirty="0" smtClean="0"/>
              <a:t>WARNING LABELS</a:t>
            </a:r>
            <a:r>
              <a:rPr lang="en-US" sz="4000" dirty="0"/>
              <a:t/>
            </a:r>
            <a:br>
              <a:rPr lang="en-US" sz="4000" dirty="0"/>
            </a:br>
            <a:endParaRPr lang="en-US" sz="4000" dirty="0"/>
          </a:p>
        </p:txBody>
      </p:sp>
      <p:sp>
        <p:nvSpPr>
          <p:cNvPr id="4" name="Date Placeholder 3"/>
          <p:cNvSpPr>
            <a:spLocks noGrp="1"/>
          </p:cNvSpPr>
          <p:nvPr>
            <p:ph type="dt" sz="half" idx="10"/>
          </p:nvPr>
        </p:nvSpPr>
        <p:spPr>
          <a:xfrm>
            <a:off x="21472" y="6538595"/>
            <a:ext cx="2101984" cy="278129"/>
          </a:xfrm>
        </p:spPr>
        <p:txBody>
          <a:bodyPr/>
          <a:lstStyle/>
          <a:p>
            <a:r>
              <a:rPr lang="en-US" smtClean="0"/>
              <a:t>PPB-TITLE SHEET 2018-12</a:t>
            </a:r>
            <a:endParaRPr lang="en-US" dirty="0"/>
          </a:p>
        </p:txBody>
      </p:sp>
      <p:sp>
        <p:nvSpPr>
          <p:cNvPr id="6" name="Slide Number Placeholder 5"/>
          <p:cNvSpPr>
            <a:spLocks noGrp="1"/>
          </p:cNvSpPr>
          <p:nvPr>
            <p:ph type="sldNum" sz="quarter" idx="12"/>
          </p:nvPr>
        </p:nvSpPr>
        <p:spPr>
          <a:xfrm>
            <a:off x="7418350" y="6559723"/>
            <a:ext cx="1097001" cy="365125"/>
          </a:xfrm>
        </p:spPr>
        <p:txBody>
          <a:bodyPr/>
          <a:lstStyle/>
          <a:p>
            <a:fld id="{48F63A3B-78C7-47BE-AE5E-E10140E04643}" type="slidenum">
              <a:rPr lang="en-US" smtClean="0"/>
              <a:t>48</a:t>
            </a:fld>
            <a:endParaRPr lang="en-US" dirty="0"/>
          </a:p>
        </p:txBody>
      </p:sp>
      <p:sp>
        <p:nvSpPr>
          <p:cNvPr id="3" name="Footer Placeholder 2"/>
          <p:cNvSpPr>
            <a:spLocks noGrp="1"/>
          </p:cNvSpPr>
          <p:nvPr>
            <p:ph type="ftr" sz="quarter" idx="3"/>
          </p:nvPr>
        </p:nvSpPr>
        <p:spPr>
          <a:xfrm>
            <a:off x="2592381" y="6538595"/>
            <a:ext cx="4190735" cy="365125"/>
          </a:xfrm>
        </p:spPr>
        <p:txBody>
          <a:bodyPr/>
          <a:lstStyle/>
          <a:p>
            <a:r>
              <a:rPr lang="en-US" dirty="0" smtClean="0"/>
              <a:t>http://ihub/projectdelivery/design/index.html</a:t>
            </a:r>
            <a:endParaRPr lang="en-US" dirty="0"/>
          </a:p>
        </p:txBody>
      </p:sp>
      <p:sp>
        <p:nvSpPr>
          <p:cNvPr id="5" name="TextBox 4"/>
          <p:cNvSpPr txBox="1"/>
          <p:nvPr/>
        </p:nvSpPr>
        <p:spPr>
          <a:xfrm>
            <a:off x="62617" y="1280954"/>
            <a:ext cx="8873039" cy="1569660"/>
          </a:xfrm>
          <a:prstGeom prst="rect">
            <a:avLst/>
          </a:prstGeom>
          <a:noFill/>
        </p:spPr>
        <p:txBody>
          <a:bodyPr wrap="square" rtlCol="0">
            <a:spAutoFit/>
          </a:bodyPr>
          <a:lstStyle/>
          <a:p>
            <a:r>
              <a:rPr lang="en-US" sz="2400" dirty="0" smtClean="0"/>
              <a:t>If </a:t>
            </a:r>
            <a:r>
              <a:rPr lang="en-US" sz="2400" dirty="0"/>
              <a:t>there is a petroleum or high-pressure gas line in the vicinity of the project, include a warning note on the title sheet of the plan. (e.g. WARNING! PETROLEUM PIPELINE CROSSING</a:t>
            </a:r>
            <a:r>
              <a:rPr lang="en-US" sz="2400" dirty="0" smtClean="0"/>
              <a:t>).  Contact the CO utility office for exact wordage.</a:t>
            </a:r>
            <a:endParaRPr lang="en-US" sz="2400" dirty="0"/>
          </a:p>
        </p:txBody>
      </p:sp>
      <p:sp>
        <p:nvSpPr>
          <p:cNvPr id="22" name="Rectangle 21" descr="highlight box" title="box"/>
          <p:cNvSpPr/>
          <p:nvPr/>
        </p:nvSpPr>
        <p:spPr>
          <a:xfrm>
            <a:off x="2894923" y="4185719"/>
            <a:ext cx="731772" cy="324220"/>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descr="arrow to pullout" title="arrow"/>
          <p:cNvSpPr/>
          <p:nvPr/>
        </p:nvSpPr>
        <p:spPr>
          <a:xfrm>
            <a:off x="3342290" y="3092790"/>
            <a:ext cx="639093" cy="291497"/>
          </a:xfrm>
          <a:prstGeom prst="rightArrow">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pullout of warning note" title="pullout"/>
          <p:cNvPicPr>
            <a:picLocks noChangeAspect="1"/>
          </p:cNvPicPr>
          <p:nvPr/>
        </p:nvPicPr>
        <p:blipFill>
          <a:blip r:embed="rId3"/>
          <a:stretch>
            <a:fillRect/>
          </a:stretch>
        </p:blipFill>
        <p:spPr>
          <a:xfrm>
            <a:off x="4036069" y="2481283"/>
            <a:ext cx="5107931" cy="1687274"/>
          </a:xfrm>
          <a:prstGeom prst="rect">
            <a:avLst/>
          </a:prstGeom>
        </p:spPr>
      </p:pic>
      <p:sp>
        <p:nvSpPr>
          <p:cNvPr id="18" name="Rectangle 17" descr="highlight box" title="box"/>
          <p:cNvSpPr/>
          <p:nvPr/>
        </p:nvSpPr>
        <p:spPr>
          <a:xfrm>
            <a:off x="4036069" y="2481284"/>
            <a:ext cx="5053245" cy="1687274"/>
          </a:xfrm>
          <a:prstGeom prst="rect">
            <a:avLst/>
          </a:prstGeom>
          <a:noFill/>
          <a:ln w="38100">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descr="extension of arrow to pullout" title="arrow extension"/>
          <p:cNvSpPr/>
          <p:nvPr/>
        </p:nvSpPr>
        <p:spPr>
          <a:xfrm>
            <a:off x="3205655" y="3177284"/>
            <a:ext cx="136635" cy="991273"/>
          </a:xfrm>
          <a:prstGeom prst="rect">
            <a:avLst/>
          </a:prstGeom>
          <a:solidFill>
            <a:schemeClr val="accent2"/>
          </a:solidFill>
          <a:ln>
            <a:solidFill>
              <a:srgbClr val="78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350071" y="4509939"/>
            <a:ext cx="3165280" cy="1569660"/>
          </a:xfrm>
          <a:prstGeom prst="rect">
            <a:avLst/>
          </a:prstGeom>
          <a:noFill/>
        </p:spPr>
        <p:txBody>
          <a:bodyPr wrap="square" rtlCol="0">
            <a:spAutoFit/>
          </a:bodyPr>
          <a:lstStyle/>
          <a:p>
            <a:r>
              <a:rPr lang="en-US" sz="2400" dirty="0" smtClean="0"/>
              <a:t>The note is usually bold, larger font,  and/or double outlined to draw attention to it.</a:t>
            </a:r>
            <a:endParaRPr lang="en-US" sz="2400" dirty="0"/>
          </a:p>
        </p:txBody>
      </p:sp>
    </p:spTree>
    <p:extLst>
      <p:ext uri="{BB962C8B-B14F-4D97-AF65-F5344CB8AC3E}">
        <p14:creationId xmlns:p14="http://schemas.microsoft.com/office/powerpoint/2010/main" val="2279657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a:xfrm>
            <a:off x="0" y="1651381"/>
            <a:ext cx="9144000" cy="1733267"/>
          </a:xfrm>
        </p:spPr>
        <p:txBody>
          <a:bodyPr/>
          <a:lstStyle/>
          <a:p>
            <a:r>
              <a:rPr lang="en-US" sz="6000" dirty="0" smtClean="0">
                <a:solidFill>
                  <a:srgbClr val="00B050"/>
                </a:solidFill>
              </a:rPr>
              <a:t>QUESTIONS????</a:t>
            </a:r>
            <a:br>
              <a:rPr lang="en-US" sz="6000" dirty="0" smtClean="0">
                <a:solidFill>
                  <a:srgbClr val="00B050"/>
                </a:solidFill>
              </a:rPr>
            </a:br>
            <a:r>
              <a:rPr lang="en-US" sz="3600" dirty="0" smtClean="0">
                <a:solidFill>
                  <a:srgbClr val="00B050"/>
                </a:solidFill>
              </a:rPr>
              <a:t>Any questions contact us ANYTIME:</a:t>
            </a:r>
            <a:endParaRPr lang="en-US" sz="3600" dirty="0">
              <a:solidFill>
                <a:srgbClr val="00B050"/>
              </a:solidFill>
            </a:endParaRPr>
          </a:p>
        </p:txBody>
      </p:sp>
      <p:sp>
        <p:nvSpPr>
          <p:cNvPr id="4" name="Date Placeholder 3"/>
          <p:cNvSpPr>
            <a:spLocks noGrp="1"/>
          </p:cNvSpPr>
          <p:nvPr>
            <p:ph type="dt" sz="half" idx="10"/>
          </p:nvPr>
        </p:nvSpPr>
        <p:spPr>
          <a:xfrm>
            <a:off x="87441" y="6470654"/>
            <a:ext cx="2091689" cy="501646"/>
          </a:xfrm>
        </p:spPr>
        <p:txBody>
          <a:bodyPr/>
          <a:lstStyle/>
          <a:p>
            <a:r>
              <a:rPr lang="en-US" smtClean="0"/>
              <a:t>PPB-TITLE SHEET 2018-12</a:t>
            </a:r>
            <a:endParaRPr lang="en-US" dirty="0"/>
          </a:p>
        </p:txBody>
      </p:sp>
      <p:sp>
        <p:nvSpPr>
          <p:cNvPr id="5" name="Footer Placeholder 4"/>
          <p:cNvSpPr>
            <a:spLocks noGrp="1"/>
          </p:cNvSpPr>
          <p:nvPr>
            <p:ph type="ftr" sz="quarter" idx="12"/>
          </p:nvPr>
        </p:nvSpPr>
        <p:spPr>
          <a:xfrm>
            <a:off x="2489806" y="6516692"/>
            <a:ext cx="4190735" cy="365125"/>
          </a:xfrm>
        </p:spPr>
        <p:txBody>
          <a:bodyPr/>
          <a:lstStyle/>
          <a:p>
            <a:r>
              <a:rPr lang="en-US" dirty="0" smtClean="0"/>
              <a:t>http://ihub/projectdelivery/design/index.html</a:t>
            </a:r>
            <a:endParaRPr lang="en-US" dirty="0"/>
          </a:p>
        </p:txBody>
      </p:sp>
      <p:sp>
        <p:nvSpPr>
          <p:cNvPr id="6" name="Slide Number Placeholder 5"/>
          <p:cNvSpPr>
            <a:spLocks noGrp="1"/>
          </p:cNvSpPr>
          <p:nvPr>
            <p:ph type="sldNum" sz="quarter" idx="11"/>
          </p:nvPr>
        </p:nvSpPr>
        <p:spPr>
          <a:xfrm>
            <a:off x="7464070" y="6516691"/>
            <a:ext cx="1097001" cy="365125"/>
          </a:xfrm>
        </p:spPr>
        <p:txBody>
          <a:bodyPr/>
          <a:lstStyle/>
          <a:p>
            <a:fld id="{48F63A3B-78C7-47BE-AE5E-E10140E04643}" type="slidenum">
              <a:rPr lang="en-US" smtClean="0"/>
              <a:pPr/>
              <a:t>49</a:t>
            </a:fld>
            <a:endParaRPr lang="en-US" dirty="0"/>
          </a:p>
        </p:txBody>
      </p:sp>
      <p:sp>
        <p:nvSpPr>
          <p:cNvPr id="9" name="Text Box 10"/>
          <p:cNvSpPr txBox="1">
            <a:spLocks noChangeArrowheads="1"/>
          </p:cNvSpPr>
          <p:nvPr/>
        </p:nvSpPr>
        <p:spPr bwMode="auto">
          <a:xfrm>
            <a:off x="1987282" y="3565294"/>
            <a:ext cx="48251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spcBef>
                <a:spcPct val="0"/>
              </a:spcBef>
              <a:buFontTx/>
              <a:buNone/>
              <a:defRPr sz="2400" b="1">
                <a:solidFill>
                  <a:srgbClr val="00B050"/>
                </a:solidFill>
                <a:latin typeface="Times New Roman" panose="02020603050405020304" pitchFamily="18" charset="0"/>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Tim Swanson, P.E. @ 651-366-4689</a:t>
            </a:r>
          </a:p>
        </p:txBody>
      </p:sp>
      <p:sp>
        <p:nvSpPr>
          <p:cNvPr id="10" name="Text Box 11"/>
          <p:cNvSpPr txBox="1">
            <a:spLocks noChangeArrowheads="1"/>
          </p:cNvSpPr>
          <p:nvPr/>
        </p:nvSpPr>
        <p:spPr bwMode="auto">
          <a:xfrm>
            <a:off x="2179130" y="3879824"/>
            <a:ext cx="40575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342900" indent="-342900">
              <a:spcBef>
                <a:spcPct val="20000"/>
              </a:spcBef>
              <a:buFont typeface="Arial" panose="020B0604020202020204" pitchFamily="34" charset="0"/>
              <a:buChar char="•"/>
              <a:defRPr sz="3200">
                <a:latin typeface="Calibri" panose="020F0502020204030204" pitchFamily="34" charset="0"/>
              </a:defRPr>
            </a:lvl1pPr>
            <a:lvl2pPr lvl="1">
              <a:spcBef>
                <a:spcPct val="0"/>
              </a:spcBef>
              <a:buSzPct val="130000"/>
              <a:buFontTx/>
              <a:buNone/>
              <a:defRPr sz="2400" b="1">
                <a:solidFill>
                  <a:schemeClr val="tx2"/>
                </a:solidFill>
                <a:latin typeface="Times New Roman" panose="02020603050405020304" pitchFamily="18"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pPr lvl="1"/>
            <a:r>
              <a:rPr lang="en-US" altLang="en-US" dirty="0">
                <a:hlinkClick r:id="rId2"/>
              </a:rPr>
              <a:t>tim.swanson@state.mn.us</a:t>
            </a:r>
            <a:endParaRPr lang="en-US" altLang="en-US" dirty="0"/>
          </a:p>
        </p:txBody>
      </p:sp>
      <p:sp>
        <p:nvSpPr>
          <p:cNvPr id="13" name="Text Box 12"/>
          <p:cNvSpPr txBox="1">
            <a:spLocks noChangeArrowheads="1"/>
          </p:cNvSpPr>
          <p:nvPr/>
        </p:nvSpPr>
        <p:spPr bwMode="auto">
          <a:xfrm>
            <a:off x="2481206" y="5561020"/>
            <a:ext cx="44158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None/>
            </a:pPr>
            <a:r>
              <a:rPr lang="en-US" altLang="en-US" sz="2400" b="1" dirty="0">
                <a:solidFill>
                  <a:srgbClr val="00B050"/>
                </a:solidFill>
                <a:latin typeface="Times New Roman" panose="02020603050405020304" pitchFamily="18" charset="0"/>
              </a:rPr>
              <a:t>Jane Krebsbach@ 651-366-3183</a:t>
            </a:r>
            <a:endParaRPr lang="en-US" altLang="en-US" sz="2400" dirty="0">
              <a:solidFill>
                <a:srgbClr val="00B050"/>
              </a:solidFill>
              <a:latin typeface="Times New Roman" panose="02020603050405020304" pitchFamily="18" charset="0"/>
            </a:endParaRPr>
          </a:p>
        </p:txBody>
      </p:sp>
      <p:sp>
        <p:nvSpPr>
          <p:cNvPr id="14" name="Text Box 13"/>
          <p:cNvSpPr txBox="1">
            <a:spLocks noChangeArrowheads="1"/>
          </p:cNvSpPr>
          <p:nvPr/>
        </p:nvSpPr>
        <p:spPr bwMode="auto">
          <a:xfrm>
            <a:off x="2602484" y="5877912"/>
            <a:ext cx="39653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b="1" dirty="0">
                <a:solidFill>
                  <a:schemeClr val="tx2"/>
                </a:solidFill>
                <a:latin typeface="Times New Roman" panose="02020603050405020304" pitchFamily="18" charset="0"/>
                <a:hlinkClick r:id="rId3"/>
              </a:rPr>
              <a:t>jane.krebsbach@state.mn.us</a:t>
            </a:r>
            <a:endParaRPr lang="en-US" altLang="en-US" sz="2400" b="1" dirty="0">
              <a:solidFill>
                <a:schemeClr val="tx2"/>
              </a:solidFill>
              <a:latin typeface="Times New Roman" panose="02020603050405020304" pitchFamily="18" charset="0"/>
            </a:endParaRPr>
          </a:p>
        </p:txBody>
      </p:sp>
      <p:sp>
        <p:nvSpPr>
          <p:cNvPr id="15" name="Text Box 14"/>
          <p:cNvSpPr txBox="1">
            <a:spLocks noChangeArrowheads="1"/>
          </p:cNvSpPr>
          <p:nvPr/>
        </p:nvSpPr>
        <p:spPr bwMode="auto">
          <a:xfrm>
            <a:off x="1874330" y="4520966"/>
            <a:ext cx="51539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b="1" dirty="0">
                <a:solidFill>
                  <a:srgbClr val="00B050"/>
                </a:solidFill>
                <a:latin typeface="Times New Roman" panose="02020603050405020304" pitchFamily="18" charset="0"/>
              </a:rPr>
              <a:t>Yvonne Crocker, P.E. @ 651-366-4610</a:t>
            </a:r>
          </a:p>
        </p:txBody>
      </p:sp>
      <p:sp>
        <p:nvSpPr>
          <p:cNvPr id="16" name="Text Box 15"/>
          <p:cNvSpPr txBox="1">
            <a:spLocks noChangeArrowheads="1"/>
          </p:cNvSpPr>
          <p:nvPr/>
        </p:nvSpPr>
        <p:spPr bwMode="auto">
          <a:xfrm>
            <a:off x="2179130" y="4835496"/>
            <a:ext cx="44414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buSzPct val="130000"/>
              <a:buFontTx/>
              <a:buNone/>
            </a:pPr>
            <a:r>
              <a:rPr lang="en-US" altLang="en-US" sz="2400" b="1" dirty="0">
                <a:solidFill>
                  <a:schemeClr val="tx2"/>
                </a:solidFill>
                <a:latin typeface="Times New Roman" panose="02020603050405020304" pitchFamily="18" charset="0"/>
                <a:hlinkClick r:id="rId4"/>
              </a:rPr>
              <a:t>yvonne.crocker@state.mn.us</a:t>
            </a:r>
            <a:endParaRPr lang="en-US" altLang="en-US" sz="2400" b="1" dirty="0">
              <a:latin typeface="Times New Roman" panose="02020603050405020304" pitchFamily="18" charset="0"/>
            </a:endParaRPr>
          </a:p>
        </p:txBody>
      </p:sp>
    </p:spTree>
    <p:extLst>
      <p:ext uri="{BB962C8B-B14F-4D97-AF65-F5344CB8AC3E}">
        <p14:creationId xmlns:p14="http://schemas.microsoft.com/office/powerpoint/2010/main" val="2561138842"/>
      </p:ext>
    </p:extLst>
  </p:cSld>
  <p:clrMapOvr>
    <a:masterClrMapping/>
  </p:clrMapOvr>
  <p:timing>
    <p:tnLst>
      <p:par>
        <p:cTn id="1" dur="indefinite" restart="never" nodeType="tmRoot"/>
      </p:par>
    </p:tnLst>
  </p:timing>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template-4x3.pptx" id="{8B3B34D9-BE42-40DD-A045-D7364E031164}" vid="{EA998505-FD38-4A03-8D44-20BB348C143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0DFDE64AAE0974A8908DD3553DDBF03" ma:contentTypeVersion="0" ma:contentTypeDescription="Create a new document." ma:contentTypeScope="" ma:versionID="46a287b4c15f326c72e9d063441dc05c">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1B02A75-BCB0-4986-B381-502234F6C7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5E8389D6-E0FD-469D-8587-EA39AB285030}">
  <ds:schemaRefs>
    <ds:schemaRef ds:uri="http://purl.org/dc/dcmitype/"/>
    <ds:schemaRef ds:uri="http://www.w3.org/XML/1998/namespace"/>
    <ds:schemaRef ds:uri="http://schemas.openxmlformats.org/package/2006/metadata/core-properties"/>
    <ds:schemaRef ds:uri="http://schemas.microsoft.com/office/infopath/2007/PartnerControls"/>
    <ds:schemaRef ds:uri="http://purl.org/dc/elements/1.1/"/>
    <ds:schemaRef ds:uri="http://schemas.microsoft.com/office/2006/documentManagement/types"/>
    <ds:schemaRef ds:uri="http://purl.org/dc/terms/"/>
    <ds:schemaRef ds:uri="http://schemas.microsoft.com/office/2006/metadata/properties"/>
  </ds:schemaRefs>
</ds:datastoreItem>
</file>

<file path=customXml/itemProps3.xml><?xml version="1.0" encoding="utf-8"?>
<ds:datastoreItem xmlns:ds="http://schemas.openxmlformats.org/officeDocument/2006/customXml" ds:itemID="{3B153553-7048-44C0-962D-31C90BA4FF7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 4x3</Template>
  <TotalTime>1339</TotalTime>
  <Words>2694</Words>
  <Application>Microsoft Office PowerPoint</Application>
  <PresentationFormat>On-screen Show (4:3)</PresentationFormat>
  <Paragraphs>391</Paragraphs>
  <Slides>49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49</vt:i4>
      </vt:variant>
    </vt:vector>
  </HeadingPairs>
  <TitlesOfParts>
    <vt:vector size="55" baseType="lpstr">
      <vt:lpstr>Arial</vt:lpstr>
      <vt:lpstr>Calibri</vt:lpstr>
      <vt:lpstr>NeueHaasGroteskText Std</vt:lpstr>
      <vt:lpstr>Times New Roman</vt:lpstr>
      <vt:lpstr>Wingdings</vt:lpstr>
      <vt:lpstr>MN.IT</vt:lpstr>
      <vt:lpstr>PLAN PREPARATION BASICS TITLE SHEET</vt:lpstr>
      <vt:lpstr>THE BASICS OF THE TITLE SHEET</vt:lpstr>
      <vt:lpstr>GOVERNING SPECS</vt:lpstr>
      <vt:lpstr>FUNDING</vt:lpstr>
      <vt:lpstr>INDEX OF SHEETS</vt:lpstr>
      <vt:lpstr>INDEX OF SHEETS</vt:lpstr>
      <vt:lpstr>INDEX OF SHEETS</vt:lpstr>
      <vt:lpstr>INDEX OF SHEETS</vt:lpstr>
      <vt:lpstr>INDEX OF SHEETS</vt:lpstr>
      <vt:lpstr>INDEX OF SHEETS</vt:lpstr>
      <vt:lpstr>PROJECT ENGINEER SIGNATURE BLOCK</vt:lpstr>
      <vt:lpstr>SIGNATURE BLOCK – PROCESS “B”</vt:lpstr>
      <vt:lpstr>SIGNATURE BLOCK – PROCESS “B” (Continued)</vt:lpstr>
      <vt:lpstr>AS BUILT SIGNATURE BLOCK</vt:lpstr>
      <vt:lpstr>CONSTRUCTION PLAN FOR…</vt:lpstr>
      <vt:lpstr>CONSTRUCTION PLAN FOR… (Continued)</vt:lpstr>
      <vt:lpstr>CONSTRUCTION PLAN FOR… (Continued)</vt:lpstr>
      <vt:lpstr>LOCATED ON….</vt:lpstr>
      <vt:lpstr>LOCATED ON…. (Continued)</vt:lpstr>
      <vt:lpstr>LENGTH BLOCKS</vt:lpstr>
      <vt:lpstr>LENGTH BLOCKS (Continued)</vt:lpstr>
      <vt:lpstr>LENGTH BLOCKS (Continued)</vt:lpstr>
      <vt:lpstr>LENGTH BLOCKS (Continued)</vt:lpstr>
      <vt:lpstr>LENGTH BLOCKS (Continued)</vt:lpstr>
      <vt:lpstr>LENGTH BLOCKS (Continued)</vt:lpstr>
      <vt:lpstr>LENGTH BLOCKS (Continued)</vt:lpstr>
      <vt:lpstr>INDEX MAP</vt:lpstr>
      <vt:lpstr>INDEX MAP (Continued)</vt:lpstr>
      <vt:lpstr>INDEX MAP (Continued)</vt:lpstr>
      <vt:lpstr>INDEX MAP (Continued)</vt:lpstr>
      <vt:lpstr>INDEX MAP (Continued)</vt:lpstr>
      <vt:lpstr>INDEX MAP (Continued)</vt:lpstr>
      <vt:lpstr>INDEX MAP (Continued)</vt:lpstr>
      <vt:lpstr>INDEX MAP (Continued)</vt:lpstr>
      <vt:lpstr> INDEX MAP –  SPORADIC SPOT LOCATIONS </vt:lpstr>
      <vt:lpstr> EXCEPTIONS </vt:lpstr>
      <vt:lpstr> EXCEPTIONS (Continued) </vt:lpstr>
      <vt:lpstr> EXCEPTIONS (Continued) </vt:lpstr>
      <vt:lpstr> EXCEPTIONS (Continued) </vt:lpstr>
      <vt:lpstr> EQUATIONS </vt:lpstr>
      <vt:lpstr> REVISION BLOCK </vt:lpstr>
      <vt:lpstr> SCALES </vt:lpstr>
      <vt:lpstr> MINI MINNESOTA </vt:lpstr>
      <vt:lpstr> CHARGE IDENTIFIER </vt:lpstr>
      <vt:lpstr> PROJECT NUMBERS </vt:lpstr>
      <vt:lpstr> PROJECT NUMBERS </vt:lpstr>
      <vt:lpstr> SHEET NUMBERS </vt:lpstr>
      <vt:lpstr> WARNING LABELS </vt:lpstr>
      <vt:lpstr>QUESTIONS???? Any questions contact us ANYTIME:</vt:lpstr>
    </vt:vector>
  </TitlesOfParts>
  <Company>MnDOT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with Image</dc:title>
  <dc:subject>PowerPoint Template</dc:subject>
  <dc:creator>Crocker, Yvonne (DOT)</dc:creator>
  <cp:keywords>PowerPoint, Template</cp:keywords>
  <dc:description>Version 1.1, Released 8-2016</dc:description>
  <cp:lastModifiedBy>Crocker, Yvonne (DOT)</cp:lastModifiedBy>
  <cp:revision>172</cp:revision>
  <dcterms:created xsi:type="dcterms:W3CDTF">2018-05-09T12:41:34Z</dcterms:created>
  <dcterms:modified xsi:type="dcterms:W3CDTF">2018-12-10T16:00:06Z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0x01010090DFDE64AAE0974A8908DD3553DDBF03</vt:lpwstr>
  </property>
</Properties>
</file>