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4"/>
  </p:sldMasterIdLst>
  <p:notesMasterIdLst>
    <p:notesMasterId r:id="rId30"/>
  </p:notesMasterIdLst>
  <p:handoutMasterIdLst>
    <p:handoutMasterId r:id="rId31"/>
  </p:handoutMasterIdLst>
  <p:sldIdLst>
    <p:sldId id="396" r:id="rId5"/>
    <p:sldId id="515" r:id="rId6"/>
    <p:sldId id="526" r:id="rId7"/>
    <p:sldId id="527" r:id="rId8"/>
    <p:sldId id="513" r:id="rId9"/>
    <p:sldId id="525" r:id="rId10"/>
    <p:sldId id="516" r:id="rId11"/>
    <p:sldId id="523" r:id="rId12"/>
    <p:sldId id="537" r:id="rId13"/>
    <p:sldId id="531" r:id="rId14"/>
    <p:sldId id="532" r:id="rId15"/>
    <p:sldId id="533" r:id="rId16"/>
    <p:sldId id="534" r:id="rId17"/>
    <p:sldId id="535" r:id="rId18"/>
    <p:sldId id="538" r:id="rId19"/>
    <p:sldId id="529" r:id="rId20"/>
    <p:sldId id="536" r:id="rId21"/>
    <p:sldId id="528" r:id="rId22"/>
    <p:sldId id="542" r:id="rId23"/>
    <p:sldId id="539" r:id="rId24"/>
    <p:sldId id="541" r:id="rId25"/>
    <p:sldId id="540" r:id="rId26"/>
    <p:sldId id="517" r:id="rId27"/>
    <p:sldId id="543" r:id="rId28"/>
    <p:sldId id="48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BE21"/>
    <a:srgbClr val="003865"/>
    <a:srgbClr val="000000"/>
    <a:srgbClr val="00A3E2"/>
    <a:srgbClr val="F5F5F5"/>
    <a:srgbClr val="0D0D0D"/>
    <a:srgbClr val="E8E8E8"/>
    <a:srgbClr val="B20738"/>
    <a:srgbClr val="2C2C2C"/>
    <a:srgbClr val="3838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0" autoAdjust="0"/>
    <p:restoredTop sz="89907" autoAdjust="0"/>
  </p:normalViewPr>
  <p:slideViewPr>
    <p:cSldViewPr snapToGrid="0">
      <p:cViewPr>
        <p:scale>
          <a:sx n="62" d="100"/>
          <a:sy n="62" d="100"/>
        </p:scale>
        <p:origin x="980" y="88"/>
      </p:cViewPr>
      <p:guideLst/>
    </p:cSldViewPr>
  </p:slideViewPr>
  <p:outlineViewPr>
    <p:cViewPr>
      <p:scale>
        <a:sx n="33" d="100"/>
        <a:sy n="33" d="100"/>
      </p:scale>
      <p:origin x="0" y="-10100"/>
    </p:cViewPr>
  </p:outlineViewPr>
  <p:notesTextViewPr>
    <p:cViewPr>
      <p:scale>
        <a:sx n="3" d="2"/>
        <a:sy n="3" d="2"/>
      </p:scale>
      <p:origin x="0" y="0"/>
    </p:cViewPr>
  </p:notesTextViewPr>
  <p:sorterViewPr>
    <p:cViewPr>
      <p:scale>
        <a:sx n="100" d="100"/>
        <a:sy n="100" d="100"/>
      </p:scale>
      <p:origin x="0" y="-6884"/>
    </p:cViewPr>
  </p:sorterViewPr>
  <p:notesViewPr>
    <p:cSldViewPr snapToGrid="0">
      <p:cViewPr varScale="1">
        <p:scale>
          <a:sx n="90" d="100"/>
          <a:sy n="90" d="100"/>
        </p:scale>
        <p:origin x="2604"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NeueHaasGroteskText Std" panose="020B050402020202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A04DE5-F1A9-4D45-BF54-BEFDBA739CA2}" type="datetimeFigureOut">
              <a:rPr lang="en-US" smtClean="0">
                <a:latin typeface="NeueHaasGroteskText Std" panose="020B0504020202020204" pitchFamily="34" charset="0"/>
              </a:rPr>
              <a:t>12/10/2018</a:t>
            </a:fld>
            <a:endParaRPr lang="en-US" dirty="0">
              <a:latin typeface="NeueHaasGroteskText Std" panose="020B050402020202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NeueHaasGroteskText Std" panose="020B0504020202020204" pitchFamily="3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886E1E-70B3-41D2-AD41-BEE4979EC759}" type="slidenum">
              <a:rPr lang="en-US" smtClean="0">
                <a:latin typeface="NeueHaasGroteskText Std" panose="020B0504020202020204" pitchFamily="34" charset="0"/>
              </a:rPr>
              <a:t>‹#›</a:t>
            </a:fld>
            <a:endParaRPr lang="en-US" dirty="0">
              <a:latin typeface="NeueHaasGroteskText Std" panose="020B0504020202020204" pitchFamily="34" charset="0"/>
            </a:endParaRPr>
          </a:p>
        </p:txBody>
      </p:sp>
    </p:spTree>
    <p:extLst>
      <p:ext uri="{BB962C8B-B14F-4D97-AF65-F5344CB8AC3E}">
        <p14:creationId xmlns:p14="http://schemas.microsoft.com/office/powerpoint/2010/main" val="55661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NeueHaasGroteskText Std" panose="020B05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NeueHaasGroteskText Std" panose="020B0504020202020204" pitchFamily="34" charset="0"/>
              </a:defRPr>
            </a:lvl1pPr>
          </a:lstStyle>
          <a:p>
            <a:fld id="{A50CD39D-89B0-4C68-805A-35C75A7C20C8}" type="datetimeFigureOut">
              <a:rPr lang="en-US" smtClean="0"/>
              <a:pPr/>
              <a:t>12/10/2018</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NeueHaasGroteskText Std" panose="020B05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NeueHaasGroteskText Std" panose="020B0504020202020204" pitchFamily="34" charset="0"/>
              </a:defRPr>
            </a:lvl1pPr>
          </a:lstStyle>
          <a:p>
            <a:fld id="{F9F08466-AEA7-4FC0-9459-6A32F61DA297}" type="slidenum">
              <a:rPr lang="en-US" smtClean="0"/>
              <a:pPr/>
              <a:t>‹#›</a:t>
            </a:fld>
            <a:endParaRPr lang="en-US" dirty="0"/>
          </a:p>
        </p:txBody>
      </p:sp>
    </p:spTree>
    <p:extLst>
      <p:ext uri="{BB962C8B-B14F-4D97-AF65-F5344CB8AC3E}">
        <p14:creationId xmlns:p14="http://schemas.microsoft.com/office/powerpoint/2010/main" val="320978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NeueHaasGroteskText Std" panose="020B0504020202020204" pitchFamily="34" charset="0"/>
        <a:ea typeface="+mn-ea"/>
        <a:cs typeface="+mn-cs"/>
      </a:defRPr>
    </a:lvl1pPr>
    <a:lvl2pPr marL="457200" algn="l" defTabSz="914400" rtl="0" eaLnBrk="1" latinLnBrk="0" hangingPunct="1">
      <a:defRPr sz="1200" kern="1200">
        <a:solidFill>
          <a:schemeClr val="tx1"/>
        </a:solidFill>
        <a:latin typeface="NeueHaasGroteskText Std" panose="020B0504020202020204" pitchFamily="34" charset="0"/>
        <a:ea typeface="+mn-ea"/>
        <a:cs typeface="+mn-cs"/>
      </a:defRPr>
    </a:lvl2pPr>
    <a:lvl3pPr marL="914400" algn="l" defTabSz="914400" rtl="0" eaLnBrk="1" latinLnBrk="0" hangingPunct="1">
      <a:defRPr sz="1200" kern="1200">
        <a:solidFill>
          <a:schemeClr val="tx1"/>
        </a:solidFill>
        <a:latin typeface="NeueHaasGroteskText Std" panose="020B0504020202020204" pitchFamily="34" charset="0"/>
        <a:ea typeface="+mn-ea"/>
        <a:cs typeface="+mn-cs"/>
      </a:defRPr>
    </a:lvl3pPr>
    <a:lvl4pPr marL="1371600" algn="l" defTabSz="914400" rtl="0" eaLnBrk="1" latinLnBrk="0" hangingPunct="1">
      <a:defRPr sz="1200" kern="1200">
        <a:solidFill>
          <a:schemeClr val="tx1"/>
        </a:solidFill>
        <a:latin typeface="NeueHaasGroteskText Std" panose="020B0504020202020204" pitchFamily="34" charset="0"/>
        <a:ea typeface="+mn-ea"/>
        <a:cs typeface="+mn-cs"/>
      </a:defRPr>
    </a:lvl4pPr>
    <a:lvl5pPr marL="1828800" algn="l" defTabSz="914400" rtl="0" eaLnBrk="1" latinLnBrk="0" hangingPunct="1">
      <a:defRPr sz="1200" kern="1200">
        <a:solidFill>
          <a:schemeClr val="tx1"/>
        </a:solidFill>
        <a:latin typeface="NeueHaasGroteskText Std" panose="020B05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a:t>
            </a:fld>
            <a:endParaRPr lang="en-US" dirty="0"/>
          </a:p>
        </p:txBody>
      </p:sp>
    </p:spTree>
    <p:extLst>
      <p:ext uri="{BB962C8B-B14F-4D97-AF65-F5344CB8AC3E}">
        <p14:creationId xmlns:p14="http://schemas.microsoft.com/office/powerpoint/2010/main" val="295935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a:t>
            </a:fld>
            <a:endParaRPr lang="en-US" dirty="0"/>
          </a:p>
        </p:txBody>
      </p:sp>
    </p:spTree>
    <p:extLst>
      <p:ext uri="{BB962C8B-B14F-4D97-AF65-F5344CB8AC3E}">
        <p14:creationId xmlns:p14="http://schemas.microsoft.com/office/powerpoint/2010/main" val="4112981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3</a:t>
            </a:fld>
            <a:endParaRPr lang="en-US" dirty="0"/>
          </a:p>
        </p:txBody>
      </p:sp>
    </p:spTree>
    <p:extLst>
      <p:ext uri="{BB962C8B-B14F-4D97-AF65-F5344CB8AC3E}">
        <p14:creationId xmlns:p14="http://schemas.microsoft.com/office/powerpoint/2010/main" val="695300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4</a:t>
            </a:fld>
            <a:endParaRPr lang="en-US" dirty="0"/>
          </a:p>
        </p:txBody>
      </p:sp>
    </p:spTree>
    <p:extLst>
      <p:ext uri="{BB962C8B-B14F-4D97-AF65-F5344CB8AC3E}">
        <p14:creationId xmlns:p14="http://schemas.microsoft.com/office/powerpoint/2010/main" val="999011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5</a:t>
            </a:fld>
            <a:endParaRPr lang="en-US" dirty="0"/>
          </a:p>
        </p:txBody>
      </p:sp>
    </p:spTree>
    <p:extLst>
      <p:ext uri="{BB962C8B-B14F-4D97-AF65-F5344CB8AC3E}">
        <p14:creationId xmlns:p14="http://schemas.microsoft.com/office/powerpoint/2010/main" val="1874994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6</a:t>
            </a:fld>
            <a:endParaRPr lang="en-US" dirty="0"/>
          </a:p>
        </p:txBody>
      </p:sp>
    </p:spTree>
    <p:extLst>
      <p:ext uri="{BB962C8B-B14F-4D97-AF65-F5344CB8AC3E}">
        <p14:creationId xmlns:p14="http://schemas.microsoft.com/office/powerpoint/2010/main" val="273404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7</a:t>
            </a:fld>
            <a:endParaRPr lang="en-US" dirty="0"/>
          </a:p>
        </p:txBody>
      </p:sp>
    </p:spTree>
    <p:extLst>
      <p:ext uri="{BB962C8B-B14F-4D97-AF65-F5344CB8AC3E}">
        <p14:creationId xmlns:p14="http://schemas.microsoft.com/office/powerpoint/2010/main" val="446743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8</a:t>
            </a:fld>
            <a:endParaRPr lang="en-US" dirty="0"/>
          </a:p>
        </p:txBody>
      </p:sp>
    </p:spTree>
    <p:extLst>
      <p:ext uri="{BB962C8B-B14F-4D97-AF65-F5344CB8AC3E}">
        <p14:creationId xmlns:p14="http://schemas.microsoft.com/office/powerpoint/2010/main" val="4274675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9</a:t>
            </a:fld>
            <a:endParaRPr lang="en-US" dirty="0"/>
          </a:p>
        </p:txBody>
      </p:sp>
    </p:spTree>
    <p:extLst>
      <p:ext uri="{BB962C8B-B14F-4D97-AF65-F5344CB8AC3E}">
        <p14:creationId xmlns:p14="http://schemas.microsoft.com/office/powerpoint/2010/main" val="2587273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10</a:t>
            </a:fld>
            <a:endParaRPr lang="en-US" dirty="0"/>
          </a:p>
        </p:txBody>
      </p:sp>
    </p:spTree>
    <p:extLst>
      <p:ext uri="{BB962C8B-B14F-4D97-AF65-F5344CB8AC3E}">
        <p14:creationId xmlns:p14="http://schemas.microsoft.com/office/powerpoint/2010/main" val="968505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11</a:t>
            </a:fld>
            <a:endParaRPr lang="en-US" dirty="0"/>
          </a:p>
        </p:txBody>
      </p:sp>
    </p:spTree>
    <p:extLst>
      <p:ext uri="{BB962C8B-B14F-4D97-AF65-F5344CB8AC3E}">
        <p14:creationId xmlns:p14="http://schemas.microsoft.com/office/powerpoint/2010/main" val="19535349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12</a:t>
            </a:fld>
            <a:endParaRPr lang="en-US" dirty="0"/>
          </a:p>
        </p:txBody>
      </p:sp>
    </p:spTree>
    <p:extLst>
      <p:ext uri="{BB962C8B-B14F-4D97-AF65-F5344CB8AC3E}">
        <p14:creationId xmlns:p14="http://schemas.microsoft.com/office/powerpoint/2010/main" val="1208750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13</a:t>
            </a:fld>
            <a:endParaRPr lang="en-US" dirty="0"/>
          </a:p>
        </p:txBody>
      </p:sp>
    </p:spTree>
    <p:extLst>
      <p:ext uri="{BB962C8B-B14F-4D97-AF65-F5344CB8AC3E}">
        <p14:creationId xmlns:p14="http://schemas.microsoft.com/office/powerpoint/2010/main" val="3051405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14</a:t>
            </a:fld>
            <a:endParaRPr lang="en-US" dirty="0"/>
          </a:p>
        </p:txBody>
      </p:sp>
    </p:spTree>
    <p:extLst>
      <p:ext uri="{BB962C8B-B14F-4D97-AF65-F5344CB8AC3E}">
        <p14:creationId xmlns:p14="http://schemas.microsoft.com/office/powerpoint/2010/main" val="790030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15</a:t>
            </a:fld>
            <a:endParaRPr lang="en-US" dirty="0"/>
          </a:p>
        </p:txBody>
      </p:sp>
    </p:spTree>
    <p:extLst>
      <p:ext uri="{BB962C8B-B14F-4D97-AF65-F5344CB8AC3E}">
        <p14:creationId xmlns:p14="http://schemas.microsoft.com/office/powerpoint/2010/main" val="28571368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16</a:t>
            </a:fld>
            <a:endParaRPr lang="en-US" dirty="0"/>
          </a:p>
        </p:txBody>
      </p:sp>
    </p:spTree>
    <p:extLst>
      <p:ext uri="{BB962C8B-B14F-4D97-AF65-F5344CB8AC3E}">
        <p14:creationId xmlns:p14="http://schemas.microsoft.com/office/powerpoint/2010/main" val="11361089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17</a:t>
            </a:fld>
            <a:endParaRPr lang="en-US" dirty="0"/>
          </a:p>
        </p:txBody>
      </p:sp>
    </p:spTree>
    <p:extLst>
      <p:ext uri="{BB962C8B-B14F-4D97-AF65-F5344CB8AC3E}">
        <p14:creationId xmlns:p14="http://schemas.microsoft.com/office/powerpoint/2010/main" val="10159786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18</a:t>
            </a:fld>
            <a:endParaRPr lang="en-US" dirty="0"/>
          </a:p>
        </p:txBody>
      </p:sp>
    </p:spTree>
    <p:extLst>
      <p:ext uri="{BB962C8B-B14F-4D97-AF65-F5344CB8AC3E}">
        <p14:creationId xmlns:p14="http://schemas.microsoft.com/office/powerpoint/2010/main" val="21554995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19</a:t>
            </a:fld>
            <a:endParaRPr lang="en-US" dirty="0"/>
          </a:p>
        </p:txBody>
      </p:sp>
    </p:spTree>
    <p:extLst>
      <p:ext uri="{BB962C8B-B14F-4D97-AF65-F5344CB8AC3E}">
        <p14:creationId xmlns:p14="http://schemas.microsoft.com/office/powerpoint/2010/main" val="10347786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20</a:t>
            </a:fld>
            <a:endParaRPr lang="en-US" dirty="0"/>
          </a:p>
        </p:txBody>
      </p:sp>
    </p:spTree>
    <p:extLst>
      <p:ext uri="{BB962C8B-B14F-4D97-AF65-F5344CB8AC3E}">
        <p14:creationId xmlns:p14="http://schemas.microsoft.com/office/powerpoint/2010/main" val="40303206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21</a:t>
            </a:fld>
            <a:endParaRPr lang="en-US" dirty="0"/>
          </a:p>
        </p:txBody>
      </p:sp>
    </p:spTree>
    <p:extLst>
      <p:ext uri="{BB962C8B-B14F-4D97-AF65-F5344CB8AC3E}">
        <p14:creationId xmlns:p14="http://schemas.microsoft.com/office/powerpoint/2010/main" val="40730966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22</a:t>
            </a:fld>
            <a:endParaRPr lang="en-US" dirty="0"/>
          </a:p>
        </p:txBody>
      </p:sp>
    </p:spTree>
    <p:extLst>
      <p:ext uri="{BB962C8B-B14F-4D97-AF65-F5344CB8AC3E}">
        <p14:creationId xmlns:p14="http://schemas.microsoft.com/office/powerpoint/2010/main" val="19379022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23</a:t>
            </a:fld>
            <a:endParaRPr lang="en-US" dirty="0"/>
          </a:p>
        </p:txBody>
      </p:sp>
    </p:spTree>
    <p:extLst>
      <p:ext uri="{BB962C8B-B14F-4D97-AF65-F5344CB8AC3E}">
        <p14:creationId xmlns:p14="http://schemas.microsoft.com/office/powerpoint/2010/main" val="25007468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24</a:t>
            </a:fld>
            <a:endParaRPr lang="en-US" dirty="0"/>
          </a:p>
        </p:txBody>
      </p:sp>
    </p:spTree>
    <p:extLst>
      <p:ext uri="{BB962C8B-B14F-4D97-AF65-F5344CB8AC3E}">
        <p14:creationId xmlns:p14="http://schemas.microsoft.com/office/powerpoint/2010/main" val="17981850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7"/>
            <a:ext cx="9144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dirty="0" smtClean="0"/>
              <a:t>Click to enter the slideshow title</a:t>
            </a:r>
            <a:endParaRPr lang="en-US" dirty="0"/>
          </a:p>
        </p:txBody>
      </p:sp>
      <p:sp>
        <p:nvSpPr>
          <p:cNvPr id="3" name="Rectangle 2"/>
          <p:cNvSpPr/>
          <p:nvPr userDrawn="1"/>
        </p:nvSpPr>
        <p:spPr>
          <a:xfrm>
            <a:off x="0" y="5387789"/>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endParaRPr>
          </a:p>
        </p:txBody>
      </p:sp>
      <p:sp>
        <p:nvSpPr>
          <p:cNvPr id="12" name="Text Placeholder 10"/>
          <p:cNvSpPr>
            <a:spLocks noGrp="1"/>
          </p:cNvSpPr>
          <p:nvPr>
            <p:ph type="body" sz="quarter" idx="14" hasCustomPrompt="1"/>
          </p:nvPr>
        </p:nvSpPr>
        <p:spPr>
          <a:xfrm>
            <a:off x="2101852" y="5644884"/>
            <a:ext cx="4940300" cy="903062"/>
          </a:xfrm>
        </p:spPr>
        <p:txBody>
          <a:bodyPr>
            <a:normAutofit/>
          </a:bodyPr>
          <a:lstStyle>
            <a:lvl1pPr marL="0" indent="0" algn="ctr">
              <a:spcBef>
                <a:spcPts val="0"/>
              </a:spcBef>
              <a:spcAft>
                <a:spcPts val="1000"/>
              </a:spcAft>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a:p>
            <a:r>
              <a:rPr lang="en-US" sz="1800" dirty="0" smtClean="0"/>
              <a:t>Date</a:t>
            </a:r>
            <a:endParaRPr lang="en-US" dirty="0"/>
          </a:p>
        </p:txBody>
      </p:sp>
      <p:sp>
        <p:nvSpPr>
          <p:cNvPr id="18" name="Date Placeholder 17"/>
          <p:cNvSpPr>
            <a:spLocks noGrp="1"/>
          </p:cNvSpPr>
          <p:nvPr>
            <p:ph type="dt" sz="half" idx="15"/>
          </p:nvPr>
        </p:nvSpPr>
        <p:spPr/>
        <p:txBody>
          <a:bodyPr/>
          <a:lstStyle/>
          <a:p>
            <a:r>
              <a:rPr lang="en-US" smtClean="0"/>
              <a:t>PPB - SEQ 2018-12 </a:t>
            </a: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8"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9638" y="1842964"/>
            <a:ext cx="5324726" cy="632012"/>
          </a:xfrm>
          <a:prstGeom prst="rect">
            <a:avLst/>
          </a:prstGeom>
        </p:spPr>
      </p:pic>
    </p:spTree>
    <p:extLst>
      <p:ext uri="{BB962C8B-B14F-4D97-AF65-F5344CB8AC3E}">
        <p14:creationId xmlns:p14="http://schemas.microsoft.com/office/powerpoint/2010/main" val="369738922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7"/>
            <a:ext cx="9144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dirty="0" smtClean="0"/>
              <a:t>Click to enter the slideshow title</a:t>
            </a:r>
            <a:endParaRPr lang="en-US" dirty="0"/>
          </a:p>
        </p:txBody>
      </p:sp>
      <p:sp>
        <p:nvSpPr>
          <p:cNvPr id="3" name="Rectangle 2"/>
          <p:cNvSpPr/>
          <p:nvPr userDrawn="1"/>
        </p:nvSpPr>
        <p:spPr>
          <a:xfrm>
            <a:off x="0" y="5387789"/>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endParaRPr>
          </a:p>
        </p:txBody>
      </p:sp>
      <p:sp>
        <p:nvSpPr>
          <p:cNvPr id="12" name="Text Placeholder 10"/>
          <p:cNvSpPr>
            <a:spLocks noGrp="1"/>
          </p:cNvSpPr>
          <p:nvPr>
            <p:ph type="body" sz="quarter" idx="14" hasCustomPrompt="1"/>
          </p:nvPr>
        </p:nvSpPr>
        <p:spPr>
          <a:xfrm>
            <a:off x="2101852" y="5644884"/>
            <a:ext cx="4940300" cy="903062"/>
          </a:xfrm>
        </p:spPr>
        <p:txBody>
          <a:bodyPr>
            <a:normAutofit/>
          </a:bodyPr>
          <a:lstStyle>
            <a:lvl1pPr marL="0" indent="0" algn="ctr">
              <a:spcBef>
                <a:spcPts val="0"/>
              </a:spcBef>
              <a:spcAft>
                <a:spcPts val="1000"/>
              </a:spcAft>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a:p>
            <a:r>
              <a:rPr lang="en-US" sz="1800" dirty="0" smtClean="0"/>
              <a:t>Date</a:t>
            </a:r>
            <a:endParaRPr lang="en-US" dirty="0"/>
          </a:p>
        </p:txBody>
      </p:sp>
      <p:sp>
        <p:nvSpPr>
          <p:cNvPr id="18" name="Date Placeholder 17"/>
          <p:cNvSpPr>
            <a:spLocks noGrp="1"/>
          </p:cNvSpPr>
          <p:nvPr>
            <p:ph type="dt" sz="half" idx="15"/>
          </p:nvPr>
        </p:nvSpPr>
        <p:spPr/>
        <p:txBody>
          <a:bodyPr/>
          <a:lstStyle/>
          <a:p>
            <a:r>
              <a:rPr lang="en-US" smtClean="0"/>
              <a:t>PPB - SEQ 2018-12 </a:t>
            </a: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10"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5233" y="2118359"/>
            <a:ext cx="5843117" cy="692362"/>
          </a:xfrm>
          <a:prstGeom prst="rect">
            <a:avLst/>
          </a:prstGeom>
        </p:spPr>
      </p:pic>
    </p:spTree>
    <p:extLst>
      <p:ext uri="{BB962C8B-B14F-4D97-AF65-F5344CB8AC3E}">
        <p14:creationId xmlns:p14="http://schemas.microsoft.com/office/powerpoint/2010/main" val="336811918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9144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dirty="0" smtClean="0"/>
              <a:t>Click to enter the slideshow title</a:t>
            </a:r>
            <a:endParaRPr lang="en-US" dirty="0"/>
          </a:p>
        </p:txBody>
      </p:sp>
      <p:sp>
        <p:nvSpPr>
          <p:cNvPr id="3" name="Rectangle 2"/>
          <p:cNvSpPr/>
          <p:nvPr userDrawn="1"/>
        </p:nvSpPr>
        <p:spPr>
          <a:xfrm>
            <a:off x="0" y="4773022"/>
            <a:ext cx="9144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endParaRPr>
          </a:p>
        </p:txBody>
      </p:sp>
      <p:sp>
        <p:nvSpPr>
          <p:cNvPr id="12" name="Text Placeholder 10"/>
          <p:cNvSpPr>
            <a:spLocks noGrp="1"/>
          </p:cNvSpPr>
          <p:nvPr>
            <p:ph type="body" sz="quarter" idx="14" hasCustomPrompt="1"/>
          </p:nvPr>
        </p:nvSpPr>
        <p:spPr>
          <a:xfrm>
            <a:off x="2101852" y="5041204"/>
            <a:ext cx="4940300" cy="1097128"/>
          </a:xfrm>
        </p:spPr>
        <p:txBody>
          <a:bodyPr>
            <a:normAutofit/>
          </a:bodyPr>
          <a:lstStyle>
            <a:lvl1pPr marL="0" indent="0" algn="ctr">
              <a:spcBef>
                <a:spcPts val="0"/>
              </a:spcBef>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a:p>
            <a:r>
              <a:rPr lang="en-US" sz="1800" dirty="0" smtClean="0"/>
              <a:t>Date</a:t>
            </a:r>
            <a:endParaRPr lang="en-US" dirty="0"/>
          </a:p>
        </p:txBody>
      </p:sp>
      <p:sp>
        <p:nvSpPr>
          <p:cNvPr id="9" name="Footer Placeholder 4"/>
          <p:cNvSpPr>
            <a:spLocks noGrp="1"/>
          </p:cNvSpPr>
          <p:nvPr>
            <p:ph type="ftr" sz="quarter" idx="3"/>
          </p:nvPr>
        </p:nvSpPr>
        <p:spPr>
          <a:xfrm>
            <a:off x="4690172" y="6138335"/>
            <a:ext cx="4190735" cy="365125"/>
          </a:xfrm>
          <a:prstGeom prst="rect">
            <a:avLst/>
          </a:prstGeom>
        </p:spPr>
        <p:txBody>
          <a:bodyPr anchor="b"/>
          <a:lstStyle>
            <a:lvl1pPr algn="r">
              <a:defRPr sz="1200">
                <a:solidFill>
                  <a:schemeClr val="tx2"/>
                </a:solidFill>
              </a:defRPr>
            </a:lvl1pPr>
          </a:lstStyle>
          <a:p>
            <a:r>
              <a:rPr lang="en-US" smtClean="0"/>
              <a:t>http://ihub/projectdelivery/design/index.html</a:t>
            </a:r>
            <a:endParaRPr lang="en-US" dirty="0"/>
          </a:p>
        </p:txBody>
      </p:sp>
      <p:sp>
        <p:nvSpPr>
          <p:cNvPr id="6" name="Picture Placeholder 5"/>
          <p:cNvSpPr>
            <a:spLocks noGrp="1"/>
          </p:cNvSpPr>
          <p:nvPr>
            <p:ph type="pic" sz="quarter" idx="17"/>
          </p:nvPr>
        </p:nvSpPr>
        <p:spPr>
          <a:xfrm>
            <a:off x="0" y="0"/>
            <a:ext cx="9144000" cy="3380732"/>
          </a:xfrm>
        </p:spPr>
        <p:txBody>
          <a:bodyPr/>
          <a:lstStyle/>
          <a:p>
            <a:r>
              <a:rPr lang="en-US" smtClean="0"/>
              <a:t>Click icon to add picture</a:t>
            </a:r>
            <a:endParaRPr lang="en-US" dirty="0"/>
          </a:p>
        </p:txBody>
      </p:sp>
      <p:pic>
        <p:nvPicPr>
          <p:cNvPr id="8"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8553" y="6089345"/>
            <a:ext cx="3109319" cy="368429"/>
          </a:xfrm>
          <a:prstGeom prst="rect">
            <a:avLst/>
          </a:prstGeom>
        </p:spPr>
      </p:pic>
    </p:spTree>
    <p:extLst>
      <p:ext uri="{BB962C8B-B14F-4D97-AF65-F5344CB8AC3E}">
        <p14:creationId xmlns:p14="http://schemas.microsoft.com/office/powerpoint/2010/main" val="178882439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Agenda</a:t>
            </a:r>
            <a:endParaRPr lang="en-US" dirty="0"/>
          </a:p>
        </p:txBody>
      </p:sp>
      <p:sp>
        <p:nvSpPr>
          <p:cNvPr id="12" name="Table Placeholder 9"/>
          <p:cNvSpPr>
            <a:spLocks noGrp="1"/>
          </p:cNvSpPr>
          <p:nvPr>
            <p:ph type="tbl" sz="quarter" idx="13"/>
          </p:nvPr>
        </p:nvSpPr>
        <p:spPr>
          <a:xfrm>
            <a:off x="628650" y="1335089"/>
            <a:ext cx="7886700" cy="4841875"/>
          </a:xfrm>
        </p:spPr>
        <p:txBody>
          <a:bodyPr/>
          <a:lstStyle/>
          <a:p>
            <a:r>
              <a:rPr lang="en-US" smtClean="0"/>
              <a:t>Click icon to add table</a:t>
            </a:r>
            <a:endParaRPr lang="en-US"/>
          </a:p>
        </p:txBody>
      </p:sp>
      <p:sp>
        <p:nvSpPr>
          <p:cNvPr id="4" name="Date Placeholder 3"/>
          <p:cNvSpPr>
            <a:spLocks noGrp="1"/>
          </p:cNvSpPr>
          <p:nvPr>
            <p:ph type="dt" sz="half" idx="10"/>
          </p:nvPr>
        </p:nvSpPr>
        <p:spPr/>
        <p:txBody>
          <a:bodyPr/>
          <a:lstStyle/>
          <a:p>
            <a:r>
              <a:rPr lang="en-US" smtClean="0"/>
              <a:t>PPB - SEQ 2018-12 </a:t>
            </a: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7996441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7"/>
            <a:ext cx="9144000" cy="1199223"/>
          </a:xfrm>
          <a:solidFill>
            <a:schemeClr val="accent1"/>
          </a:solidFill>
        </p:spPr>
        <p:txBody>
          <a:bodyPr anchor="ctr">
            <a:normAutofit/>
          </a:bodyPr>
          <a:lstStyle>
            <a:lvl1pPr algn="ctr">
              <a:defRPr sz="3600">
                <a:solidFill>
                  <a:schemeClr val="bg1"/>
                </a:solidFill>
              </a:defRPr>
            </a:lvl1pPr>
          </a:lstStyle>
          <a:p>
            <a:r>
              <a:rPr lang="en-US" dirty="0" smtClean="0"/>
              <a:t>Click to edit section title</a:t>
            </a:r>
            <a:endParaRPr lang="en-US" dirty="0"/>
          </a:p>
        </p:txBody>
      </p:sp>
      <p:sp>
        <p:nvSpPr>
          <p:cNvPr id="3" name="Rectangle 2"/>
          <p:cNvSpPr/>
          <p:nvPr userDrawn="1"/>
        </p:nvSpPr>
        <p:spPr>
          <a:xfrm>
            <a:off x="0" y="5387789"/>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endParaRPr>
          </a:p>
        </p:txBody>
      </p:sp>
      <p:sp>
        <p:nvSpPr>
          <p:cNvPr id="12" name="Text Placeholder 10"/>
          <p:cNvSpPr>
            <a:spLocks noGrp="1"/>
          </p:cNvSpPr>
          <p:nvPr>
            <p:ph type="body" sz="quarter" idx="14" hasCustomPrompt="1"/>
          </p:nvPr>
        </p:nvSpPr>
        <p:spPr>
          <a:xfrm>
            <a:off x="2101852" y="5644884"/>
            <a:ext cx="4940300" cy="440970"/>
          </a:xfrm>
        </p:spPr>
        <p:txBody>
          <a:bodyPr>
            <a:normAutofit/>
          </a:bodyPr>
          <a:lstStyle>
            <a:lvl1pPr marL="0" indent="0" algn="ctr">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p:txBody>
      </p:sp>
      <p:sp>
        <p:nvSpPr>
          <p:cNvPr id="11" name="Picture Placeholder 2"/>
          <p:cNvSpPr>
            <a:spLocks noGrp="1"/>
          </p:cNvSpPr>
          <p:nvPr>
            <p:ph type="pic" sz="quarter" idx="13" hasCustomPrompt="1"/>
          </p:nvPr>
        </p:nvSpPr>
        <p:spPr>
          <a:xfrm>
            <a:off x="0" y="1789113"/>
            <a:ext cx="9144000" cy="2298700"/>
          </a:xfrm>
        </p:spPr>
        <p:txBody>
          <a:bodyPr/>
          <a:lstStyle/>
          <a:p>
            <a:r>
              <a:rPr lang="en-US" dirty="0" smtClean="0"/>
              <a:t>Click Icon to add picture</a:t>
            </a:r>
            <a:endParaRPr lang="en-US" dirty="0"/>
          </a:p>
        </p:txBody>
      </p:sp>
      <p:sp>
        <p:nvSpPr>
          <p:cNvPr id="18" name="Date Placeholder 17"/>
          <p:cNvSpPr>
            <a:spLocks noGrp="1"/>
          </p:cNvSpPr>
          <p:nvPr>
            <p:ph type="dt" sz="half" idx="15"/>
          </p:nvPr>
        </p:nvSpPr>
        <p:spPr/>
        <p:txBody>
          <a:bodyPr/>
          <a:lstStyle/>
          <a:p>
            <a:r>
              <a:rPr lang="en-US" smtClean="0"/>
              <a:t>PPB - SEQ 2018-12 </a:t>
            </a: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14"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58938" y="812678"/>
            <a:ext cx="3109319" cy="368429"/>
          </a:xfrm>
          <a:prstGeom prst="rect">
            <a:avLst/>
          </a:prstGeom>
        </p:spPr>
      </p:pic>
    </p:spTree>
    <p:extLst>
      <p:ext uri="{BB962C8B-B14F-4D97-AF65-F5344CB8AC3E}">
        <p14:creationId xmlns:p14="http://schemas.microsoft.com/office/powerpoint/2010/main" val="208225022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PPB - SEQ 2018-12 </a:t>
            </a:r>
            <a:endParaRPr lang="en-US" dirty="0"/>
          </a:p>
        </p:txBody>
      </p:sp>
      <p:sp>
        <p:nvSpPr>
          <p:cNvPr id="1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53249975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3" name="Content Placeholder 2"/>
          <p:cNvSpPr>
            <a:spLocks noGrp="1"/>
          </p:cNvSpPr>
          <p:nvPr>
            <p:ph sz="half" idx="1"/>
          </p:nvPr>
        </p:nvSpPr>
        <p:spPr>
          <a:xfrm>
            <a:off x="628650" y="1594627"/>
            <a:ext cx="3736086" cy="4582339"/>
          </a:xfrm>
          <a:solidFill>
            <a:schemeClr val="bg1"/>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9536" y="1594627"/>
            <a:ext cx="3845814" cy="4582339"/>
          </a:xfrm>
          <a:solidFill>
            <a:schemeClr val="bg1"/>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smtClean="0"/>
              <a:t>PPB - SEQ 2018-12 </a:t>
            </a: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
        <p:nvSpPr>
          <p:cNvPr id="10" name="Rectangle 9"/>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Tree>
    <p:extLst>
      <p:ext uri="{BB962C8B-B14F-4D97-AF65-F5344CB8AC3E}">
        <p14:creationId xmlns:p14="http://schemas.microsoft.com/office/powerpoint/2010/main" val="71661008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3" name="Content Placeholder 2"/>
          <p:cNvSpPr>
            <a:spLocks noGrp="1"/>
          </p:cNvSpPr>
          <p:nvPr>
            <p:ph idx="1"/>
          </p:nvPr>
        </p:nvSpPr>
        <p:spPr>
          <a:xfrm>
            <a:off x="628650" y="1335281"/>
            <a:ext cx="7886700" cy="4841682"/>
          </a:xfrm>
          <a:solidFill>
            <a:schemeClr val="bg1"/>
          </a:solidFill>
        </p:spPr>
        <p:txBody>
          <a:bodyPr lIns="228600" tIns="548640" rIns="274320"/>
          <a:lstStyle>
            <a:lvl1pPr marL="342891" indent="-342891">
              <a:lnSpc>
                <a:spcPct val="100000"/>
              </a:lnSpc>
              <a:spcAft>
                <a:spcPts val="1000"/>
              </a:spcAft>
              <a:buClr>
                <a:schemeClr val="accent1"/>
              </a:buClr>
              <a:buFont typeface="Arial" panose="020B0604020202020204" pitchFamily="34" charset="0"/>
              <a:buChar char="•"/>
              <a:defRPr sz="2500"/>
            </a:lvl1pPr>
            <a:lvl2pPr marL="800080" indent="-342891">
              <a:lnSpc>
                <a:spcPct val="100000"/>
              </a:lnSpc>
              <a:spcAft>
                <a:spcPts val="1000"/>
              </a:spcAft>
              <a:buClr>
                <a:schemeClr val="accent1"/>
              </a:buClr>
              <a:buFont typeface="Arial" panose="020B0604020202020204" pitchFamily="34" charset="0"/>
              <a:buChar char="•"/>
              <a:defRPr sz="2100"/>
            </a:lvl2pPr>
            <a:lvl3pPr marL="1200121" indent="-285744">
              <a:lnSpc>
                <a:spcPct val="100000"/>
              </a:lnSpc>
              <a:spcAft>
                <a:spcPts val="1000"/>
              </a:spcAft>
              <a:buClr>
                <a:schemeClr val="accent1"/>
              </a:buClr>
              <a:buFont typeface="Arial" panose="020B0604020202020204" pitchFamily="34" charset="0"/>
              <a:buChar char="•"/>
              <a:defRPr sz="1700"/>
            </a:lvl3pPr>
            <a:lvl4pPr marL="1657309" indent="-285744">
              <a:lnSpc>
                <a:spcPct val="100000"/>
              </a:lnSpc>
              <a:spcAft>
                <a:spcPts val="1000"/>
              </a:spcAft>
              <a:buClr>
                <a:schemeClr val="accent1"/>
              </a:buClr>
              <a:buFont typeface="Arial" panose="020B0604020202020204" pitchFamily="34" charset="0"/>
              <a:buChar char="•"/>
              <a:defRPr sz="1700"/>
            </a:lvl4pPr>
            <a:lvl5pPr marL="2114498" indent="-285744">
              <a:lnSpc>
                <a:spcPct val="100000"/>
              </a:lnSpc>
              <a:spcAft>
                <a:spcPts val="1000"/>
              </a:spcAft>
              <a:buClr>
                <a:schemeClr val="accent1"/>
              </a:buClr>
              <a:buFont typeface="Arial" panose="020B0604020202020204" pitchFamily="34" charset="0"/>
              <a:buChar char="•"/>
              <a:defRPr sz="17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PPB - SEQ 2018-12 </a:t>
            </a: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4858415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3" name="Content Placeholder 2"/>
          <p:cNvSpPr>
            <a:spLocks noGrp="1"/>
          </p:cNvSpPr>
          <p:nvPr>
            <p:ph sz="half" idx="1"/>
          </p:nvPr>
        </p:nvSpPr>
        <p:spPr>
          <a:xfrm>
            <a:off x="628650" y="1594627"/>
            <a:ext cx="3886200" cy="4582339"/>
          </a:xfrm>
          <a:solidFill>
            <a:schemeClr val="bg1"/>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94627"/>
            <a:ext cx="3886200" cy="4582339"/>
          </a:xfrm>
          <a:solidFill>
            <a:schemeClr val="bg1"/>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smtClean="0"/>
              <a:t>PPB - SEQ 2018-12 </a:t>
            </a: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55380107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9" name="Picture Placeholder 12"/>
          <p:cNvSpPr>
            <a:spLocks noGrp="1"/>
          </p:cNvSpPr>
          <p:nvPr>
            <p:ph type="pic" sz="quarter" idx="13" hasCustomPrompt="1"/>
          </p:nvPr>
        </p:nvSpPr>
        <p:spPr>
          <a:xfrm>
            <a:off x="0" y="1219198"/>
            <a:ext cx="9144000" cy="5638802"/>
          </a:xfrm>
        </p:spPr>
        <p:txBody>
          <a:bodyPr/>
          <a:lstStyle/>
          <a:p>
            <a:r>
              <a:rPr lang="en-US" dirty="0" smtClean="0"/>
              <a:t>Click Icon to add picture</a:t>
            </a:r>
            <a:endParaRPr lang="en-US" dirty="0"/>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685783" indent="-228594">
              <a:lnSpc>
                <a:spcPct val="100000"/>
              </a:lnSpc>
              <a:spcBef>
                <a:spcPts val="0"/>
              </a:spcBef>
              <a:buClr>
                <a:schemeClr val="accent2"/>
              </a:buClr>
              <a:defRPr sz="2500">
                <a:solidFill>
                  <a:schemeClr val="bg1"/>
                </a:solidFill>
              </a:defRPr>
            </a:lvl1pPr>
            <a:lvl2pPr marL="1142971" indent="-228594">
              <a:lnSpc>
                <a:spcPct val="100000"/>
              </a:lnSpc>
              <a:buClr>
                <a:schemeClr val="accent2"/>
              </a:buClr>
              <a:defRPr sz="2100">
                <a:solidFill>
                  <a:schemeClr val="bg1"/>
                </a:solidFill>
              </a:defRPr>
            </a:lvl2pPr>
            <a:lvl3pPr marL="1600160" indent="-228594">
              <a:lnSpc>
                <a:spcPct val="100000"/>
              </a:lnSpc>
              <a:buClr>
                <a:schemeClr val="accent2"/>
              </a:buClr>
              <a:defRPr sz="1700">
                <a:solidFill>
                  <a:schemeClr val="bg1"/>
                </a:solidFill>
              </a:defRPr>
            </a:lvl3pPr>
            <a:lvl4pPr marL="2057349" indent="-228594">
              <a:lnSpc>
                <a:spcPct val="100000"/>
              </a:lnSpc>
              <a:buClr>
                <a:schemeClr val="accent2"/>
              </a:buClr>
              <a:defRPr sz="1700">
                <a:solidFill>
                  <a:schemeClr val="bg1"/>
                </a:solidFill>
              </a:defRPr>
            </a:lvl4pPr>
            <a:lvl5pPr marL="2514537" indent="-228594">
              <a:lnSpc>
                <a:spcPct val="100000"/>
              </a:lnSpc>
              <a:buClr>
                <a:schemeClr val="accent2"/>
              </a:buClr>
              <a:defRPr sz="17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PPB - SEQ 2018-12 </a:t>
            </a:r>
            <a:endParaRPr lang="en-US" dirty="0"/>
          </a:p>
        </p:txBody>
      </p:sp>
      <p:sp>
        <p:nvSpPr>
          <p:cNvPr id="13"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7623397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9" name="Picture Placeholder 12"/>
          <p:cNvSpPr>
            <a:spLocks noGrp="1"/>
          </p:cNvSpPr>
          <p:nvPr>
            <p:ph type="pic" sz="quarter" idx="13" hasCustomPrompt="1"/>
          </p:nvPr>
        </p:nvSpPr>
        <p:spPr>
          <a:xfrm>
            <a:off x="0" y="1219198"/>
            <a:ext cx="9144000" cy="5638802"/>
          </a:xfrm>
        </p:spPr>
        <p:txBody>
          <a:bodyPr/>
          <a:lstStyle>
            <a:lvl1pPr>
              <a:defRPr baseline="0"/>
            </a:lvl1pPr>
          </a:lstStyle>
          <a:p>
            <a:r>
              <a:rPr lang="en-US" dirty="0" smtClean="0"/>
              <a:t>Click Icon to add picture</a:t>
            </a:r>
            <a:endParaRPr lang="en-US" dirty="0"/>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685783" indent="-228594">
              <a:lnSpc>
                <a:spcPct val="100000"/>
              </a:lnSpc>
              <a:spcBef>
                <a:spcPts val="0"/>
              </a:spcBef>
              <a:buClr>
                <a:schemeClr val="accent2"/>
              </a:buClr>
              <a:defRPr>
                <a:solidFill>
                  <a:schemeClr val="bg1"/>
                </a:solidFill>
              </a:defRPr>
            </a:lvl1pPr>
            <a:lvl2pPr marL="1142971" indent="-228594">
              <a:lnSpc>
                <a:spcPct val="100000"/>
              </a:lnSpc>
              <a:buClr>
                <a:schemeClr val="accent2"/>
              </a:buClr>
              <a:defRPr>
                <a:solidFill>
                  <a:schemeClr val="bg1"/>
                </a:solidFill>
              </a:defRPr>
            </a:lvl2pPr>
            <a:lvl3pPr marL="1600160" indent="-228594">
              <a:lnSpc>
                <a:spcPct val="100000"/>
              </a:lnSpc>
              <a:buClr>
                <a:schemeClr val="accent2"/>
              </a:buClr>
              <a:defRPr>
                <a:solidFill>
                  <a:schemeClr val="bg1"/>
                </a:solidFill>
              </a:defRPr>
            </a:lvl3pPr>
            <a:lvl4pPr marL="2057349" indent="-228594">
              <a:lnSpc>
                <a:spcPct val="100000"/>
              </a:lnSpc>
              <a:buClr>
                <a:schemeClr val="accent2"/>
              </a:buClr>
              <a:defRPr>
                <a:solidFill>
                  <a:schemeClr val="bg1"/>
                </a:solidFill>
              </a:defRPr>
            </a:lvl4pPr>
            <a:lvl5pPr marL="2514537" indent="-228594">
              <a:lnSpc>
                <a:spcPct val="100000"/>
              </a:lnSpc>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PPB - SEQ 2018-12 </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12"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Tree>
    <p:extLst>
      <p:ext uri="{BB962C8B-B14F-4D97-AF65-F5344CB8AC3E}">
        <p14:creationId xmlns:p14="http://schemas.microsoft.com/office/powerpoint/2010/main" val="124948801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4"/>
          <p:cNvSpPr>
            <a:spLocks noGrp="1"/>
          </p:cNvSpPr>
          <p:nvPr>
            <p:ph type="dt" sz="half" idx="11"/>
          </p:nvPr>
        </p:nvSpPr>
        <p:spPr>
          <a:xfrm>
            <a:off x="628651" y="6356353"/>
            <a:ext cx="1018943" cy="365125"/>
          </a:xfrm>
        </p:spPr>
        <p:txBody>
          <a:bodyPr/>
          <a:lstStyle/>
          <a:p>
            <a:r>
              <a:rPr lang="en-US" smtClean="0"/>
              <a:t>PPB - SEQ 2018-12 </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5976574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 - SEQ 2018-12 </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98105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 - SEQ 2018-12 </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302577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3"/>
          <p:cNvSpPr>
            <a:spLocks noGrp="1"/>
          </p:cNvSpPr>
          <p:nvPr>
            <p:ph type="dt" sz="half" idx="2"/>
          </p:nvPr>
        </p:nvSpPr>
        <p:spPr>
          <a:xfrm>
            <a:off x="628651" y="6356353"/>
            <a:ext cx="1018943" cy="365125"/>
          </a:xfrm>
          <a:prstGeom prst="rect">
            <a:avLst/>
          </a:prstGeom>
        </p:spPr>
        <p:txBody>
          <a:bodyPr vert="horz" lIns="91440" tIns="45720" rIns="91440" bIns="45720" rtlCol="0" anchor="ctr"/>
          <a:lstStyle>
            <a:lvl1pPr algn="l">
              <a:defRPr sz="1200">
                <a:solidFill>
                  <a:schemeClr val="tx2"/>
                </a:solidFill>
              </a:defRPr>
            </a:lvl1pPr>
          </a:lstStyle>
          <a:p>
            <a:r>
              <a:rPr lang="en-US" smtClean="0"/>
              <a:t>PPB - SEQ 2018-12 </a:t>
            </a: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10" name="Slide Number Placeholder 5"/>
          <p:cNvSpPr>
            <a:spLocks noGrp="1"/>
          </p:cNvSpPr>
          <p:nvPr>
            <p:ph type="sldNum" sz="quarter" idx="4"/>
          </p:nvPr>
        </p:nvSpPr>
        <p:spPr>
          <a:xfrm>
            <a:off x="7418350" y="6356353"/>
            <a:ext cx="1097001"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82487082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11" name="Content Placeholder 4"/>
          <p:cNvSpPr>
            <a:spLocks noGrp="1"/>
          </p:cNvSpPr>
          <p:nvPr>
            <p:ph sz="quarter" idx="10"/>
          </p:nvPr>
        </p:nvSpPr>
        <p:spPr>
          <a:xfrm>
            <a:off x="628651"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r>
              <a:rPr lang="en-US" smtClean="0"/>
              <a:t>Click icon to add picture</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 - SEQ 2018-12 </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3898785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10" name="Content Placeholder 4"/>
          <p:cNvSpPr>
            <a:spLocks noGrp="1"/>
          </p:cNvSpPr>
          <p:nvPr>
            <p:ph sz="quarter" idx="10"/>
          </p:nvPr>
        </p:nvSpPr>
        <p:spPr>
          <a:xfrm>
            <a:off x="628651"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r>
              <a:rPr lang="en-US" smtClean="0"/>
              <a:t>Click icon to add picture</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 - SEQ 2018-12 </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9450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7" name="Content Placeholder 4"/>
          <p:cNvSpPr>
            <a:spLocks noGrp="1"/>
          </p:cNvSpPr>
          <p:nvPr>
            <p:ph sz="quarter" idx="10"/>
          </p:nvPr>
        </p:nvSpPr>
        <p:spPr>
          <a:xfrm>
            <a:off x="628651" y="1366346"/>
            <a:ext cx="4676215"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Picture Placeholder 2"/>
          <p:cNvSpPr>
            <a:spLocks noGrp="1"/>
          </p:cNvSpPr>
          <p:nvPr>
            <p:ph type="pic" sz="quarter" idx="13"/>
          </p:nvPr>
        </p:nvSpPr>
        <p:spPr>
          <a:xfrm>
            <a:off x="5740174" y="1364826"/>
            <a:ext cx="3403826" cy="4538434"/>
          </a:xfrm>
        </p:spPr>
        <p:txBody>
          <a:bodyPr/>
          <a:lstStyle>
            <a:lvl1pPr>
              <a:buClr>
                <a:schemeClr val="tx1"/>
              </a:buClr>
              <a:defRPr>
                <a:solidFill>
                  <a:schemeClr val="tx1"/>
                </a:solidFill>
              </a:defRPr>
            </a:lvl1pPr>
          </a:lstStyle>
          <a:p>
            <a:r>
              <a:rPr lang="en-US" smtClean="0"/>
              <a:t>Click icon to add picture</a:t>
            </a:r>
            <a:endParaRPr lang="en-US" dirty="0"/>
          </a:p>
        </p:txBody>
      </p:sp>
      <p:sp>
        <p:nvSpPr>
          <p:cNvPr id="9" name="Date Placeholder 3"/>
          <p:cNvSpPr>
            <a:spLocks noGrp="1"/>
          </p:cNvSpPr>
          <p:nvPr>
            <p:ph type="dt" sz="half" idx="2"/>
          </p:nvPr>
        </p:nvSpPr>
        <p:spPr>
          <a:xfrm>
            <a:off x="628651" y="6356353"/>
            <a:ext cx="1018943" cy="365125"/>
          </a:xfrm>
          <a:prstGeom prst="rect">
            <a:avLst/>
          </a:prstGeom>
        </p:spPr>
        <p:txBody>
          <a:bodyPr vert="horz" lIns="91440" tIns="45720" rIns="91440" bIns="45720" rtlCol="0" anchor="ctr"/>
          <a:lstStyle>
            <a:lvl1pPr algn="l">
              <a:defRPr sz="1200">
                <a:solidFill>
                  <a:schemeClr val="tx2"/>
                </a:solidFill>
              </a:defRPr>
            </a:lvl1pPr>
          </a:lstStyle>
          <a:p>
            <a:r>
              <a:rPr lang="en-US" smtClean="0"/>
              <a:t>PPB - SEQ 2018-12 </a:t>
            </a: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10" name="Slide Number Placeholder 5"/>
          <p:cNvSpPr>
            <a:spLocks noGrp="1"/>
          </p:cNvSpPr>
          <p:nvPr>
            <p:ph type="sldNum" sz="quarter" idx="4"/>
          </p:nvPr>
        </p:nvSpPr>
        <p:spPr>
          <a:xfrm>
            <a:off x="7418350" y="6356353"/>
            <a:ext cx="1097001"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86490049"/>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604749" y="1981899"/>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436290" y="4345147"/>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0" name="Picture Placeholder 2"/>
          <p:cNvSpPr>
            <a:spLocks noGrp="1"/>
          </p:cNvSpPr>
          <p:nvPr>
            <p:ph type="pic" sz="quarter" idx="16" hasCustomPrompt="1"/>
          </p:nvPr>
        </p:nvSpPr>
        <p:spPr>
          <a:xfrm>
            <a:off x="2734633"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2566173" y="4345147"/>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2" name="Picture Placeholder 2"/>
          <p:cNvSpPr>
            <a:spLocks noGrp="1"/>
          </p:cNvSpPr>
          <p:nvPr>
            <p:ph type="pic" sz="quarter" idx="18" hasCustomPrompt="1"/>
          </p:nvPr>
        </p:nvSpPr>
        <p:spPr>
          <a:xfrm>
            <a:off x="4864516"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4696056" y="4345147"/>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4" name="Picture Placeholder 2"/>
          <p:cNvSpPr>
            <a:spLocks noGrp="1"/>
          </p:cNvSpPr>
          <p:nvPr>
            <p:ph type="pic" sz="quarter" idx="20" hasCustomPrompt="1"/>
          </p:nvPr>
        </p:nvSpPr>
        <p:spPr>
          <a:xfrm>
            <a:off x="6994399"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21" hasCustomPrompt="1"/>
          </p:nvPr>
        </p:nvSpPr>
        <p:spPr>
          <a:xfrm>
            <a:off x="6825939" y="4341161"/>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r>
              <a:rPr lang="en-US" smtClean="0"/>
              <a:t>PPB - SEQ 2018-12 </a:t>
            </a:r>
            <a:endParaRPr lang="en-US" dirty="0"/>
          </a:p>
        </p:txBody>
      </p:sp>
      <p:sp>
        <p:nvSpPr>
          <p:cNvPr id="1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278020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1179611" y="1964392"/>
            <a:ext cx="1749143" cy="190047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1101920" y="4564988"/>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0" name="Picture Placeholder 2"/>
          <p:cNvSpPr>
            <a:spLocks noGrp="1"/>
          </p:cNvSpPr>
          <p:nvPr>
            <p:ph type="pic" sz="quarter" idx="16" hasCustomPrompt="1"/>
          </p:nvPr>
        </p:nvSpPr>
        <p:spPr>
          <a:xfrm>
            <a:off x="3618406" y="1964392"/>
            <a:ext cx="1738398" cy="190047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3534177" y="4564988"/>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2" name="Picture Placeholder 2"/>
          <p:cNvSpPr>
            <a:spLocks noGrp="1"/>
          </p:cNvSpPr>
          <p:nvPr>
            <p:ph type="pic" sz="quarter" idx="18" hasCustomPrompt="1"/>
          </p:nvPr>
        </p:nvSpPr>
        <p:spPr>
          <a:xfrm>
            <a:off x="6050663" y="1964392"/>
            <a:ext cx="1738398" cy="190047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5966435" y="4564988"/>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r>
              <a:rPr lang="en-US" smtClean="0"/>
              <a:t>PPB - SEQ 2018-12 </a:t>
            </a:r>
            <a:endParaRPr lang="en-US" dirty="0"/>
          </a:p>
        </p:txBody>
      </p:sp>
      <p:sp>
        <p:nvSpPr>
          <p:cNvPr id="1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60824592"/>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6" name="Picture Placeholder 2"/>
          <p:cNvSpPr>
            <a:spLocks noGrp="1"/>
          </p:cNvSpPr>
          <p:nvPr>
            <p:ph type="pic" sz="quarter" idx="13" hasCustomPrompt="1"/>
          </p:nvPr>
        </p:nvSpPr>
        <p:spPr>
          <a:xfrm>
            <a:off x="604749" y="1981899"/>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436290" y="4345149"/>
            <a:ext cx="1906858"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0" name="Picture Placeholder 2"/>
          <p:cNvSpPr>
            <a:spLocks noGrp="1"/>
          </p:cNvSpPr>
          <p:nvPr>
            <p:ph type="pic" sz="quarter" idx="16" hasCustomPrompt="1"/>
          </p:nvPr>
        </p:nvSpPr>
        <p:spPr>
          <a:xfrm>
            <a:off x="2734633" y="1967573"/>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2566173" y="4345147"/>
            <a:ext cx="1906858"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2" name="Picture Placeholder 2"/>
          <p:cNvSpPr>
            <a:spLocks noGrp="1"/>
          </p:cNvSpPr>
          <p:nvPr>
            <p:ph type="pic" sz="quarter" idx="18" hasCustomPrompt="1"/>
          </p:nvPr>
        </p:nvSpPr>
        <p:spPr>
          <a:xfrm>
            <a:off x="4864516" y="1967573"/>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4696056" y="4345147"/>
            <a:ext cx="1906858"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4" name="Picture Placeholder 2"/>
          <p:cNvSpPr>
            <a:spLocks noGrp="1"/>
          </p:cNvSpPr>
          <p:nvPr>
            <p:ph type="pic" sz="quarter" idx="20" hasCustomPrompt="1"/>
          </p:nvPr>
        </p:nvSpPr>
        <p:spPr>
          <a:xfrm>
            <a:off x="6994399" y="1967573"/>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21" hasCustomPrompt="1"/>
          </p:nvPr>
        </p:nvSpPr>
        <p:spPr>
          <a:xfrm>
            <a:off x="6825939" y="4341161"/>
            <a:ext cx="1906858"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9" name="Rectangle 1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r>
              <a:rPr lang="en-US" smtClean="0"/>
              <a:t>PPB - SEQ 2018-12 </a:t>
            </a:r>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2364659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604750" y="1674774"/>
            <a:ext cx="1394107" cy="1534851"/>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4" name="Text Placeholder 3"/>
          <p:cNvSpPr>
            <a:spLocks noGrp="1"/>
          </p:cNvSpPr>
          <p:nvPr>
            <p:ph type="body" sz="quarter" idx="16"/>
          </p:nvPr>
        </p:nvSpPr>
        <p:spPr>
          <a:xfrm>
            <a:off x="2157413" y="1674775"/>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23" name="Picture Placeholder 2"/>
          <p:cNvSpPr>
            <a:spLocks noGrp="1"/>
          </p:cNvSpPr>
          <p:nvPr>
            <p:ph type="pic" sz="quarter" idx="14" hasCustomPrompt="1"/>
          </p:nvPr>
        </p:nvSpPr>
        <p:spPr>
          <a:xfrm>
            <a:off x="604750" y="3939365"/>
            <a:ext cx="1394107" cy="153484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4" name="Text Placeholder 3"/>
          <p:cNvSpPr>
            <a:spLocks noGrp="1"/>
          </p:cNvSpPr>
          <p:nvPr>
            <p:ph type="body" sz="quarter" idx="15"/>
          </p:nvPr>
        </p:nvSpPr>
        <p:spPr>
          <a:xfrm>
            <a:off x="2157413" y="3939364"/>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25" name="Picture Placeholder 2"/>
          <p:cNvSpPr>
            <a:spLocks noGrp="1"/>
          </p:cNvSpPr>
          <p:nvPr>
            <p:ph type="pic" sz="quarter" idx="17" hasCustomPrompt="1"/>
          </p:nvPr>
        </p:nvSpPr>
        <p:spPr>
          <a:xfrm>
            <a:off x="4649855" y="1674775"/>
            <a:ext cx="1394107" cy="153485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6" name="Text Placeholder 3"/>
          <p:cNvSpPr>
            <a:spLocks noGrp="1"/>
          </p:cNvSpPr>
          <p:nvPr>
            <p:ph type="body" sz="quarter" idx="18"/>
          </p:nvPr>
        </p:nvSpPr>
        <p:spPr>
          <a:xfrm>
            <a:off x="6202517" y="1674775"/>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27" name="Picture Placeholder 2"/>
          <p:cNvSpPr>
            <a:spLocks noGrp="1"/>
          </p:cNvSpPr>
          <p:nvPr>
            <p:ph type="pic" sz="quarter" idx="19" hasCustomPrompt="1"/>
          </p:nvPr>
        </p:nvSpPr>
        <p:spPr>
          <a:xfrm>
            <a:off x="4649855" y="3939365"/>
            <a:ext cx="1394107" cy="153484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8" name="Text Placeholder 3"/>
          <p:cNvSpPr>
            <a:spLocks noGrp="1"/>
          </p:cNvSpPr>
          <p:nvPr>
            <p:ph type="body" sz="quarter" idx="20"/>
          </p:nvPr>
        </p:nvSpPr>
        <p:spPr>
          <a:xfrm>
            <a:off x="6202517" y="3939363"/>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r>
              <a:rPr lang="en-US" smtClean="0"/>
              <a:t>PPB - SEQ 2018-12 </a:t>
            </a:r>
            <a:endParaRPr lang="en-US" dirty="0"/>
          </a:p>
        </p:txBody>
      </p:sp>
      <p:sp>
        <p:nvSpPr>
          <p:cNvPr id="2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63256476"/>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2" name="Picture Placeholder 2"/>
          <p:cNvSpPr>
            <a:spLocks noGrp="1"/>
          </p:cNvSpPr>
          <p:nvPr>
            <p:ph type="pic" sz="quarter" idx="13" hasCustomPrompt="1"/>
          </p:nvPr>
        </p:nvSpPr>
        <p:spPr>
          <a:xfrm>
            <a:off x="604750" y="167477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16"/>
          </p:nvPr>
        </p:nvSpPr>
        <p:spPr>
          <a:xfrm>
            <a:off x="2157413" y="1674775"/>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13" name="Picture Placeholder 2"/>
          <p:cNvSpPr>
            <a:spLocks noGrp="1"/>
          </p:cNvSpPr>
          <p:nvPr>
            <p:ph type="pic" sz="quarter" idx="14" hasCustomPrompt="1"/>
          </p:nvPr>
        </p:nvSpPr>
        <p:spPr>
          <a:xfrm>
            <a:off x="604750" y="393936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4" name="Text Placeholder 3"/>
          <p:cNvSpPr>
            <a:spLocks noGrp="1"/>
          </p:cNvSpPr>
          <p:nvPr>
            <p:ph type="body" sz="quarter" idx="15"/>
          </p:nvPr>
        </p:nvSpPr>
        <p:spPr>
          <a:xfrm>
            <a:off x="2157413" y="3939364"/>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16" name="Picture Placeholder 2"/>
          <p:cNvSpPr>
            <a:spLocks noGrp="1"/>
          </p:cNvSpPr>
          <p:nvPr>
            <p:ph type="pic" sz="quarter" idx="17" hasCustomPrompt="1"/>
          </p:nvPr>
        </p:nvSpPr>
        <p:spPr>
          <a:xfrm>
            <a:off x="4649855" y="167477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7" name="Text Placeholder 3"/>
          <p:cNvSpPr>
            <a:spLocks noGrp="1"/>
          </p:cNvSpPr>
          <p:nvPr>
            <p:ph type="body" sz="quarter" idx="18"/>
          </p:nvPr>
        </p:nvSpPr>
        <p:spPr>
          <a:xfrm>
            <a:off x="6202517" y="1674775"/>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18" name="Picture Placeholder 2"/>
          <p:cNvSpPr>
            <a:spLocks noGrp="1"/>
          </p:cNvSpPr>
          <p:nvPr>
            <p:ph type="pic" sz="quarter" idx="19" hasCustomPrompt="1"/>
          </p:nvPr>
        </p:nvSpPr>
        <p:spPr>
          <a:xfrm>
            <a:off x="4649855" y="393936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9" name="Text Placeholder 3"/>
          <p:cNvSpPr>
            <a:spLocks noGrp="1"/>
          </p:cNvSpPr>
          <p:nvPr>
            <p:ph type="body" sz="quarter" idx="20"/>
          </p:nvPr>
        </p:nvSpPr>
        <p:spPr>
          <a:xfrm>
            <a:off x="6202517" y="3939363"/>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10"/>
          </p:nvPr>
        </p:nvSpPr>
        <p:spPr/>
        <p:txBody>
          <a:bodyPr/>
          <a:lstStyle/>
          <a:p>
            <a:r>
              <a:rPr lang="en-US" smtClean="0"/>
              <a:t>PPB - SEQ 2018-12 </a:t>
            </a:r>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206933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628650" y="2571731"/>
            <a:ext cx="1528763" cy="16345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4" name="Text Placeholder 3"/>
          <p:cNvSpPr>
            <a:spLocks noGrp="1"/>
          </p:cNvSpPr>
          <p:nvPr>
            <p:ph type="body" sz="quarter" idx="16"/>
          </p:nvPr>
        </p:nvSpPr>
        <p:spPr>
          <a:xfrm>
            <a:off x="2279333" y="25717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25" name="Picture Placeholder 2"/>
          <p:cNvSpPr>
            <a:spLocks noGrp="1"/>
          </p:cNvSpPr>
          <p:nvPr>
            <p:ph type="pic" sz="quarter" idx="17" hasCustomPrompt="1"/>
          </p:nvPr>
        </p:nvSpPr>
        <p:spPr>
          <a:xfrm>
            <a:off x="4649855" y="2571731"/>
            <a:ext cx="1552662" cy="16345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6" name="Text Placeholder 3"/>
          <p:cNvSpPr>
            <a:spLocks noGrp="1"/>
          </p:cNvSpPr>
          <p:nvPr>
            <p:ph type="body" sz="quarter" idx="18"/>
          </p:nvPr>
        </p:nvSpPr>
        <p:spPr>
          <a:xfrm>
            <a:off x="6385397" y="25717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r>
              <a:rPr lang="en-US" smtClean="0"/>
              <a:t>PPB - SEQ 2018-12 </a:t>
            </a:r>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3453293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Picture Placeholder 2"/>
          <p:cNvSpPr>
            <a:spLocks noGrp="1"/>
          </p:cNvSpPr>
          <p:nvPr>
            <p:ph type="pic" sz="quarter" idx="13" hasCustomPrompt="1"/>
          </p:nvPr>
        </p:nvSpPr>
        <p:spPr>
          <a:xfrm>
            <a:off x="604750" y="2800331"/>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16"/>
          </p:nvPr>
        </p:nvSpPr>
        <p:spPr>
          <a:xfrm>
            <a:off x="2157413" y="28003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16" name="Picture Placeholder 2"/>
          <p:cNvSpPr>
            <a:spLocks noGrp="1"/>
          </p:cNvSpPr>
          <p:nvPr>
            <p:ph type="pic" sz="quarter" idx="17" hasCustomPrompt="1"/>
          </p:nvPr>
        </p:nvSpPr>
        <p:spPr>
          <a:xfrm>
            <a:off x="4649855" y="2800331"/>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7" name="Text Placeholder 3"/>
          <p:cNvSpPr>
            <a:spLocks noGrp="1"/>
          </p:cNvSpPr>
          <p:nvPr>
            <p:ph type="body" sz="quarter" idx="18"/>
          </p:nvPr>
        </p:nvSpPr>
        <p:spPr>
          <a:xfrm>
            <a:off x="6202517" y="28003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PPB - SEQ 2018-12 </a:t>
            </a:r>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22812960"/>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03865">
              <a:alpha val="87843"/>
            </a:srgbClr>
          </a:solidFill>
        </p:spPr>
        <p:txBody>
          <a:bodyPr>
            <a:normAutofit/>
          </a:bodyPr>
          <a:lstStyle>
            <a:lvl1pPr algn="ctr">
              <a:defRPr sz="3600">
                <a:solidFill>
                  <a:schemeClr val="bg1"/>
                </a:solidFill>
              </a:defRPr>
            </a:lvl1pPr>
          </a:lstStyle>
          <a:p>
            <a:r>
              <a:rPr lang="en-US" dirty="0" smtClean="0"/>
              <a:t>Click to edit title</a:t>
            </a:r>
            <a:endParaRPr lang="en-US" dirty="0"/>
          </a:p>
        </p:txBody>
      </p:sp>
      <p:sp>
        <p:nvSpPr>
          <p:cNvPr id="4" name="Picture Placeholder 12"/>
          <p:cNvSpPr>
            <a:spLocks noGrp="1"/>
          </p:cNvSpPr>
          <p:nvPr>
            <p:ph type="pic" sz="quarter" idx="10"/>
          </p:nvPr>
        </p:nvSpPr>
        <p:spPr>
          <a:xfrm>
            <a:off x="0" y="2"/>
            <a:ext cx="9144000" cy="6857998"/>
          </a:xfrm>
        </p:spPr>
        <p:txBody>
          <a:bodyPr/>
          <a:lstStyle/>
          <a:p>
            <a:r>
              <a:rPr lang="en-US" smtClean="0"/>
              <a:t>Click icon to add picture</a:t>
            </a:r>
            <a:endParaRPr lang="en-US"/>
          </a:p>
        </p:txBody>
      </p:sp>
    </p:spTree>
    <p:extLst>
      <p:ext uri="{BB962C8B-B14F-4D97-AF65-F5344CB8AC3E}">
        <p14:creationId xmlns:p14="http://schemas.microsoft.com/office/powerpoint/2010/main" val="1045112619"/>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D0D0D">
              <a:alpha val="87843"/>
            </a:srgbClr>
          </a:solidFill>
        </p:spPr>
        <p:txBody>
          <a:bodyPr>
            <a:normAutofit/>
          </a:bodyPr>
          <a:lstStyle>
            <a:lvl1pPr algn="ctr">
              <a:defRPr sz="3600">
                <a:solidFill>
                  <a:schemeClr val="bg1"/>
                </a:solidFill>
              </a:defRPr>
            </a:lvl1pPr>
          </a:lstStyle>
          <a:p>
            <a:r>
              <a:rPr lang="en-US" dirty="0" smtClean="0"/>
              <a:t>Click to edit title</a:t>
            </a:r>
            <a:endParaRPr lang="en-US" dirty="0"/>
          </a:p>
        </p:txBody>
      </p:sp>
      <p:sp>
        <p:nvSpPr>
          <p:cNvPr id="4" name="Picture Placeholder 12"/>
          <p:cNvSpPr>
            <a:spLocks noGrp="1"/>
          </p:cNvSpPr>
          <p:nvPr>
            <p:ph type="pic" sz="quarter" idx="10"/>
          </p:nvPr>
        </p:nvSpPr>
        <p:spPr>
          <a:xfrm>
            <a:off x="0" y="4"/>
            <a:ext cx="9144000" cy="6857999"/>
          </a:xfrm>
        </p:spPr>
        <p:txBody>
          <a:bodyPr/>
          <a:lstStyle/>
          <a:p>
            <a:r>
              <a:rPr lang="en-US" smtClean="0"/>
              <a:t>Click icon to add picture</a:t>
            </a:r>
            <a:endParaRPr lang="en-US"/>
          </a:p>
        </p:txBody>
      </p:sp>
    </p:spTree>
    <p:extLst>
      <p:ext uri="{BB962C8B-B14F-4D97-AF65-F5344CB8AC3E}">
        <p14:creationId xmlns:p14="http://schemas.microsoft.com/office/powerpoint/2010/main" val="3297887301"/>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0"/>
            <a:ext cx="9144000" cy="1219200"/>
          </a:xfrm>
          <a:solidFill>
            <a:srgbClr val="78BE21">
              <a:alpha val="87843"/>
            </a:srgbClr>
          </a:solidFill>
        </p:spPr>
        <p:txBody>
          <a:bodyPr>
            <a:normAutofit/>
          </a:bodyPr>
          <a:lstStyle>
            <a:lvl1pPr algn="ctr">
              <a:defRPr sz="3600">
                <a:solidFill>
                  <a:schemeClr val="tx2"/>
                </a:solidFill>
              </a:defRPr>
            </a:lvl1pPr>
          </a:lstStyle>
          <a:p>
            <a:r>
              <a:rPr lang="en-US" dirty="0" smtClean="0"/>
              <a:t>Click to edit title</a:t>
            </a:r>
            <a:endParaRPr lang="en-US" dirty="0"/>
          </a:p>
        </p:txBody>
      </p:sp>
      <p:sp>
        <p:nvSpPr>
          <p:cNvPr id="4" name="Picture Placeholder 12"/>
          <p:cNvSpPr>
            <a:spLocks noGrp="1"/>
          </p:cNvSpPr>
          <p:nvPr>
            <p:ph type="pic" sz="quarter" idx="10"/>
          </p:nvPr>
        </p:nvSpPr>
        <p:spPr>
          <a:xfrm>
            <a:off x="0" y="4"/>
            <a:ext cx="9144000" cy="6857999"/>
          </a:xfrm>
        </p:spPr>
        <p:txBody>
          <a:bodyPr/>
          <a:lstStyle/>
          <a:p>
            <a:r>
              <a:rPr lang="en-US" smtClean="0"/>
              <a:t>Click icon to add picture</a:t>
            </a:r>
            <a:endParaRPr lang="en-US"/>
          </a:p>
        </p:txBody>
      </p:sp>
    </p:spTree>
    <p:extLst>
      <p:ext uri="{BB962C8B-B14F-4D97-AF65-F5344CB8AC3E}">
        <p14:creationId xmlns:p14="http://schemas.microsoft.com/office/powerpoint/2010/main" val="1634237328"/>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smtClean="0"/>
              <a:t>Code Demo (Click to Edit)</a:t>
            </a:r>
            <a:endParaRPr lang="en-US" dirty="0"/>
          </a:p>
        </p:txBody>
      </p:sp>
      <p:sp>
        <p:nvSpPr>
          <p:cNvPr id="10" name="Table Placeholder 8"/>
          <p:cNvSpPr>
            <a:spLocks noGrp="1"/>
          </p:cNvSpPr>
          <p:nvPr>
            <p:ph type="tbl" sz="quarter" idx="13"/>
          </p:nvPr>
        </p:nvSpPr>
        <p:spPr>
          <a:xfrm>
            <a:off x="1524000" y="2233263"/>
            <a:ext cx="6096000" cy="2966751"/>
          </a:xfrm>
        </p:spPr>
        <p:txBody>
          <a:bodyPr/>
          <a:lstStyle/>
          <a:p>
            <a:r>
              <a:rPr lang="en-US" smtClean="0"/>
              <a:t>Click icon to add table</a:t>
            </a:r>
            <a:endParaRPr lang="en-US"/>
          </a:p>
        </p:txBody>
      </p:sp>
    </p:spTree>
    <p:extLst>
      <p:ext uri="{BB962C8B-B14F-4D97-AF65-F5344CB8AC3E}">
        <p14:creationId xmlns:p14="http://schemas.microsoft.com/office/powerpoint/2010/main" val="2549061572"/>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smtClean="0"/>
              <a:t>Code Demo (Click to Edit)</a:t>
            </a:r>
            <a:endParaRPr lang="en-US" dirty="0"/>
          </a:p>
        </p:txBody>
      </p:sp>
      <p:sp>
        <p:nvSpPr>
          <p:cNvPr id="14" name="Table Placeholder 8"/>
          <p:cNvSpPr>
            <a:spLocks noGrp="1"/>
          </p:cNvSpPr>
          <p:nvPr>
            <p:ph type="tbl" sz="quarter" idx="13"/>
          </p:nvPr>
        </p:nvSpPr>
        <p:spPr>
          <a:xfrm>
            <a:off x="1524000" y="2233263"/>
            <a:ext cx="6096000" cy="2966751"/>
          </a:xfrm>
        </p:spPr>
        <p:txBody>
          <a:bodyPr/>
          <a:lstStyle>
            <a:lvl1pPr>
              <a:buClr>
                <a:schemeClr val="accent2"/>
              </a:buClr>
              <a:defRPr>
                <a:solidFill>
                  <a:schemeClr val="bg1"/>
                </a:solidFill>
              </a:defRPr>
            </a:lvl1pPr>
          </a:lstStyle>
          <a:p>
            <a:r>
              <a:rPr lang="en-US" smtClean="0"/>
              <a:t>Click icon to add table</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 - SEQ 2018-12 </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130512842"/>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4" y="287066"/>
            <a:ext cx="2641445" cy="2734914"/>
          </a:xfrm>
        </p:spPr>
        <p:txBody>
          <a:bodyPr/>
          <a:lstStyle>
            <a:lvl1pPr>
              <a:defRPr b="0">
                <a:solidFill>
                  <a:schemeClr val="accent2"/>
                </a:solidFill>
              </a:defRPr>
            </a:lvl1pPr>
          </a:lstStyle>
          <a:p>
            <a:r>
              <a:rPr lang="en-US" dirty="0" smtClean="0"/>
              <a:t>Click to edit title</a:t>
            </a:r>
            <a:endParaRPr lang="en-US" dirty="0"/>
          </a:p>
        </p:txBody>
      </p:sp>
      <p:sp>
        <p:nvSpPr>
          <p:cNvPr id="15" name="Text Placeholder 3"/>
          <p:cNvSpPr>
            <a:spLocks noGrp="1"/>
          </p:cNvSpPr>
          <p:nvPr>
            <p:ph type="body" sz="quarter" idx="13"/>
          </p:nvPr>
        </p:nvSpPr>
        <p:spPr>
          <a:xfrm>
            <a:off x="611983" y="3211516"/>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32590" y="504859"/>
            <a:ext cx="5127715" cy="3847686"/>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340608" y="1043181"/>
            <a:ext cx="5519698" cy="4223763"/>
          </a:xfrm>
        </p:spPr>
        <p:txBody>
          <a:bodyPr/>
          <a:lstStyle>
            <a:lvl1pPr>
              <a:defRPr/>
            </a:lvl1pPr>
          </a:lstStyle>
          <a:p>
            <a:r>
              <a:rPr lang="en-US" dirty="0" smtClean="0"/>
              <a:t>Click icon to insert screenshot</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 - SEQ 2018-12 </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55601260"/>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4" y="1574940"/>
            <a:ext cx="7040603"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030094" y="1735810"/>
            <a:ext cx="6965427" cy="4733889"/>
          </a:xfrm>
        </p:spPr>
        <p:txBody>
          <a:bodyPr/>
          <a:lstStyle>
            <a:lvl1pPr>
              <a:defRPr/>
            </a:lvl1pPr>
          </a:lstStyle>
          <a:p>
            <a:r>
              <a:rPr lang="en-US" dirty="0" smtClean="0"/>
              <a:t>Click icon to insert screenshot</a:t>
            </a:r>
            <a:endParaRPr lang="en-US" dirty="0"/>
          </a:p>
        </p:txBody>
      </p:sp>
    </p:spTree>
    <p:extLst>
      <p:ext uri="{BB962C8B-B14F-4D97-AF65-F5344CB8AC3E}">
        <p14:creationId xmlns:p14="http://schemas.microsoft.com/office/powerpoint/2010/main" val="1639915943"/>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11924" y="287066"/>
            <a:ext cx="2641445" cy="2734914"/>
          </a:xfrm>
        </p:spPr>
        <p:txBody>
          <a:bodyPr/>
          <a:lstStyle>
            <a:lvl1pPr>
              <a:defRPr>
                <a:solidFill>
                  <a:schemeClr val="accent1"/>
                </a:solidFill>
              </a:defRPr>
            </a:lvl1pPr>
          </a:lstStyle>
          <a:p>
            <a:r>
              <a:rPr lang="en-US" dirty="0" smtClean="0"/>
              <a:t>Click to edit title</a:t>
            </a:r>
            <a:endParaRPr lang="en-US" dirty="0"/>
          </a:p>
        </p:txBody>
      </p:sp>
      <p:sp>
        <p:nvSpPr>
          <p:cNvPr id="4" name="Text Placeholder 3"/>
          <p:cNvSpPr>
            <a:spLocks noGrp="1"/>
          </p:cNvSpPr>
          <p:nvPr>
            <p:ph type="body" sz="quarter" idx="11"/>
          </p:nvPr>
        </p:nvSpPr>
        <p:spPr>
          <a:xfrm>
            <a:off x="611983" y="3211516"/>
            <a:ext cx="2641387"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8"/>
            <a:ext cx="721419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3732592" y="1067565"/>
            <a:ext cx="7137161" cy="4850604"/>
          </a:xfrm>
        </p:spPr>
        <p:txBody>
          <a:bodyPr/>
          <a:lstStyle>
            <a:lvl1pPr>
              <a:defRPr/>
            </a:lvl1pPr>
          </a:lstStyle>
          <a:p>
            <a:r>
              <a:rPr lang="en-US" dirty="0" smtClean="0"/>
              <a:t>Click icon to insert screenshot</a:t>
            </a:r>
            <a:endParaRPr lang="en-US" dirty="0"/>
          </a:p>
        </p:txBody>
      </p:sp>
      <p:sp>
        <p:nvSpPr>
          <p:cNvPr id="10" name="Date Placeholder 4"/>
          <p:cNvSpPr>
            <a:spLocks noGrp="1"/>
          </p:cNvSpPr>
          <p:nvPr>
            <p:ph type="dt" sz="half" idx="12"/>
          </p:nvPr>
        </p:nvSpPr>
        <p:spPr>
          <a:xfrm>
            <a:off x="628651" y="6356353"/>
            <a:ext cx="1018943" cy="365125"/>
          </a:xfrm>
        </p:spPr>
        <p:txBody>
          <a:bodyPr/>
          <a:lstStyle/>
          <a:p>
            <a:r>
              <a:rPr lang="en-US" smtClean="0"/>
              <a:t>PPB - SEQ 2018-12 </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11" name="Slide Number Placeholder 6"/>
          <p:cNvSpPr>
            <a:spLocks noGrp="1"/>
          </p:cNvSpPr>
          <p:nvPr>
            <p:ph type="sldNum" sz="quarter" idx="13"/>
          </p:nvPr>
        </p:nvSpPr>
        <p:spPr>
          <a:xfrm>
            <a:off x="7418350" y="6356353"/>
            <a:ext cx="1097001"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09037883"/>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7" name="Text Placeholder 3"/>
          <p:cNvSpPr>
            <a:spLocks noGrp="1"/>
          </p:cNvSpPr>
          <p:nvPr>
            <p:ph type="body" sz="quarter" idx="11"/>
          </p:nvPr>
        </p:nvSpPr>
        <p:spPr>
          <a:xfrm>
            <a:off x="611921" y="1365206"/>
            <a:ext cx="7916772"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4" y="3222702"/>
            <a:ext cx="7040603"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030094" y="3771874"/>
            <a:ext cx="6965427" cy="4733889"/>
          </a:xfrm>
        </p:spPr>
        <p:txBody>
          <a:bodyPr/>
          <a:lstStyle>
            <a:lvl1pPr>
              <a:defRPr/>
            </a:lvl1pPr>
          </a:lstStyle>
          <a:p>
            <a:r>
              <a:rPr lang="en-US" dirty="0" smtClean="0"/>
              <a:t>Click icon to insert screenshot</a:t>
            </a:r>
            <a:endParaRPr lang="en-US" dirty="0"/>
          </a:p>
        </p:txBody>
      </p:sp>
    </p:spTree>
    <p:extLst>
      <p:ext uri="{BB962C8B-B14F-4D97-AF65-F5344CB8AC3E}">
        <p14:creationId xmlns:p14="http://schemas.microsoft.com/office/powerpoint/2010/main" val="894290563"/>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4" y="287066"/>
            <a:ext cx="2641445" cy="2734914"/>
          </a:xfrm>
        </p:spPr>
        <p:txBody>
          <a:bodyPr/>
          <a:lstStyle>
            <a:lvl1pPr>
              <a:defRPr b="0">
                <a:solidFill>
                  <a:schemeClr val="accent2"/>
                </a:solidFill>
              </a:defRPr>
            </a:lvl1pPr>
          </a:lstStyle>
          <a:p>
            <a:r>
              <a:rPr lang="en-US" dirty="0" smtClean="0"/>
              <a:t>Click to edit title</a:t>
            </a:r>
            <a:endParaRPr lang="en-US" dirty="0"/>
          </a:p>
        </p:txBody>
      </p:sp>
      <p:sp>
        <p:nvSpPr>
          <p:cNvPr id="16" name="Text Placeholder 3"/>
          <p:cNvSpPr>
            <a:spLocks noGrp="1"/>
          </p:cNvSpPr>
          <p:nvPr>
            <p:ph type="body" sz="quarter" idx="13"/>
          </p:nvPr>
        </p:nvSpPr>
        <p:spPr>
          <a:xfrm>
            <a:off x="611983" y="3211516"/>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34639" y="434837"/>
            <a:ext cx="5121496"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3732592" y="691885"/>
            <a:ext cx="4725590" cy="3411537"/>
          </a:xfrm>
        </p:spPr>
        <p:txBody>
          <a:bodyPr/>
          <a:lstStyle>
            <a:lvl1pPr>
              <a:defRPr/>
            </a:lvl1pPr>
          </a:lstStyle>
          <a:p>
            <a:r>
              <a:rPr lang="en-US" dirty="0" smtClean="0"/>
              <a:t>Click icon to insert screenshot</a:t>
            </a:r>
            <a:endParaRPr lang="en-US" dirty="0"/>
          </a:p>
        </p:txBody>
      </p:sp>
      <p:sp>
        <p:nvSpPr>
          <p:cNvPr id="10"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 - SEQ 2018-12 </a:t>
            </a: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11"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6175235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4" y="287066"/>
            <a:ext cx="2641445" cy="2734914"/>
          </a:xfrm>
        </p:spPr>
        <p:txBody>
          <a:bodyPr/>
          <a:lstStyle>
            <a:lvl1pPr>
              <a:defRPr b="0">
                <a:solidFill>
                  <a:schemeClr val="accent2"/>
                </a:solidFill>
              </a:defRPr>
            </a:lvl1pPr>
          </a:lstStyle>
          <a:p>
            <a:r>
              <a:rPr lang="en-US" dirty="0" smtClean="0"/>
              <a:t>Click to edit title</a:t>
            </a:r>
            <a:endParaRPr lang="en-US" dirty="0"/>
          </a:p>
        </p:txBody>
      </p:sp>
      <p:sp>
        <p:nvSpPr>
          <p:cNvPr id="15" name="Text Placeholder 3"/>
          <p:cNvSpPr>
            <a:spLocks noGrp="1"/>
          </p:cNvSpPr>
          <p:nvPr>
            <p:ph type="body" sz="quarter" idx="13"/>
          </p:nvPr>
        </p:nvSpPr>
        <p:spPr>
          <a:xfrm>
            <a:off x="611983" y="3211516"/>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8"/>
            <a:ext cx="721419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732592" y="1067565"/>
            <a:ext cx="7137161" cy="4850604"/>
          </a:xfrm>
        </p:spPr>
        <p:txBody>
          <a:bodyPr/>
          <a:lstStyle>
            <a:lvl1pPr>
              <a:defRPr/>
            </a:lvl1pPr>
          </a:lstStyle>
          <a:p>
            <a:r>
              <a:rPr lang="en-US" dirty="0" smtClean="0"/>
              <a:t>Click icon to insert screenshot</a:t>
            </a:r>
            <a:endParaRPr lang="en-US" dirty="0"/>
          </a:p>
        </p:txBody>
      </p:sp>
      <p:sp>
        <p:nvSpPr>
          <p:cNvPr id="10"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 - SEQ 2018-12 </a:t>
            </a: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11"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969326360"/>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14" name="Text Placeholder 3"/>
          <p:cNvSpPr>
            <a:spLocks noGrp="1"/>
          </p:cNvSpPr>
          <p:nvPr>
            <p:ph type="body" sz="quarter" idx="13"/>
          </p:nvPr>
        </p:nvSpPr>
        <p:spPr>
          <a:xfrm>
            <a:off x="611921" y="1365206"/>
            <a:ext cx="7916772"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4" y="3222702"/>
            <a:ext cx="7040603"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030094" y="3771874"/>
            <a:ext cx="6965427" cy="4733889"/>
          </a:xfrm>
        </p:spPr>
        <p:txBody>
          <a:bodyPr/>
          <a:lstStyle>
            <a:lvl1pPr>
              <a:defRPr/>
            </a:lvl1pPr>
          </a:lstStyle>
          <a:p>
            <a:r>
              <a:rPr lang="en-US" dirty="0" smtClean="0"/>
              <a:t>Click icon to insert screenshot</a:t>
            </a:r>
            <a:endParaRPr lang="en-US" dirty="0"/>
          </a:p>
        </p:txBody>
      </p:sp>
    </p:spTree>
    <p:extLst>
      <p:ext uri="{BB962C8B-B14F-4D97-AF65-F5344CB8AC3E}">
        <p14:creationId xmlns:p14="http://schemas.microsoft.com/office/powerpoint/2010/main" val="4034028452"/>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itle 1"/>
          <p:cNvSpPr>
            <a:spLocks noGrp="1"/>
          </p:cNvSpPr>
          <p:nvPr>
            <p:ph type="title" hasCustomPrompt="1"/>
          </p:nvPr>
        </p:nvSpPr>
        <p:spPr>
          <a:xfrm>
            <a:off x="1040802" y="1438510"/>
            <a:ext cx="7116184" cy="2219093"/>
          </a:xfrm>
        </p:spPr>
        <p:txBody>
          <a:bodyPr>
            <a:noAutofit/>
          </a:bodyPr>
          <a:lstStyle>
            <a:lvl1pPr algn="ctr">
              <a:tabLst>
                <a:tab pos="3770219" algn="l"/>
              </a:tabLst>
              <a:defRPr sz="5000" baseline="0">
                <a:solidFill>
                  <a:schemeClr val="accent1"/>
                </a:solidFill>
              </a:defRPr>
            </a:lvl1pPr>
          </a:lstStyle>
          <a:p>
            <a:r>
              <a:rPr lang="en-US" dirty="0" smtClean="0"/>
              <a:t>“Click to edit quote.”</a:t>
            </a:r>
            <a:endParaRPr lang="en-US" dirty="0"/>
          </a:p>
        </p:txBody>
      </p:sp>
      <p:sp>
        <p:nvSpPr>
          <p:cNvPr id="8" name="Text Placeholder 6"/>
          <p:cNvSpPr>
            <a:spLocks noGrp="1"/>
          </p:cNvSpPr>
          <p:nvPr>
            <p:ph type="body" sz="quarter" idx="13" hasCustomPrompt="1"/>
          </p:nvPr>
        </p:nvSpPr>
        <p:spPr>
          <a:xfrm>
            <a:off x="1040802" y="4126419"/>
            <a:ext cx="7116184" cy="1015739"/>
          </a:xfrm>
        </p:spPr>
        <p:txBody>
          <a:bodyPr anchor="ctr">
            <a:normAutofit/>
          </a:bodyPr>
          <a:lstStyle>
            <a:lvl1pPr marL="0" indent="0" algn="ctr">
              <a:buNone/>
              <a:defRPr sz="2400" i="1" baseline="0">
                <a:solidFill>
                  <a:schemeClr val="tx2"/>
                </a:solidFill>
              </a:defRPr>
            </a:lvl1pPr>
          </a:lstStyle>
          <a:p>
            <a:pPr lvl="0"/>
            <a:r>
              <a:rPr lang="en-US" dirty="0" smtClean="0"/>
              <a:t>- Click to edit name or subtext</a:t>
            </a:r>
            <a:endParaRPr lang="en-US" dirty="0"/>
          </a:p>
        </p:txBody>
      </p:sp>
      <p:sp>
        <p:nvSpPr>
          <p:cNvPr id="10"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 - SEQ 2018-12 </a:t>
            </a: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11"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53966298"/>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Title 1"/>
          <p:cNvSpPr>
            <a:spLocks noGrp="1"/>
          </p:cNvSpPr>
          <p:nvPr>
            <p:ph type="title" hasCustomPrompt="1"/>
          </p:nvPr>
        </p:nvSpPr>
        <p:spPr>
          <a:xfrm>
            <a:off x="1040802" y="1438510"/>
            <a:ext cx="7116184" cy="2219093"/>
          </a:xfrm>
        </p:spPr>
        <p:txBody>
          <a:bodyPr>
            <a:noAutofit/>
          </a:bodyPr>
          <a:lstStyle>
            <a:lvl1pPr algn="ctr">
              <a:tabLst>
                <a:tab pos="3770219" algn="l"/>
              </a:tabLst>
              <a:defRPr sz="5000" baseline="0">
                <a:solidFill>
                  <a:schemeClr val="accent1"/>
                </a:solidFill>
              </a:defRPr>
            </a:lvl1pPr>
          </a:lstStyle>
          <a:p>
            <a:r>
              <a:rPr lang="en-US" dirty="0" smtClean="0"/>
              <a:t>“Click to edit quote.”</a:t>
            </a:r>
            <a:endParaRPr lang="en-US" dirty="0"/>
          </a:p>
        </p:txBody>
      </p:sp>
      <p:sp>
        <p:nvSpPr>
          <p:cNvPr id="15" name="Text Placeholder 6"/>
          <p:cNvSpPr>
            <a:spLocks noGrp="1"/>
          </p:cNvSpPr>
          <p:nvPr>
            <p:ph type="body" sz="quarter" idx="13" hasCustomPrompt="1"/>
          </p:nvPr>
        </p:nvSpPr>
        <p:spPr>
          <a:xfrm>
            <a:off x="1040802" y="4126419"/>
            <a:ext cx="7116184" cy="1015739"/>
          </a:xfrm>
        </p:spPr>
        <p:txBody>
          <a:bodyPr anchor="ctr">
            <a:normAutofit/>
          </a:bodyPr>
          <a:lstStyle>
            <a:lvl1pPr marL="0" indent="0" algn="ctr">
              <a:buNone/>
              <a:defRPr sz="2400" i="1" baseline="0">
                <a:solidFill>
                  <a:schemeClr val="tx2"/>
                </a:solidFill>
              </a:defRPr>
            </a:lvl1pPr>
          </a:lstStyle>
          <a:p>
            <a:pPr lvl="0"/>
            <a:r>
              <a:rPr lang="en-US" dirty="0" smtClean="0"/>
              <a:t>- Click to edit name or subtext</a:t>
            </a:r>
            <a:endParaRPr lang="en-US" dirty="0"/>
          </a:p>
        </p:txBody>
      </p:sp>
      <p:sp>
        <p:nvSpPr>
          <p:cNvPr id="16"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 - SEQ 2018-12 </a:t>
            </a:r>
            <a:endParaRPr lang="en-US" dirty="0"/>
          </a:p>
        </p:txBody>
      </p:sp>
      <p:sp>
        <p:nvSpPr>
          <p:cNvPr id="18"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1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3441170"/>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r>
              <a:rPr lang="en-US" smtClean="0"/>
              <a:t>Click icon to add picture</a:t>
            </a:r>
            <a:endParaRPr lang="en-US" dirty="0"/>
          </a:p>
        </p:txBody>
      </p:sp>
      <p:sp>
        <p:nvSpPr>
          <p:cNvPr id="2" name="Title 1"/>
          <p:cNvSpPr>
            <a:spLocks noGrp="1"/>
          </p:cNvSpPr>
          <p:nvPr>
            <p:ph type="title" hasCustomPrompt="1"/>
          </p:nvPr>
        </p:nvSpPr>
        <p:spPr>
          <a:xfrm>
            <a:off x="4609968" y="685800"/>
            <a:ext cx="4114800" cy="3959352"/>
          </a:xfrm>
          <a:prstGeom prst="ellipse">
            <a:avLst/>
          </a:prstGeom>
          <a:solidFill>
            <a:srgbClr val="003865">
              <a:alpha val="87843"/>
            </a:srgbClr>
          </a:solidFill>
        </p:spPr>
        <p:txBody>
          <a:bodyPr>
            <a:noAutofit/>
          </a:bodyPr>
          <a:lstStyle>
            <a:lvl1pPr algn="ctr">
              <a:tabLst>
                <a:tab pos="2341504" algn="l"/>
                <a:tab pos="3770219" algn="l"/>
              </a:tabLst>
              <a:defRPr sz="5500" baseline="0">
                <a:solidFill>
                  <a:schemeClr val="bg1"/>
                </a:solidFill>
              </a:defRPr>
            </a:lvl1pPr>
          </a:lstStyle>
          <a:p>
            <a:r>
              <a:rPr lang="en-US" dirty="0" smtClean="0"/>
              <a:t>Click to edit title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 - SEQ 2018-12 </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92258399"/>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9144000" cy="6858000"/>
          </a:xfrm>
        </p:spPr>
        <p:txBody>
          <a:bodyPr/>
          <a:lstStyle/>
          <a:p>
            <a:r>
              <a:rPr lang="en-US" smtClean="0"/>
              <a:t>Click icon to add picture</a:t>
            </a:r>
            <a:endParaRPr lang="en-US" dirty="0"/>
          </a:p>
        </p:txBody>
      </p:sp>
      <p:sp>
        <p:nvSpPr>
          <p:cNvPr id="2" name="Title 1"/>
          <p:cNvSpPr>
            <a:spLocks noGrp="1"/>
          </p:cNvSpPr>
          <p:nvPr>
            <p:ph type="title" hasCustomPrompt="1"/>
          </p:nvPr>
        </p:nvSpPr>
        <p:spPr>
          <a:xfrm>
            <a:off x="4267199" y="912530"/>
            <a:ext cx="3519141" cy="3403438"/>
          </a:xfrm>
          <a:prstGeom prst="ellipse">
            <a:avLst/>
          </a:prstGeom>
          <a:solidFill>
            <a:srgbClr val="003865">
              <a:alpha val="87843"/>
            </a:srgbClr>
          </a:solidFill>
        </p:spPr>
        <p:txBody>
          <a:bodyPr>
            <a:noAutofit/>
          </a:bodyPr>
          <a:lstStyle>
            <a:lvl1pPr algn="ctr">
              <a:tabLst>
                <a:tab pos="3770219" algn="l"/>
              </a:tabLst>
              <a:defRPr sz="4500" baseline="0">
                <a:solidFill>
                  <a:schemeClr val="bg1"/>
                </a:solidFill>
              </a:defRPr>
            </a:lvl1pPr>
          </a:lstStyle>
          <a:p>
            <a:r>
              <a:rPr lang="en-US" dirty="0" smtClean="0"/>
              <a:t>Click to edit title</a:t>
            </a:r>
            <a:endParaRPr lang="en-US" dirty="0"/>
          </a:p>
        </p:txBody>
      </p:sp>
      <p:sp>
        <p:nvSpPr>
          <p:cNvPr id="9" name="Text Placeholder 7"/>
          <p:cNvSpPr>
            <a:spLocks noGrp="1"/>
          </p:cNvSpPr>
          <p:nvPr>
            <p:ph type="body" sz="quarter" idx="14" hasCustomPrompt="1"/>
          </p:nvPr>
        </p:nvSpPr>
        <p:spPr>
          <a:xfrm>
            <a:off x="7158613" y="524007"/>
            <a:ext cx="1616475" cy="1521646"/>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smtClean="0"/>
              <a:t>Second Point</a:t>
            </a:r>
            <a:endParaRPr lang="en-US" dirty="0"/>
          </a:p>
        </p:txBody>
      </p:sp>
      <p:sp>
        <p:nvSpPr>
          <p:cNvPr id="8" name="Text Placeholder 7"/>
          <p:cNvSpPr>
            <a:spLocks noGrp="1"/>
          </p:cNvSpPr>
          <p:nvPr>
            <p:ph type="body" sz="quarter" idx="13" hasCustomPrompt="1"/>
          </p:nvPr>
        </p:nvSpPr>
        <p:spPr>
          <a:xfrm>
            <a:off x="6667369" y="3298351"/>
            <a:ext cx="1978484" cy="1916747"/>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smtClean="0"/>
              <a:t>Third Point</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 - SEQ 2018-12 </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11004216"/>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r>
              <a:rPr lang="en-US" smtClean="0"/>
              <a:t>Click icon to add picture</a:t>
            </a:r>
            <a:endParaRPr lang="en-US"/>
          </a:p>
        </p:txBody>
      </p:sp>
      <p:sp>
        <p:nvSpPr>
          <p:cNvPr id="2" name="Title 1"/>
          <p:cNvSpPr>
            <a:spLocks noGrp="1"/>
          </p:cNvSpPr>
          <p:nvPr>
            <p:ph type="title" hasCustomPrompt="1"/>
          </p:nvPr>
        </p:nvSpPr>
        <p:spPr>
          <a:xfrm>
            <a:off x="1724608" y="1609867"/>
            <a:ext cx="5694788" cy="3638266"/>
          </a:xfrm>
          <a:solidFill>
            <a:srgbClr val="003865">
              <a:alpha val="87843"/>
            </a:srgbClr>
          </a:solidFill>
        </p:spPr>
        <p:txBody>
          <a:bodyPr>
            <a:noAutofit/>
          </a:bodyPr>
          <a:lstStyle>
            <a:lvl1pPr algn="ctr">
              <a:spcAft>
                <a:spcPts val="1000"/>
              </a:spcAft>
              <a:tabLst>
                <a:tab pos="3770219" algn="l"/>
              </a:tabLst>
              <a:defRPr sz="7000" baseline="0">
                <a:solidFill>
                  <a:schemeClr val="bg1"/>
                </a:solidFill>
              </a:defRPr>
            </a:lvl1pPr>
          </a:lstStyle>
          <a:p>
            <a:r>
              <a:rPr lang="en-US" dirty="0" smtClean="0"/>
              <a:t>Quote or </a:t>
            </a:r>
            <a:br>
              <a:rPr lang="en-US" dirty="0" smtClean="0"/>
            </a:br>
            <a:r>
              <a:rPr lang="en-US" dirty="0" smtClean="0"/>
              <a:t>Statement</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 - SEQ 2018-12 </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6771762"/>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389686"/>
            <a:ext cx="7886700" cy="1340989"/>
          </a:xfrm>
        </p:spPr>
        <p:txBody>
          <a:bodyPr>
            <a:noAutofit/>
          </a:bodyPr>
          <a:lstStyle>
            <a:lvl1pPr algn="ctr">
              <a:tabLst>
                <a:tab pos="3770219" algn="l"/>
              </a:tabLst>
              <a:defRPr sz="7000">
                <a:solidFill>
                  <a:schemeClr val="accent2"/>
                </a:solidFill>
              </a:defRPr>
            </a:lvl1pPr>
          </a:lstStyle>
          <a:p>
            <a:r>
              <a:rPr lang="en-US" dirty="0" smtClean="0"/>
              <a:t>Quote or Statement</a:t>
            </a:r>
            <a:endParaRPr lang="en-US" dirty="0"/>
          </a:p>
        </p:txBody>
      </p:sp>
      <p:sp>
        <p:nvSpPr>
          <p:cNvPr id="10" name="Text Placeholder 6"/>
          <p:cNvSpPr>
            <a:spLocks noGrp="1"/>
          </p:cNvSpPr>
          <p:nvPr>
            <p:ph type="body" sz="quarter" idx="13" hasCustomPrompt="1"/>
          </p:nvPr>
        </p:nvSpPr>
        <p:spPr>
          <a:xfrm>
            <a:off x="628650" y="2925702"/>
            <a:ext cx="78867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 - SEQ 2018-12 </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79537020"/>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6"/>
            <a:ext cx="9144000" cy="1340989"/>
          </a:xfrm>
          <a:solidFill>
            <a:schemeClr val="tx1"/>
          </a:solidFill>
        </p:spPr>
        <p:txBody>
          <a:bodyPr>
            <a:noAutofit/>
          </a:bodyPr>
          <a:lstStyle>
            <a:lvl1pPr algn="ctr">
              <a:tabLst>
                <a:tab pos="3770219" algn="l"/>
              </a:tabLst>
              <a:defRPr sz="7000">
                <a:solidFill>
                  <a:schemeClr val="accent2"/>
                </a:solidFill>
              </a:defRPr>
            </a:lvl1pPr>
          </a:lstStyle>
          <a:p>
            <a:r>
              <a:rPr lang="en-US" dirty="0" smtClean="0"/>
              <a:t>Quote or Statement</a:t>
            </a:r>
            <a:endParaRPr lang="en-US" dirty="0"/>
          </a:p>
        </p:txBody>
      </p:sp>
      <p:sp>
        <p:nvSpPr>
          <p:cNvPr id="8" name="Text Placeholder 6"/>
          <p:cNvSpPr>
            <a:spLocks noGrp="1"/>
          </p:cNvSpPr>
          <p:nvPr>
            <p:ph type="body" sz="quarter" idx="13" hasCustomPrompt="1"/>
          </p:nvPr>
        </p:nvSpPr>
        <p:spPr>
          <a:xfrm>
            <a:off x="628650" y="2925702"/>
            <a:ext cx="78867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p>
            <a:r>
              <a:rPr lang="en-US" smtClean="0"/>
              <a:t>PPB - SEQ 2018-12 </a:t>
            </a:r>
            <a:endParaRPr lang="en-US" dirty="0"/>
          </a:p>
        </p:txBody>
      </p:sp>
      <p:sp>
        <p:nvSpPr>
          <p:cNvPr id="5" name="Footer Placeholder 4"/>
          <p:cNvSpPr>
            <a:spLocks noGrp="1"/>
          </p:cNvSpPr>
          <p:nvPr>
            <p:ph type="ftr" sz="quarter" idx="12"/>
          </p:nvPr>
        </p:nvSpPr>
        <p:spPr/>
        <p:txBody>
          <a:bodyPr/>
          <a:lstStyle>
            <a:lvl1pPr>
              <a:defRPr>
                <a:solidFill>
                  <a:schemeClr val="tx2"/>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30915580"/>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9144000" cy="6858000"/>
          </a:xfrm>
        </p:spPr>
        <p:txBody>
          <a:bodyPr/>
          <a:lstStyle>
            <a:lvl1pPr>
              <a:defRPr/>
            </a:lvl1pPr>
          </a:lstStyle>
          <a:p>
            <a:r>
              <a:rPr lang="en-US" dirty="0" smtClean="0"/>
              <a:t>Click icon to edit background picture</a:t>
            </a:r>
            <a:endParaRPr lang="en-US" dirty="0"/>
          </a:p>
        </p:txBody>
      </p:sp>
      <p:sp>
        <p:nvSpPr>
          <p:cNvPr id="12" name="Title 1"/>
          <p:cNvSpPr>
            <a:spLocks noGrp="1"/>
          </p:cNvSpPr>
          <p:nvPr>
            <p:ph type="title" hasCustomPrompt="1"/>
          </p:nvPr>
        </p:nvSpPr>
        <p:spPr>
          <a:xfrm>
            <a:off x="628650" y="1389686"/>
            <a:ext cx="7886700" cy="1340989"/>
          </a:xfrm>
        </p:spPr>
        <p:txBody>
          <a:bodyPr>
            <a:noAutofit/>
          </a:bodyPr>
          <a:lstStyle>
            <a:lvl1pPr algn="ctr">
              <a:tabLst>
                <a:tab pos="3770219" algn="l"/>
              </a:tabLst>
              <a:defRPr sz="7000">
                <a:solidFill>
                  <a:schemeClr val="bg1"/>
                </a:solidFill>
              </a:defRPr>
            </a:lvl1pPr>
          </a:lstStyle>
          <a:p>
            <a:r>
              <a:rPr lang="en-US" dirty="0" smtClean="0"/>
              <a:t>Quote or Statement</a:t>
            </a:r>
            <a:endParaRPr lang="en-US" dirty="0"/>
          </a:p>
        </p:txBody>
      </p:sp>
      <p:sp>
        <p:nvSpPr>
          <p:cNvPr id="13" name="Text Placeholder 6"/>
          <p:cNvSpPr>
            <a:spLocks noGrp="1"/>
          </p:cNvSpPr>
          <p:nvPr>
            <p:ph type="body" sz="quarter" idx="13" hasCustomPrompt="1"/>
          </p:nvPr>
        </p:nvSpPr>
        <p:spPr>
          <a:xfrm>
            <a:off x="628650" y="2925702"/>
            <a:ext cx="7886700" cy="2673435"/>
          </a:xfrm>
        </p:spPr>
        <p:txBody>
          <a:bodyPr anchor="ctr"/>
          <a:lstStyle>
            <a:lvl1pPr marL="0" indent="0" algn="ctr">
              <a:lnSpc>
                <a:spcPct val="100000"/>
              </a:lnSpc>
              <a:spcBef>
                <a:spcPts val="0"/>
              </a:spcBef>
              <a:buNone/>
              <a:defRPr>
                <a:solidFill>
                  <a:schemeClr val="bg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 - SEQ 2018-12 </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947260539"/>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9144000" cy="6858000"/>
          </a:xfrm>
        </p:spPr>
        <p:txBody>
          <a:bodyPr/>
          <a:lstStyle/>
          <a:p>
            <a:r>
              <a:rPr lang="en-US" smtClean="0"/>
              <a:t>Click icon to add picture</a:t>
            </a:r>
            <a:endParaRPr lang="en-US"/>
          </a:p>
        </p:txBody>
      </p:sp>
      <p:sp>
        <p:nvSpPr>
          <p:cNvPr id="2" name="Title 1"/>
          <p:cNvSpPr>
            <a:spLocks noGrp="1"/>
          </p:cNvSpPr>
          <p:nvPr>
            <p:ph type="title" hasCustomPrompt="1"/>
          </p:nvPr>
        </p:nvSpPr>
        <p:spPr>
          <a:xfrm>
            <a:off x="4068104" y="624469"/>
            <a:ext cx="3898746" cy="4008491"/>
          </a:xfrm>
          <a:prstGeom prst="ellipse">
            <a:avLst/>
          </a:prstGeom>
          <a:solidFill>
            <a:schemeClr val="bg1"/>
          </a:solidFill>
        </p:spPr>
        <p:txBody>
          <a:bodyPr>
            <a:noAutofit/>
          </a:bodyPr>
          <a:lstStyle>
            <a:lvl1pPr algn="ctr">
              <a:tabLst>
                <a:tab pos="3770219" algn="l"/>
              </a:tabLst>
              <a:defRPr sz="6000" baseline="0">
                <a:solidFill>
                  <a:schemeClr val="accent1"/>
                </a:solidFill>
              </a:defRPr>
            </a:lvl1pPr>
          </a:lstStyle>
          <a:p>
            <a:r>
              <a:rPr lang="en-US" dirty="0" smtClean="0"/>
              <a:t>Click to edit title.</a:t>
            </a:r>
            <a:endParaRPr lang="en-US" dirty="0"/>
          </a:p>
        </p:txBody>
      </p:sp>
      <p:sp>
        <p:nvSpPr>
          <p:cNvPr id="9" name="Text Placeholder 8"/>
          <p:cNvSpPr>
            <a:spLocks noGrp="1"/>
          </p:cNvSpPr>
          <p:nvPr>
            <p:ph type="body" sz="quarter" idx="15" hasCustomPrompt="1"/>
          </p:nvPr>
        </p:nvSpPr>
        <p:spPr>
          <a:xfrm>
            <a:off x="754100" y="0"/>
            <a:ext cx="2989660" cy="5086350"/>
          </a:xfrm>
        </p:spPr>
        <p:txBody>
          <a:bodyPr>
            <a:noAutofit/>
          </a:bodyPr>
          <a:lstStyle>
            <a:lvl1pPr marL="0" indent="0" algn="ctr">
              <a:spcBef>
                <a:spcPts val="0"/>
              </a:spcBef>
              <a:spcAft>
                <a:spcPts val="0"/>
              </a:spcAft>
              <a:buNone/>
              <a:defRPr sz="39999" i="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smtClean="0"/>
              <a:t>2</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 - SEQ 2018-12 </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7644732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27409" y="1090051"/>
            <a:ext cx="3898746" cy="3996299"/>
          </a:xfrm>
          <a:prstGeom prst="ellipse">
            <a:avLst/>
          </a:prstGeom>
          <a:solidFill>
            <a:schemeClr val="bg1"/>
          </a:solidFill>
        </p:spPr>
        <p:txBody>
          <a:bodyPr>
            <a:noAutofit/>
          </a:bodyPr>
          <a:lstStyle>
            <a:lvl1pPr algn="ctr">
              <a:tabLst>
                <a:tab pos="3770219" algn="l"/>
              </a:tabLst>
              <a:defRPr sz="6000" baseline="0">
                <a:solidFill>
                  <a:schemeClr val="accent1"/>
                </a:solidFill>
              </a:defRPr>
            </a:lvl1pPr>
          </a:lstStyle>
          <a:p>
            <a:r>
              <a:rPr lang="en-US" dirty="0" smtClean="0"/>
              <a:t>Click to edit title.</a:t>
            </a:r>
            <a:endParaRPr lang="en-US" dirty="0"/>
          </a:p>
        </p:txBody>
      </p:sp>
      <p:sp>
        <p:nvSpPr>
          <p:cNvPr id="10" name="Text Placeholder 8"/>
          <p:cNvSpPr>
            <a:spLocks noGrp="1"/>
          </p:cNvSpPr>
          <p:nvPr>
            <p:ph type="body" sz="quarter" idx="15" hasCustomPrompt="1"/>
          </p:nvPr>
        </p:nvSpPr>
        <p:spPr>
          <a:xfrm>
            <a:off x="754100" y="0"/>
            <a:ext cx="2989660" cy="5086350"/>
          </a:xfrm>
        </p:spPr>
        <p:txBody>
          <a:bodyPr>
            <a:noAutofit/>
          </a:bodyPr>
          <a:lstStyle>
            <a:lvl1pPr marL="0" indent="0" algn="ctr">
              <a:spcBef>
                <a:spcPts val="0"/>
              </a:spcBef>
              <a:spcAft>
                <a:spcPts val="0"/>
              </a:spcAft>
              <a:buNone/>
              <a:defRPr sz="39999" i="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smtClean="0"/>
              <a:t>2</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 - SEQ 2018-12 </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88211600"/>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28650" y="2212736"/>
            <a:ext cx="7886700" cy="1472163"/>
          </a:xfrm>
        </p:spPr>
        <p:txBody>
          <a:bodyPr>
            <a:noAutofit/>
          </a:bodyPr>
          <a:lstStyle>
            <a:lvl1pPr algn="ctr">
              <a:tabLst>
                <a:tab pos="3770219" algn="l"/>
              </a:tabLst>
              <a:defRPr sz="7000">
                <a:solidFill>
                  <a:schemeClr val="bg1"/>
                </a:solidFill>
              </a:defRPr>
            </a:lvl1pPr>
          </a:lstStyle>
          <a:p>
            <a:r>
              <a:rPr lang="en-US" dirty="0" smtClean="0"/>
              <a:t>Thank you!</a:t>
            </a:r>
            <a:endParaRPr lang="en-US" dirty="0"/>
          </a:p>
        </p:txBody>
      </p:sp>
      <p:sp>
        <p:nvSpPr>
          <p:cNvPr id="11" name="Text Placeholder 6"/>
          <p:cNvSpPr>
            <a:spLocks noGrp="1"/>
          </p:cNvSpPr>
          <p:nvPr>
            <p:ph type="body" sz="quarter" idx="13" hasCustomPrompt="1"/>
          </p:nvPr>
        </p:nvSpPr>
        <p:spPr>
          <a:xfrm>
            <a:off x="628650" y="3684897"/>
            <a:ext cx="78867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firstname.lastname@state.mn.us</a:t>
            </a:r>
          </a:p>
          <a:p>
            <a:pPr lvl="0"/>
            <a:r>
              <a:rPr lang="en-US" dirty="0" smtClean="0"/>
              <a:t>555-555-5555</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 - SEQ 2018-12 </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
        <p:nvSpPr>
          <p:cNvPr id="8" name="Rectangle 7"/>
          <p:cNvSpPr/>
          <p:nvPr userDrawn="1"/>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42754" y="825690"/>
            <a:ext cx="3858492" cy="457200"/>
          </a:xfrm>
          <a:prstGeom prst="rect">
            <a:avLst/>
          </a:prstGeom>
        </p:spPr>
      </p:pic>
    </p:spTree>
    <p:extLst>
      <p:ext uri="{BB962C8B-B14F-4D97-AF65-F5344CB8AC3E}">
        <p14:creationId xmlns:p14="http://schemas.microsoft.com/office/powerpoint/2010/main" val="555963846"/>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9144000" cy="1733266"/>
          </a:xfrm>
          <a:solidFill>
            <a:schemeClr val="tx1"/>
          </a:solidFill>
        </p:spPr>
        <p:txBody>
          <a:bodyPr>
            <a:noAutofit/>
          </a:bodyPr>
          <a:lstStyle>
            <a:lvl1pPr algn="ctr">
              <a:tabLst>
                <a:tab pos="3770219" algn="l"/>
              </a:tabLst>
              <a:defRPr sz="7000">
                <a:solidFill>
                  <a:schemeClr val="bg1"/>
                </a:solidFill>
              </a:defRPr>
            </a:lvl1pPr>
          </a:lstStyle>
          <a:p>
            <a:r>
              <a:rPr lang="en-US" dirty="0" smtClean="0"/>
              <a:t>Thank you!</a:t>
            </a:r>
            <a:endParaRPr lang="en-US" dirty="0"/>
          </a:p>
        </p:txBody>
      </p:sp>
      <p:sp>
        <p:nvSpPr>
          <p:cNvPr id="8" name="Text Placeholder 6"/>
          <p:cNvSpPr>
            <a:spLocks noGrp="1"/>
          </p:cNvSpPr>
          <p:nvPr>
            <p:ph type="body" sz="quarter" idx="13" hasCustomPrompt="1"/>
          </p:nvPr>
        </p:nvSpPr>
        <p:spPr>
          <a:xfrm>
            <a:off x="628650" y="3521123"/>
            <a:ext cx="78867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firstname.lastname@state.mn.us</a:t>
            </a:r>
          </a:p>
          <a:p>
            <a:pPr lvl="0"/>
            <a:r>
              <a:rPr lang="en-US" dirty="0" smtClean="0"/>
              <a:t>555-555-5555</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r>
              <a:rPr lang="en-US" smtClean="0"/>
              <a:t>PPB - SEQ 2018-12 </a:t>
            </a:r>
            <a:endParaRPr lang="en-US" dirty="0"/>
          </a:p>
        </p:txBody>
      </p:sp>
      <p:sp>
        <p:nvSpPr>
          <p:cNvPr id="5" name="Footer Placeholder 4"/>
          <p:cNvSpPr>
            <a:spLocks noGrp="1"/>
          </p:cNvSpPr>
          <p:nvPr>
            <p:ph type="ftr" sz="quarter" idx="12"/>
          </p:nvPr>
        </p:nvSpPr>
        <p:spPr/>
        <p:txBody>
          <a:bodyPr/>
          <a:lstStyle>
            <a:lvl1pPr>
              <a:defRPr>
                <a:solidFill>
                  <a:schemeClr val="tx1"/>
                </a:solidFill>
              </a:defRPr>
            </a:lvl1pPr>
          </a:lstStyle>
          <a:p>
            <a:r>
              <a:rPr lang="en-US" smtClean="0">
                <a:solidFill>
                  <a:schemeClr val="tx2"/>
                </a:solidFill>
              </a:rPr>
              <a:t>http://ihub/projectdelivery/design/index.html</a:t>
            </a:r>
            <a:endParaRPr lang="en-US" dirty="0">
              <a:solidFill>
                <a:schemeClr val="tx2"/>
              </a:solidFill>
            </a:endParaRP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pPr/>
              <a:t>‹#›</a:t>
            </a:fld>
            <a:endParaRPr lang="en-US" dirty="0"/>
          </a:p>
        </p:txBody>
      </p:sp>
      <p:sp>
        <p:nvSpPr>
          <p:cNvPr id="6" name="Rectangle 5"/>
          <p:cNvSpPr/>
          <p:nvPr userDrawn="1"/>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42754" y="704087"/>
            <a:ext cx="3858492" cy="457200"/>
          </a:xfrm>
          <a:prstGeom prst="rect">
            <a:avLst/>
          </a:prstGeom>
        </p:spPr>
      </p:pic>
    </p:spTree>
    <p:extLst>
      <p:ext uri="{BB962C8B-B14F-4D97-AF65-F5344CB8AC3E}">
        <p14:creationId xmlns:p14="http://schemas.microsoft.com/office/powerpoint/2010/main" val="2290897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1" y="6356353"/>
            <a:ext cx="1018943" cy="365125"/>
          </a:xfrm>
          <a:prstGeom prst="rect">
            <a:avLst/>
          </a:prstGeom>
        </p:spPr>
        <p:txBody>
          <a:bodyPr vert="horz" lIns="91440" tIns="45720" rIns="91440" bIns="45720" rtlCol="0" anchor="ctr"/>
          <a:lstStyle>
            <a:lvl1pPr algn="l">
              <a:defRPr sz="1200">
                <a:solidFill>
                  <a:schemeClr val="tx2"/>
                </a:solidFill>
              </a:defRPr>
            </a:lvl1pPr>
          </a:lstStyle>
          <a:p>
            <a:r>
              <a:rPr lang="en-US" smtClean="0"/>
              <a:t>PPB - SEQ 2018-12 </a:t>
            </a:r>
            <a:endParaRPr lang="en-US" dirty="0"/>
          </a:p>
        </p:txBody>
      </p:sp>
      <p:sp>
        <p:nvSpPr>
          <p:cNvPr id="12"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6" name="Slide Number Placeholder 5"/>
          <p:cNvSpPr>
            <a:spLocks noGrp="1"/>
          </p:cNvSpPr>
          <p:nvPr>
            <p:ph type="sldNum" sz="quarter" idx="4"/>
          </p:nvPr>
        </p:nvSpPr>
        <p:spPr>
          <a:xfrm>
            <a:off x="7418350" y="6356353"/>
            <a:ext cx="1097001"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7062332"/>
      </p:ext>
    </p:extLst>
  </p:cSld>
  <p:clrMap bg1="lt1" tx1="dk1" bg2="lt2" tx2="dk2" accent1="accent1" accent2="accent2" accent3="accent3" accent4="accent4" accent5="accent5" accent6="accent6" hlink="hlink" folHlink="folHlink"/>
  <p:sldLayoutIdLst>
    <p:sldLayoutId id="2147483788" r:id="rId1"/>
    <p:sldLayoutId id="2147483799" r:id="rId2"/>
    <p:sldLayoutId id="2147483787" r:id="rId3"/>
    <p:sldLayoutId id="2147483795" r:id="rId4"/>
    <p:sldLayoutId id="2147483711" r:id="rId5"/>
    <p:sldLayoutId id="2147483712" r:id="rId6"/>
    <p:sldLayoutId id="2147483790" r:id="rId7"/>
    <p:sldLayoutId id="2147483789" r:id="rId8"/>
    <p:sldLayoutId id="2147483714" r:id="rId9"/>
    <p:sldLayoutId id="2147483738" r:id="rId10"/>
    <p:sldLayoutId id="2147483739" r:id="rId11"/>
    <p:sldLayoutId id="2147483780" r:id="rId12"/>
    <p:sldLayoutId id="2147483773" r:id="rId13"/>
    <p:sldLayoutId id="2147483800" r:id="rId14"/>
    <p:sldLayoutId id="2147483688" r:id="rId15"/>
    <p:sldLayoutId id="2147483801" r:id="rId16"/>
    <p:sldLayoutId id="2147483802" r:id="rId17"/>
    <p:sldLayoutId id="2147483803" r:id="rId18"/>
    <p:sldLayoutId id="2147483744" r:id="rId19"/>
    <p:sldLayoutId id="2147483793" r:id="rId20"/>
    <p:sldLayoutId id="2147483772" r:id="rId21"/>
    <p:sldLayoutId id="2147483767" r:id="rId22"/>
    <p:sldLayoutId id="2147483769" r:id="rId23"/>
    <p:sldLayoutId id="2147483771" r:id="rId24"/>
    <p:sldLayoutId id="2147483770" r:id="rId25"/>
    <p:sldLayoutId id="2147483732" r:id="rId26"/>
    <p:sldLayoutId id="2147483794" r:id="rId27"/>
    <p:sldLayoutId id="2147483733" r:id="rId28"/>
    <p:sldLayoutId id="2147483747" r:id="rId29"/>
    <p:sldLayoutId id="2147483818" r:id="rId30"/>
    <p:sldLayoutId id="2147483805" r:id="rId31"/>
    <p:sldLayoutId id="2147483806" r:id="rId32"/>
    <p:sldLayoutId id="2147483750" r:id="rId33"/>
    <p:sldLayoutId id="2147483765" r:id="rId34"/>
    <p:sldLayoutId id="2147483781" r:id="rId35"/>
    <p:sldLayoutId id="2147483809" r:id="rId36"/>
    <p:sldLayoutId id="2147483808" r:id="rId37"/>
    <p:sldLayoutId id="2147483807" r:id="rId38"/>
    <p:sldLayoutId id="2147483819" r:id="rId39"/>
    <p:sldLayoutId id="2147483754" r:id="rId40"/>
    <p:sldLayoutId id="2147483755" r:id="rId41"/>
    <p:sldLayoutId id="2147483759" r:id="rId42"/>
    <p:sldLayoutId id="2147483753" r:id="rId43"/>
    <p:sldLayoutId id="2147483763" r:id="rId44"/>
    <p:sldLayoutId id="2147483762" r:id="rId45"/>
    <p:sldLayoutId id="2147483758" r:id="rId46"/>
    <p:sldLayoutId id="2147483756" r:id="rId47"/>
    <p:sldLayoutId id="2147483798" r:id="rId48"/>
    <p:sldLayoutId id="2147483797" r:id="rId49"/>
  </p:sldLayoutIdLst>
  <p:timing>
    <p:tnLst>
      <p:par>
        <p:cTn id="1" dur="indefinite" restart="never" nodeType="tmRoot"/>
      </p:par>
    </p:tnLst>
  </p:timing>
  <p:hf hdr="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783"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2971"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160"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349"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2.emf"/></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5.emf"/></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5.emf"/></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5.emf"/></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5.emf"/></Relationships>
</file>

<file path=ppt/slides/_rels/slide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5.emf"/></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5.emf"/></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5.e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8.emf"/></Relationships>
</file>

<file path=ppt/slides/_rels/slide1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0.emf"/></Relationships>
</file>

<file path=ppt/slides/_rels/slide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23.emf"/><Relationship Id="rId4" Type="http://schemas.openxmlformats.org/officeDocument/2006/relationships/image" Target="../media/image22.emf"/></Relationships>
</file>

<file path=ppt/slides/_rels/slide2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26.emf"/><Relationship Id="rId4" Type="http://schemas.openxmlformats.org/officeDocument/2006/relationships/image" Target="../media/image25.emf"/></Relationships>
</file>

<file path=ppt/slides/_rels/slide2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8.emf"/></Relationships>
</file>

<file path=ppt/slides/_rels/slide22.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31.emf"/><Relationship Id="rId4" Type="http://schemas.openxmlformats.org/officeDocument/2006/relationships/image" Target="../media/image30.emf"/></Relationships>
</file>

<file path=ppt/slides/_rels/slide23.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32.emf"/></Relationships>
</file>

<file path=ppt/slides/_rels/slide25.xml.rels><?xml version="1.0" encoding="UTF-8" standalone="yes"?>
<Relationships xmlns="http://schemas.openxmlformats.org/package/2006/relationships"><Relationship Id="rId3" Type="http://schemas.openxmlformats.org/officeDocument/2006/relationships/hyperlink" Target="mailto:kathleen.stutsman@state.mn.us" TargetMode="External"/><Relationship Id="rId2" Type="http://schemas.openxmlformats.org/officeDocument/2006/relationships/hyperlink" Target="mailto:tim.swanson@dot.state.mn.us" TargetMode="External"/><Relationship Id="rId1" Type="http://schemas.openxmlformats.org/officeDocument/2006/relationships/slideLayout" Target="../slideLayouts/slideLayout49.xml"/><Relationship Id="rId4" Type="http://schemas.openxmlformats.org/officeDocument/2006/relationships/hyperlink" Target="mailto:yvonne.crocker@state.mn.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picture of an SEQ tab" title="picture"/>
          <p:cNvPicPr>
            <a:picLocks noGrp="1" noChangeAspect="1"/>
          </p:cNvPicPr>
          <p:nvPr>
            <p:ph type="pic" sz="quarter" idx="17"/>
          </p:nvPr>
        </p:nvPicPr>
        <p:blipFill rotWithShape="1">
          <a:blip r:embed="rId3"/>
          <a:srcRect l="-1778" t="-6259" r="2655"/>
          <a:stretch/>
        </p:blipFill>
        <p:spPr>
          <a:xfrm>
            <a:off x="-231228" y="-147140"/>
            <a:ext cx="9375227" cy="3211753"/>
          </a:xfrm>
          <a:prstGeom prst="rect">
            <a:avLst/>
          </a:prstGeom>
        </p:spPr>
      </p:pic>
      <p:sp>
        <p:nvSpPr>
          <p:cNvPr id="4" name="Title 3"/>
          <p:cNvSpPr>
            <a:spLocks noGrp="1"/>
          </p:cNvSpPr>
          <p:nvPr>
            <p:ph type="ctrTitle"/>
          </p:nvPr>
        </p:nvSpPr>
        <p:spPr>
          <a:xfrm>
            <a:off x="0" y="3058511"/>
            <a:ext cx="9144000" cy="1714512"/>
          </a:xfrm>
        </p:spPr>
        <p:txBody>
          <a:bodyPr>
            <a:normAutofit fontScale="90000"/>
          </a:bodyPr>
          <a:lstStyle/>
          <a:p>
            <a:r>
              <a:rPr lang="en-US" sz="4000" dirty="0" smtClean="0">
                <a:solidFill>
                  <a:srgbClr val="F5F5F5"/>
                </a:solidFill>
              </a:rPr>
              <a:t>PLAN PREPARATION BASICS</a:t>
            </a:r>
            <a:br>
              <a:rPr lang="en-US" sz="4000" dirty="0" smtClean="0">
                <a:solidFill>
                  <a:srgbClr val="F5F5F5"/>
                </a:solidFill>
              </a:rPr>
            </a:br>
            <a:r>
              <a:rPr lang="en-US" sz="4000" dirty="0" smtClean="0">
                <a:solidFill>
                  <a:srgbClr val="F5F5F5"/>
                </a:solidFill>
              </a:rPr>
              <a:t>STATEMENT OF ESTIMATED QUANTITIES</a:t>
            </a:r>
            <a:br>
              <a:rPr lang="en-US" sz="4000" dirty="0" smtClean="0">
                <a:solidFill>
                  <a:srgbClr val="F5F5F5"/>
                </a:solidFill>
              </a:rPr>
            </a:br>
            <a:r>
              <a:rPr lang="en-US" sz="4000" dirty="0" smtClean="0">
                <a:solidFill>
                  <a:srgbClr val="F5F5F5"/>
                </a:solidFill>
              </a:rPr>
              <a:t>(SEQ)</a:t>
            </a:r>
            <a:endParaRPr lang="en-US" sz="4000" dirty="0">
              <a:solidFill>
                <a:srgbClr val="F5F5F5"/>
              </a:solidFill>
            </a:endParaRPr>
          </a:p>
        </p:txBody>
      </p:sp>
      <p:sp>
        <p:nvSpPr>
          <p:cNvPr id="3" name="Text Placeholder 2"/>
          <p:cNvSpPr>
            <a:spLocks noGrp="1"/>
          </p:cNvSpPr>
          <p:nvPr>
            <p:ph type="body" sz="quarter" idx="14"/>
          </p:nvPr>
        </p:nvSpPr>
        <p:spPr/>
        <p:txBody>
          <a:bodyPr>
            <a:normAutofit/>
          </a:bodyPr>
          <a:lstStyle/>
          <a:p>
            <a:r>
              <a:rPr lang="en-US" dirty="0" smtClean="0"/>
              <a:t>Project Design Services Unit</a:t>
            </a:r>
          </a:p>
          <a:p>
            <a:r>
              <a:rPr lang="en-US" dirty="0" smtClean="0"/>
              <a:t>December </a:t>
            </a:r>
            <a:r>
              <a:rPr lang="en-US" dirty="0" smtClean="0"/>
              <a:t>2018</a:t>
            </a:r>
          </a:p>
          <a:p>
            <a:endParaRPr lang="en-US" dirty="0"/>
          </a:p>
        </p:txBody>
      </p:sp>
      <p:sp>
        <p:nvSpPr>
          <p:cNvPr id="7" name="Footer Placeholder 6"/>
          <p:cNvSpPr>
            <a:spLocks noGrp="1"/>
          </p:cNvSpPr>
          <p:nvPr>
            <p:ph type="ftr" sz="quarter" idx="3"/>
          </p:nvPr>
        </p:nvSpPr>
        <p:spPr/>
        <p:txBody>
          <a:bodyPr/>
          <a:lstStyle/>
          <a:p>
            <a:r>
              <a:rPr lang="en-US" dirty="0" smtClean="0"/>
              <a:t>http://ihub/projectdelivery/design/index.html</a:t>
            </a:r>
            <a:endParaRPr lang="en-US" dirty="0"/>
          </a:p>
        </p:txBody>
      </p:sp>
    </p:spTree>
    <p:extLst>
      <p:ext uri="{BB962C8B-B14F-4D97-AF65-F5344CB8AC3E}">
        <p14:creationId xmlns:p14="http://schemas.microsoft.com/office/powerpoint/2010/main" val="16654860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5F5F5"/>
                </a:solidFill>
              </a:rPr>
              <a:t>STATEMENT OF ESTIMATED QUANTITIES</a:t>
            </a:r>
            <a:endParaRPr lang="en-US" dirty="0">
              <a:solidFill>
                <a:srgbClr val="F5F5F5"/>
              </a:solidFill>
            </a:endParaRPr>
          </a:p>
        </p:txBody>
      </p:sp>
      <p:sp>
        <p:nvSpPr>
          <p:cNvPr id="4" name="Date Placeholder 3"/>
          <p:cNvSpPr>
            <a:spLocks noGrp="1"/>
          </p:cNvSpPr>
          <p:nvPr>
            <p:ph type="dt" sz="half" idx="10"/>
          </p:nvPr>
        </p:nvSpPr>
        <p:spPr>
          <a:xfrm>
            <a:off x="628651" y="6411744"/>
            <a:ext cx="1568012"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2852124" y="641174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11742"/>
            <a:ext cx="1097001" cy="365125"/>
          </a:xfrm>
        </p:spPr>
        <p:txBody>
          <a:bodyPr/>
          <a:lstStyle/>
          <a:p>
            <a:fld id="{48F63A3B-78C7-47BE-AE5E-E10140E04643}" type="slidenum">
              <a:rPr lang="en-US" smtClean="0"/>
              <a:t>2</a:t>
            </a:fld>
            <a:endParaRPr lang="en-US" dirty="0"/>
          </a:p>
        </p:txBody>
      </p:sp>
      <p:sp>
        <p:nvSpPr>
          <p:cNvPr id="3" name="TextBox 2"/>
          <p:cNvSpPr txBox="1"/>
          <p:nvPr/>
        </p:nvSpPr>
        <p:spPr>
          <a:xfrm>
            <a:off x="628649" y="1755228"/>
            <a:ext cx="7632481" cy="4524315"/>
          </a:xfrm>
          <a:prstGeom prst="rect">
            <a:avLst/>
          </a:prstGeom>
          <a:noFill/>
        </p:spPr>
        <p:txBody>
          <a:bodyPr wrap="square" rtlCol="0">
            <a:spAutoFit/>
          </a:bodyPr>
          <a:lstStyle/>
          <a:p>
            <a:pPr algn="ctr"/>
            <a:r>
              <a:rPr lang="en-US" sz="2400" dirty="0" smtClean="0"/>
              <a:t>In this section the Statement of Estimated Quantities (SEQ) section of the plan is probably the most important section.  This contains the pay items and quantities for the project.</a:t>
            </a:r>
          </a:p>
          <a:p>
            <a:pPr algn="ctr"/>
            <a:endParaRPr lang="en-US" sz="2400" dirty="0"/>
          </a:p>
          <a:p>
            <a:pPr algn="ctr"/>
            <a:r>
              <a:rPr lang="en-US" sz="2400" dirty="0" smtClean="0"/>
              <a:t>It is typically located after the general layout (if applicable).  If there is no general layout then it follows the title sheet.</a:t>
            </a:r>
          </a:p>
          <a:p>
            <a:pPr algn="ctr"/>
            <a:endParaRPr lang="en-US" sz="2400" dirty="0"/>
          </a:p>
          <a:p>
            <a:pPr algn="ctr"/>
            <a:r>
              <a:rPr lang="en-US" sz="2400" dirty="0" smtClean="0"/>
              <a:t>Additional information can be found in…</a:t>
            </a:r>
          </a:p>
          <a:p>
            <a:pPr marL="342900" indent="-342900">
              <a:buFont typeface="Wingdings" panose="05000000000000000000" pitchFamily="2" charset="2"/>
              <a:buChar char="Ø"/>
            </a:pPr>
            <a:r>
              <a:rPr lang="en-US" sz="2400" dirty="0" smtClean="0"/>
              <a:t>The Design Scene &amp; Guidance website in “SEQ Guidance (PDF)” under the “General” heading.</a:t>
            </a:r>
          </a:p>
          <a:p>
            <a:pPr marL="342900" indent="-342900">
              <a:buFont typeface="Wingdings" panose="05000000000000000000" pitchFamily="2" charset="2"/>
              <a:buChar char="Ø"/>
            </a:pPr>
            <a:r>
              <a:rPr lang="en-US" sz="2400" dirty="0" smtClean="0"/>
              <a:t>Metro Sample Plan “Estimated Quantities” chapter under the “Sample Plan Sheets” heading.</a:t>
            </a:r>
            <a:endParaRPr lang="en-US" sz="2400" dirty="0"/>
          </a:p>
        </p:txBody>
      </p:sp>
    </p:spTree>
    <p:extLst>
      <p:ext uri="{BB962C8B-B14F-4D97-AF65-F5344CB8AC3E}">
        <p14:creationId xmlns:p14="http://schemas.microsoft.com/office/powerpoint/2010/main" val="15018280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highlight box" title="box"/>
          <p:cNvPicPr>
            <a:picLocks noChangeAspect="1"/>
          </p:cNvPicPr>
          <p:nvPr/>
        </p:nvPicPr>
        <p:blipFill>
          <a:blip r:embed="rId3"/>
          <a:stretch>
            <a:fillRect/>
          </a:stretch>
        </p:blipFill>
        <p:spPr>
          <a:xfrm>
            <a:off x="520328" y="5508707"/>
            <a:ext cx="8246598" cy="1010205"/>
          </a:xfrm>
          <a:prstGeom prst="rect">
            <a:avLst/>
          </a:prstGeom>
        </p:spPr>
      </p:pic>
      <p:pic>
        <p:nvPicPr>
          <p:cNvPr id="3" name="Picture 2" descr="Example of a standard of estimated quantities sheet." title="example"/>
          <p:cNvPicPr>
            <a:picLocks noChangeAspect="1"/>
          </p:cNvPicPr>
          <p:nvPr/>
        </p:nvPicPr>
        <p:blipFill>
          <a:blip r:embed="rId4"/>
          <a:stretch>
            <a:fillRect/>
          </a:stretch>
        </p:blipFill>
        <p:spPr>
          <a:xfrm>
            <a:off x="84082" y="2714058"/>
            <a:ext cx="4046483" cy="2523238"/>
          </a:xfrm>
          <a:prstGeom prst="rect">
            <a:avLst/>
          </a:prstGeom>
        </p:spPr>
      </p:pic>
      <p:sp>
        <p:nvSpPr>
          <p:cNvPr id="2" name="Title 1"/>
          <p:cNvSpPr>
            <a:spLocks noGrp="1"/>
          </p:cNvSpPr>
          <p:nvPr>
            <p:ph type="title"/>
          </p:nvPr>
        </p:nvSpPr>
        <p:spPr/>
        <p:txBody>
          <a:bodyPr/>
          <a:lstStyle/>
          <a:p>
            <a:pPr algn="ctr"/>
            <a:r>
              <a:rPr lang="en-US" dirty="0" smtClean="0">
                <a:solidFill>
                  <a:srgbClr val="F5F5F5"/>
                </a:solidFill>
              </a:rPr>
              <a:t>SEQ PROJECT NUMBER(S)</a:t>
            </a:r>
            <a:endParaRPr lang="en-US" dirty="0">
              <a:solidFill>
                <a:srgbClr val="F5F5F5"/>
              </a:solidFill>
            </a:endParaRPr>
          </a:p>
        </p:txBody>
      </p:sp>
      <p:sp>
        <p:nvSpPr>
          <p:cNvPr id="4" name="Date Placeholder 3"/>
          <p:cNvSpPr>
            <a:spLocks noGrp="1"/>
          </p:cNvSpPr>
          <p:nvPr>
            <p:ph type="dt" sz="half" idx="10"/>
          </p:nvPr>
        </p:nvSpPr>
        <p:spPr>
          <a:xfrm>
            <a:off x="628651" y="6495824"/>
            <a:ext cx="1568012"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2852124" y="649582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95822"/>
            <a:ext cx="1097001" cy="365125"/>
          </a:xfrm>
        </p:spPr>
        <p:txBody>
          <a:bodyPr/>
          <a:lstStyle/>
          <a:p>
            <a:fld id="{48F63A3B-78C7-47BE-AE5E-E10140E04643}" type="slidenum">
              <a:rPr lang="en-US" smtClean="0"/>
              <a:t>3</a:t>
            </a:fld>
            <a:endParaRPr lang="en-US" dirty="0"/>
          </a:p>
        </p:txBody>
      </p:sp>
      <p:sp>
        <p:nvSpPr>
          <p:cNvPr id="7" name="TextBox 6"/>
          <p:cNvSpPr txBox="1"/>
          <p:nvPr/>
        </p:nvSpPr>
        <p:spPr>
          <a:xfrm>
            <a:off x="4031367" y="2252923"/>
            <a:ext cx="4834758" cy="3139321"/>
          </a:xfrm>
          <a:prstGeom prst="rect">
            <a:avLst/>
          </a:prstGeom>
          <a:noFill/>
        </p:spPr>
        <p:txBody>
          <a:bodyPr wrap="square" rtlCol="0">
            <a:spAutoFit/>
          </a:bodyPr>
          <a:lstStyle/>
          <a:p>
            <a:pPr marL="342900" indent="-342900">
              <a:buFont typeface="Wingdings" charset="2"/>
              <a:buChar char="Ø"/>
            </a:pPr>
            <a:r>
              <a:rPr lang="en-US" sz="2200" dirty="0" smtClean="0"/>
              <a:t>When </a:t>
            </a:r>
            <a:r>
              <a:rPr lang="en-US" sz="2200" dirty="0"/>
              <a:t>there are multiple project numbers </a:t>
            </a:r>
            <a:r>
              <a:rPr lang="en-US" sz="2200" dirty="0" smtClean="0"/>
              <a:t>as a minimum the </a:t>
            </a:r>
            <a:r>
              <a:rPr lang="en-US" sz="2200" dirty="0"/>
              <a:t>PRIME SP number should be </a:t>
            </a:r>
            <a:r>
              <a:rPr lang="en-US" sz="2200" dirty="0" smtClean="0"/>
              <a:t>shown.  It is optional to show all of the SP numbers.  The main thing it to be consistent.</a:t>
            </a:r>
            <a:endParaRPr lang="en-US" sz="2200" dirty="0"/>
          </a:p>
          <a:p>
            <a:pPr marL="342900" indent="-342900">
              <a:buFont typeface="Wingdings" charset="2"/>
              <a:buChar char="Ø"/>
            </a:pPr>
            <a:r>
              <a:rPr lang="en-US" sz="2200" dirty="0" smtClean="0"/>
              <a:t>ALL State </a:t>
            </a:r>
            <a:r>
              <a:rPr lang="en-US" sz="2200" dirty="0"/>
              <a:t>Aid project </a:t>
            </a:r>
            <a:r>
              <a:rPr lang="en-US" sz="2200" dirty="0" smtClean="0"/>
              <a:t>numbers must also be shown on every sheet in the bottom right corner.</a:t>
            </a:r>
            <a:endParaRPr lang="en-US" sz="2200" dirty="0"/>
          </a:p>
        </p:txBody>
      </p:sp>
      <p:sp>
        <p:nvSpPr>
          <p:cNvPr id="8" name="TextBox 7"/>
          <p:cNvSpPr txBox="1"/>
          <p:nvPr/>
        </p:nvSpPr>
        <p:spPr>
          <a:xfrm>
            <a:off x="420414" y="1284951"/>
            <a:ext cx="8618483" cy="1200329"/>
          </a:xfrm>
          <a:prstGeom prst="rect">
            <a:avLst/>
          </a:prstGeom>
          <a:noFill/>
        </p:spPr>
        <p:txBody>
          <a:bodyPr wrap="square" rtlCol="0">
            <a:spAutoFit/>
          </a:bodyPr>
          <a:lstStyle/>
          <a:p>
            <a:r>
              <a:rPr lang="en-US" sz="2400" dirty="0"/>
              <a:t>The project number(s) should </a:t>
            </a:r>
            <a:r>
              <a:rPr lang="en-US" sz="2400" dirty="0" smtClean="0"/>
              <a:t>be </a:t>
            </a:r>
            <a:r>
              <a:rPr lang="en-US" sz="2400" dirty="0"/>
              <a:t>shown in the bottom right corner of the plan sheet</a:t>
            </a:r>
            <a:r>
              <a:rPr lang="en-US" sz="2400" dirty="0" smtClean="0"/>
              <a:t>.  It should include the (TH #) but not the legislative number.</a:t>
            </a:r>
            <a:endParaRPr lang="en-US" sz="2400" dirty="0"/>
          </a:p>
        </p:txBody>
      </p:sp>
      <p:sp>
        <p:nvSpPr>
          <p:cNvPr id="12" name="Rounded Rectangle 11" descr="highlight box" title="box"/>
          <p:cNvSpPr/>
          <p:nvPr/>
        </p:nvSpPr>
        <p:spPr>
          <a:xfrm>
            <a:off x="2107323" y="4838542"/>
            <a:ext cx="1759035" cy="429541"/>
          </a:xfrm>
          <a:prstGeom prst="round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descr="highlight box" title="box"/>
          <p:cNvSpPr/>
          <p:nvPr/>
        </p:nvSpPr>
        <p:spPr>
          <a:xfrm>
            <a:off x="420413" y="5516406"/>
            <a:ext cx="5286703" cy="969055"/>
          </a:xfrm>
          <a:prstGeom prst="round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13" descr="arrow to pullout" title="arrow"/>
          <p:cNvSpPr/>
          <p:nvPr/>
        </p:nvSpPr>
        <p:spPr>
          <a:xfrm>
            <a:off x="2875710" y="5268083"/>
            <a:ext cx="214331" cy="248323"/>
          </a:xfrm>
          <a:prstGeom prst="down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00401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Example of a standard of estimated quantities sheet." title="example"/>
          <p:cNvPicPr>
            <a:picLocks noChangeAspect="1"/>
          </p:cNvPicPr>
          <p:nvPr/>
        </p:nvPicPr>
        <p:blipFill>
          <a:blip r:embed="rId3"/>
          <a:stretch>
            <a:fillRect/>
          </a:stretch>
        </p:blipFill>
        <p:spPr>
          <a:xfrm>
            <a:off x="153626" y="2071587"/>
            <a:ext cx="5092431" cy="3256569"/>
          </a:xfrm>
          <a:prstGeom prst="rect">
            <a:avLst/>
          </a:prstGeom>
        </p:spPr>
      </p:pic>
      <p:pic>
        <p:nvPicPr>
          <p:cNvPr id="3" name="Picture 2" descr="pullout of sheet label" title="pullout"/>
          <p:cNvPicPr>
            <a:picLocks noChangeAspect="1"/>
          </p:cNvPicPr>
          <p:nvPr/>
        </p:nvPicPr>
        <p:blipFill>
          <a:blip r:embed="rId4"/>
          <a:stretch>
            <a:fillRect/>
          </a:stretch>
        </p:blipFill>
        <p:spPr>
          <a:xfrm>
            <a:off x="601060" y="5598943"/>
            <a:ext cx="7914290" cy="893364"/>
          </a:xfrm>
          <a:prstGeom prst="rect">
            <a:avLst/>
          </a:prstGeom>
        </p:spPr>
      </p:pic>
      <p:sp>
        <p:nvSpPr>
          <p:cNvPr id="2" name="Title 1"/>
          <p:cNvSpPr>
            <a:spLocks noGrp="1"/>
          </p:cNvSpPr>
          <p:nvPr>
            <p:ph type="title"/>
          </p:nvPr>
        </p:nvSpPr>
        <p:spPr/>
        <p:txBody>
          <a:bodyPr>
            <a:normAutofit/>
          </a:bodyPr>
          <a:lstStyle/>
          <a:p>
            <a:pPr algn="ctr"/>
            <a:r>
              <a:rPr lang="en-US" dirty="0" smtClean="0">
                <a:solidFill>
                  <a:srgbClr val="F5F5F5"/>
                </a:solidFill>
              </a:rPr>
              <a:t>SEQ SHEET LABEL</a:t>
            </a:r>
            <a:endParaRPr lang="en-US" dirty="0">
              <a:solidFill>
                <a:srgbClr val="F5F5F5"/>
              </a:solidFill>
            </a:endParaRPr>
          </a:p>
        </p:txBody>
      </p:sp>
      <p:sp>
        <p:nvSpPr>
          <p:cNvPr id="4" name="Date Placeholder 3"/>
          <p:cNvSpPr>
            <a:spLocks noGrp="1"/>
          </p:cNvSpPr>
          <p:nvPr>
            <p:ph type="dt" sz="half" idx="10"/>
          </p:nvPr>
        </p:nvSpPr>
        <p:spPr>
          <a:xfrm>
            <a:off x="99325" y="6508745"/>
            <a:ext cx="2377309"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2852124" y="650633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506332"/>
            <a:ext cx="1097001" cy="365125"/>
          </a:xfrm>
        </p:spPr>
        <p:txBody>
          <a:bodyPr/>
          <a:lstStyle/>
          <a:p>
            <a:fld id="{48F63A3B-78C7-47BE-AE5E-E10140E04643}" type="slidenum">
              <a:rPr lang="en-US" smtClean="0"/>
              <a:t>4</a:t>
            </a:fld>
            <a:endParaRPr lang="en-US" dirty="0"/>
          </a:p>
        </p:txBody>
      </p:sp>
      <p:sp>
        <p:nvSpPr>
          <p:cNvPr id="7" name="TextBox 6"/>
          <p:cNvSpPr txBox="1"/>
          <p:nvPr/>
        </p:nvSpPr>
        <p:spPr>
          <a:xfrm>
            <a:off x="420415" y="1284951"/>
            <a:ext cx="7945820" cy="830997"/>
          </a:xfrm>
          <a:prstGeom prst="rect">
            <a:avLst/>
          </a:prstGeom>
          <a:noFill/>
        </p:spPr>
        <p:txBody>
          <a:bodyPr wrap="square" rtlCol="0">
            <a:spAutoFit/>
          </a:bodyPr>
          <a:lstStyle/>
          <a:p>
            <a:r>
              <a:rPr lang="en-US" sz="2400" dirty="0"/>
              <a:t>The </a:t>
            </a:r>
            <a:r>
              <a:rPr lang="en-US" sz="2400" dirty="0" smtClean="0"/>
              <a:t>sheet label should be </a:t>
            </a:r>
            <a:r>
              <a:rPr lang="en-US" sz="2400" dirty="0"/>
              <a:t>shown in the bottom right corner of the plan sheet</a:t>
            </a:r>
            <a:r>
              <a:rPr lang="en-US" sz="2400" dirty="0" smtClean="0"/>
              <a:t>.  Above the SP # and SHEET number.</a:t>
            </a:r>
            <a:endParaRPr lang="en-US" sz="2400" dirty="0"/>
          </a:p>
        </p:txBody>
      </p:sp>
      <p:sp>
        <p:nvSpPr>
          <p:cNvPr id="11" name="Rounded Rectangle 10" descr="highlight box" title="box"/>
          <p:cNvSpPr/>
          <p:nvPr/>
        </p:nvSpPr>
        <p:spPr>
          <a:xfrm>
            <a:off x="3647090" y="4949674"/>
            <a:ext cx="1598967" cy="357154"/>
          </a:xfrm>
          <a:prstGeom prst="round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descr="highlight box" title="box"/>
          <p:cNvSpPr/>
          <p:nvPr/>
        </p:nvSpPr>
        <p:spPr>
          <a:xfrm>
            <a:off x="3073767" y="5922613"/>
            <a:ext cx="4344581" cy="458821"/>
          </a:xfrm>
          <a:prstGeom prst="round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573169" y="3380013"/>
            <a:ext cx="3389585" cy="1569660"/>
          </a:xfrm>
          <a:prstGeom prst="rect">
            <a:avLst/>
          </a:prstGeom>
          <a:noFill/>
        </p:spPr>
        <p:txBody>
          <a:bodyPr wrap="square" rtlCol="0">
            <a:spAutoFit/>
          </a:bodyPr>
          <a:lstStyle/>
          <a:p>
            <a:pPr algn="ctr"/>
            <a:r>
              <a:rPr lang="en-US" sz="2400" dirty="0" smtClean="0"/>
              <a:t>Some designers like to label the sheet sequence.  </a:t>
            </a:r>
          </a:p>
          <a:p>
            <a:pPr algn="ctr"/>
            <a:r>
              <a:rPr lang="en-US" sz="2400" dirty="0" smtClean="0"/>
              <a:t>(e.g. Sheet 1 of 3).  </a:t>
            </a:r>
          </a:p>
          <a:p>
            <a:pPr algn="ctr"/>
            <a:r>
              <a:rPr lang="en-US" sz="2400" dirty="0" smtClean="0"/>
              <a:t>This is optional.</a:t>
            </a:r>
            <a:endParaRPr lang="en-US" sz="2400" dirty="0"/>
          </a:p>
        </p:txBody>
      </p:sp>
      <p:cxnSp>
        <p:nvCxnSpPr>
          <p:cNvPr id="14" name="Straight Arrow Connector 13" descr="arrow to sheet number" title="arrow to pullout"/>
          <p:cNvCxnSpPr>
            <a:stCxn id="9" idx="2"/>
          </p:cNvCxnSpPr>
          <p:nvPr/>
        </p:nvCxnSpPr>
        <p:spPr>
          <a:xfrm>
            <a:off x="7267962" y="4949673"/>
            <a:ext cx="367507" cy="75696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7" name="Down Arrow 16" descr="arrow to pullout" title="arrow"/>
          <p:cNvSpPr/>
          <p:nvPr/>
        </p:nvSpPr>
        <p:spPr>
          <a:xfrm>
            <a:off x="4947491" y="5328156"/>
            <a:ext cx="202578" cy="525469"/>
          </a:xfrm>
          <a:prstGeom prst="down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43813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pullout of signature" title="pullout"/>
          <p:cNvPicPr>
            <a:picLocks noChangeAspect="1"/>
          </p:cNvPicPr>
          <p:nvPr/>
        </p:nvPicPr>
        <p:blipFill>
          <a:blip r:embed="rId3"/>
          <a:stretch>
            <a:fillRect/>
          </a:stretch>
        </p:blipFill>
        <p:spPr>
          <a:xfrm>
            <a:off x="1770884" y="5736828"/>
            <a:ext cx="5743629" cy="913372"/>
          </a:xfrm>
          <a:prstGeom prst="rect">
            <a:avLst/>
          </a:prstGeom>
        </p:spPr>
      </p:pic>
      <p:sp>
        <p:nvSpPr>
          <p:cNvPr id="2" name="Title 1"/>
          <p:cNvSpPr>
            <a:spLocks noGrp="1"/>
          </p:cNvSpPr>
          <p:nvPr>
            <p:ph type="title"/>
          </p:nvPr>
        </p:nvSpPr>
        <p:spPr/>
        <p:txBody>
          <a:bodyPr/>
          <a:lstStyle/>
          <a:p>
            <a:pPr algn="ctr"/>
            <a:r>
              <a:rPr lang="en-US" dirty="0" smtClean="0">
                <a:solidFill>
                  <a:srgbClr val="F5F5F5"/>
                </a:solidFill>
              </a:rPr>
              <a:t>SEQ SHEET SIGNATURE</a:t>
            </a:r>
            <a:endParaRPr lang="en-US" dirty="0">
              <a:solidFill>
                <a:srgbClr val="F5F5F5"/>
              </a:solidFill>
            </a:endParaRPr>
          </a:p>
        </p:txBody>
      </p:sp>
      <p:sp>
        <p:nvSpPr>
          <p:cNvPr id="4" name="Date Placeholder 3"/>
          <p:cNvSpPr>
            <a:spLocks noGrp="1"/>
          </p:cNvSpPr>
          <p:nvPr>
            <p:ph type="dt" sz="half" idx="10"/>
          </p:nvPr>
        </p:nvSpPr>
        <p:spPr>
          <a:xfrm>
            <a:off x="628651" y="6516844"/>
            <a:ext cx="1568012"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2852124" y="651684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516842"/>
            <a:ext cx="1097001" cy="365125"/>
          </a:xfrm>
        </p:spPr>
        <p:txBody>
          <a:bodyPr/>
          <a:lstStyle/>
          <a:p>
            <a:fld id="{48F63A3B-78C7-47BE-AE5E-E10140E04643}" type="slidenum">
              <a:rPr lang="en-US" smtClean="0"/>
              <a:t>5</a:t>
            </a:fld>
            <a:endParaRPr lang="en-US" dirty="0"/>
          </a:p>
        </p:txBody>
      </p:sp>
      <p:sp>
        <p:nvSpPr>
          <p:cNvPr id="8" name="TextBox 7"/>
          <p:cNvSpPr txBox="1"/>
          <p:nvPr/>
        </p:nvSpPr>
        <p:spPr>
          <a:xfrm>
            <a:off x="232409" y="1349085"/>
            <a:ext cx="8764451" cy="1200329"/>
          </a:xfrm>
          <a:prstGeom prst="rect">
            <a:avLst/>
          </a:prstGeom>
          <a:noFill/>
        </p:spPr>
        <p:txBody>
          <a:bodyPr wrap="square" rtlCol="0">
            <a:spAutoFit/>
          </a:bodyPr>
          <a:lstStyle/>
          <a:p>
            <a:r>
              <a:rPr lang="en-US" sz="2400" dirty="0" smtClean="0"/>
              <a:t>Each SEQ sheet must be signed.  This is typically located in the bottom center of the sheet just left of the SP #. </a:t>
            </a:r>
          </a:p>
          <a:p>
            <a:endParaRPr lang="en-US" sz="2400" dirty="0"/>
          </a:p>
        </p:txBody>
      </p:sp>
      <p:sp>
        <p:nvSpPr>
          <p:cNvPr id="11" name="TextBox 10"/>
          <p:cNvSpPr txBox="1"/>
          <p:nvPr/>
        </p:nvSpPr>
        <p:spPr>
          <a:xfrm>
            <a:off x="4913314" y="2363438"/>
            <a:ext cx="3859272" cy="3046988"/>
          </a:xfrm>
          <a:prstGeom prst="rect">
            <a:avLst/>
          </a:prstGeom>
          <a:noFill/>
        </p:spPr>
        <p:txBody>
          <a:bodyPr wrap="square" rtlCol="0">
            <a:spAutoFit/>
          </a:bodyPr>
          <a:lstStyle/>
          <a:p>
            <a:r>
              <a:rPr lang="en-US" sz="2400" dirty="0"/>
              <a:t>This will include the Design Engineers (same person who signed the plan title sheet).  It will include….</a:t>
            </a:r>
          </a:p>
          <a:p>
            <a:pPr marL="342900" indent="-342900">
              <a:buFont typeface="Wingdings" charset="2"/>
              <a:buChar char="Ø"/>
            </a:pPr>
            <a:r>
              <a:rPr lang="en-US" sz="2400" dirty="0"/>
              <a:t>Printed name</a:t>
            </a:r>
          </a:p>
          <a:p>
            <a:pPr marL="342900" indent="-342900">
              <a:buFont typeface="Wingdings" charset="2"/>
              <a:buChar char="Ø"/>
            </a:pPr>
            <a:r>
              <a:rPr lang="en-US" sz="2400" dirty="0"/>
              <a:t>Signature</a:t>
            </a:r>
          </a:p>
          <a:p>
            <a:pPr marL="342900" indent="-342900">
              <a:buFont typeface="Wingdings" charset="2"/>
              <a:buChar char="Ø"/>
            </a:pPr>
            <a:r>
              <a:rPr lang="en-US" sz="2400" dirty="0"/>
              <a:t>License Number</a:t>
            </a:r>
          </a:p>
          <a:p>
            <a:pPr marL="342900" indent="-342900">
              <a:buFont typeface="Wingdings" charset="2"/>
              <a:buChar char="Ø"/>
            </a:pPr>
            <a:r>
              <a:rPr lang="en-US" sz="2400" dirty="0"/>
              <a:t>Date</a:t>
            </a:r>
          </a:p>
        </p:txBody>
      </p:sp>
      <p:sp>
        <p:nvSpPr>
          <p:cNvPr id="14" name="Rectangle 13" descr="highlight box" title="box"/>
          <p:cNvSpPr/>
          <p:nvPr/>
        </p:nvSpPr>
        <p:spPr>
          <a:xfrm>
            <a:off x="1849825" y="5792278"/>
            <a:ext cx="5759670" cy="703543"/>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own Arrow 14" descr="arrow to pullout" title="arrow"/>
          <p:cNvSpPr/>
          <p:nvPr/>
        </p:nvSpPr>
        <p:spPr>
          <a:xfrm>
            <a:off x="2476634" y="5293673"/>
            <a:ext cx="192994" cy="479026"/>
          </a:xfrm>
          <a:prstGeom prst="down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Example of a standard of estimated quantities sheet." title="example"/>
          <p:cNvPicPr>
            <a:picLocks noChangeAspect="1"/>
          </p:cNvPicPr>
          <p:nvPr/>
        </p:nvPicPr>
        <p:blipFill>
          <a:blip r:embed="rId4"/>
          <a:stretch>
            <a:fillRect/>
          </a:stretch>
        </p:blipFill>
        <p:spPr>
          <a:xfrm>
            <a:off x="110037" y="2191093"/>
            <a:ext cx="4797617" cy="3093236"/>
          </a:xfrm>
          <a:prstGeom prst="rect">
            <a:avLst/>
          </a:prstGeom>
        </p:spPr>
      </p:pic>
      <p:sp>
        <p:nvSpPr>
          <p:cNvPr id="12" name="Rectangle 11" descr="highlight box" title="box"/>
          <p:cNvSpPr/>
          <p:nvPr/>
        </p:nvSpPr>
        <p:spPr>
          <a:xfrm>
            <a:off x="1996965" y="4973530"/>
            <a:ext cx="1387365" cy="320143"/>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34327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ullout of signature block language" title="pullout"/>
          <p:cNvPicPr>
            <a:picLocks noChangeAspect="1"/>
          </p:cNvPicPr>
          <p:nvPr/>
        </p:nvPicPr>
        <p:blipFill>
          <a:blip r:embed="rId3"/>
          <a:stretch>
            <a:fillRect/>
          </a:stretch>
        </p:blipFill>
        <p:spPr>
          <a:xfrm>
            <a:off x="333840" y="3649383"/>
            <a:ext cx="7822188" cy="1243912"/>
          </a:xfrm>
          <a:prstGeom prst="rect">
            <a:avLst/>
          </a:prstGeom>
        </p:spPr>
      </p:pic>
      <p:sp>
        <p:nvSpPr>
          <p:cNvPr id="2" name="Title 1"/>
          <p:cNvSpPr>
            <a:spLocks noGrp="1"/>
          </p:cNvSpPr>
          <p:nvPr>
            <p:ph type="title"/>
          </p:nvPr>
        </p:nvSpPr>
        <p:spPr/>
        <p:txBody>
          <a:bodyPr>
            <a:normAutofit fontScale="90000"/>
          </a:bodyPr>
          <a:lstStyle/>
          <a:p>
            <a:pPr algn="ctr"/>
            <a:r>
              <a:rPr lang="en-US" dirty="0" smtClean="0">
                <a:solidFill>
                  <a:srgbClr val="F5F5F5"/>
                </a:solidFill>
              </a:rPr>
              <a:t>SEQ SHEET SIGNATURE</a:t>
            </a:r>
            <a:br>
              <a:rPr lang="en-US" dirty="0" smtClean="0">
                <a:solidFill>
                  <a:srgbClr val="F5F5F5"/>
                </a:solidFill>
              </a:rPr>
            </a:br>
            <a:r>
              <a:rPr lang="en-US" dirty="0" smtClean="0">
                <a:solidFill>
                  <a:srgbClr val="F5F5F5"/>
                </a:solidFill>
              </a:rPr>
              <a:t>(Continued)</a:t>
            </a:r>
            <a:endParaRPr lang="en-US" dirty="0">
              <a:solidFill>
                <a:srgbClr val="F5F5F5"/>
              </a:solidFill>
            </a:endParaRPr>
          </a:p>
        </p:txBody>
      </p:sp>
      <p:sp>
        <p:nvSpPr>
          <p:cNvPr id="4" name="Date Placeholder 3"/>
          <p:cNvSpPr>
            <a:spLocks noGrp="1"/>
          </p:cNvSpPr>
          <p:nvPr>
            <p:ph type="dt" sz="half" idx="10"/>
          </p:nvPr>
        </p:nvSpPr>
        <p:spPr>
          <a:xfrm>
            <a:off x="628651" y="6411744"/>
            <a:ext cx="1568012"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2852124" y="641174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11742"/>
            <a:ext cx="1097001" cy="365125"/>
          </a:xfrm>
        </p:spPr>
        <p:txBody>
          <a:bodyPr/>
          <a:lstStyle/>
          <a:p>
            <a:fld id="{48F63A3B-78C7-47BE-AE5E-E10140E04643}" type="slidenum">
              <a:rPr lang="en-US" smtClean="0"/>
              <a:t>6</a:t>
            </a:fld>
            <a:endParaRPr lang="en-US" dirty="0"/>
          </a:p>
        </p:txBody>
      </p:sp>
      <p:sp>
        <p:nvSpPr>
          <p:cNvPr id="8" name="TextBox 7"/>
          <p:cNvSpPr txBox="1"/>
          <p:nvPr/>
        </p:nvSpPr>
        <p:spPr>
          <a:xfrm>
            <a:off x="574701" y="1895203"/>
            <a:ext cx="7940649" cy="1200329"/>
          </a:xfrm>
          <a:prstGeom prst="rect">
            <a:avLst/>
          </a:prstGeom>
          <a:noFill/>
        </p:spPr>
        <p:txBody>
          <a:bodyPr wrap="square" rtlCol="0">
            <a:spAutoFit/>
          </a:bodyPr>
          <a:lstStyle/>
          <a:p>
            <a:pPr algn="ctr"/>
            <a:r>
              <a:rPr lang="en-US" sz="2400" dirty="0" smtClean="0"/>
              <a:t>A different signature block will be used if these are signed by an Engineer different than the one who signed the title sheet.  This will require the Board of AELSLAGID signature language.</a:t>
            </a:r>
          </a:p>
        </p:txBody>
      </p:sp>
      <p:sp>
        <p:nvSpPr>
          <p:cNvPr id="11" name="Rectangle 10" descr="highlight box" title="box"/>
          <p:cNvSpPr/>
          <p:nvPr/>
        </p:nvSpPr>
        <p:spPr>
          <a:xfrm>
            <a:off x="333840" y="3550542"/>
            <a:ext cx="7706574" cy="813382"/>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09198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pullout of sheet numbers" title="pullout"/>
          <p:cNvPicPr>
            <a:picLocks noChangeAspect="1"/>
          </p:cNvPicPr>
          <p:nvPr/>
        </p:nvPicPr>
        <p:blipFill>
          <a:blip r:embed="rId3"/>
          <a:stretch>
            <a:fillRect/>
          </a:stretch>
        </p:blipFill>
        <p:spPr>
          <a:xfrm>
            <a:off x="818238" y="5695800"/>
            <a:ext cx="7493876" cy="818260"/>
          </a:xfrm>
          <a:prstGeom prst="rect">
            <a:avLst/>
          </a:prstGeom>
        </p:spPr>
      </p:pic>
      <p:pic>
        <p:nvPicPr>
          <p:cNvPr id="15" name="Picture 14" descr="Example of a standard of estimated quantities sheet." title="example"/>
          <p:cNvPicPr>
            <a:picLocks noChangeAspect="1"/>
          </p:cNvPicPr>
          <p:nvPr/>
        </p:nvPicPr>
        <p:blipFill>
          <a:blip r:embed="rId4"/>
          <a:stretch>
            <a:fillRect/>
          </a:stretch>
        </p:blipFill>
        <p:spPr>
          <a:xfrm>
            <a:off x="204679" y="1505312"/>
            <a:ext cx="5597033" cy="3608655"/>
          </a:xfrm>
          <a:prstGeom prst="rect">
            <a:avLst/>
          </a:prstGeom>
        </p:spPr>
      </p:pic>
      <p:sp>
        <p:nvSpPr>
          <p:cNvPr id="2" name="Title 1"/>
          <p:cNvSpPr>
            <a:spLocks noGrp="1"/>
          </p:cNvSpPr>
          <p:nvPr>
            <p:ph type="title"/>
          </p:nvPr>
        </p:nvSpPr>
        <p:spPr/>
        <p:txBody>
          <a:bodyPr/>
          <a:lstStyle/>
          <a:p>
            <a:pPr algn="ctr"/>
            <a:r>
              <a:rPr lang="en-US" dirty="0" smtClean="0">
                <a:solidFill>
                  <a:srgbClr val="F5F5F5"/>
                </a:solidFill>
              </a:rPr>
              <a:t>SEQ SHEET NUMBER</a:t>
            </a:r>
            <a:endParaRPr lang="en-US" dirty="0">
              <a:solidFill>
                <a:srgbClr val="F5F5F5"/>
              </a:solidFill>
            </a:endParaRPr>
          </a:p>
        </p:txBody>
      </p:sp>
      <p:sp>
        <p:nvSpPr>
          <p:cNvPr id="4" name="Date Placeholder 3"/>
          <p:cNvSpPr>
            <a:spLocks noGrp="1"/>
          </p:cNvSpPr>
          <p:nvPr>
            <p:ph type="dt" sz="half" idx="10"/>
          </p:nvPr>
        </p:nvSpPr>
        <p:spPr>
          <a:xfrm>
            <a:off x="818238" y="6480098"/>
            <a:ext cx="1568012"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3041711" y="6480096"/>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607936" y="6480096"/>
            <a:ext cx="1097001" cy="365125"/>
          </a:xfrm>
        </p:spPr>
        <p:txBody>
          <a:bodyPr/>
          <a:lstStyle/>
          <a:p>
            <a:fld id="{48F63A3B-78C7-47BE-AE5E-E10140E04643}" type="slidenum">
              <a:rPr lang="en-US" smtClean="0"/>
              <a:t>7</a:t>
            </a:fld>
            <a:endParaRPr lang="en-US" dirty="0"/>
          </a:p>
        </p:txBody>
      </p:sp>
      <p:sp>
        <p:nvSpPr>
          <p:cNvPr id="7" name="TextBox 6"/>
          <p:cNvSpPr txBox="1"/>
          <p:nvPr/>
        </p:nvSpPr>
        <p:spPr>
          <a:xfrm>
            <a:off x="5976594" y="1886408"/>
            <a:ext cx="2224726" cy="1785104"/>
          </a:xfrm>
          <a:prstGeom prst="rect">
            <a:avLst/>
          </a:prstGeom>
          <a:noFill/>
        </p:spPr>
        <p:txBody>
          <a:bodyPr wrap="square" rtlCol="0">
            <a:spAutoFit/>
          </a:bodyPr>
          <a:lstStyle/>
          <a:p>
            <a:r>
              <a:rPr lang="en-US" sz="2200" dirty="0"/>
              <a:t>The </a:t>
            </a:r>
            <a:r>
              <a:rPr lang="en-US" sz="2200" dirty="0" smtClean="0"/>
              <a:t>number should be </a:t>
            </a:r>
            <a:r>
              <a:rPr lang="en-US" sz="2200" dirty="0"/>
              <a:t>shown in the bottom right corner of the plan sheet.</a:t>
            </a:r>
          </a:p>
        </p:txBody>
      </p:sp>
      <p:sp>
        <p:nvSpPr>
          <p:cNvPr id="11" name="Rectangle 10" descr="highlight box" title="box"/>
          <p:cNvSpPr/>
          <p:nvPr/>
        </p:nvSpPr>
        <p:spPr>
          <a:xfrm>
            <a:off x="4713402" y="4819555"/>
            <a:ext cx="1013989" cy="331161"/>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highlight box" title="box"/>
          <p:cNvSpPr/>
          <p:nvPr/>
        </p:nvSpPr>
        <p:spPr>
          <a:xfrm>
            <a:off x="4624553" y="6019759"/>
            <a:ext cx="3497974" cy="423587"/>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descr="arrow to pullout" title="arrow"/>
          <p:cNvSpPr/>
          <p:nvPr/>
        </p:nvSpPr>
        <p:spPr>
          <a:xfrm>
            <a:off x="5365392" y="5150717"/>
            <a:ext cx="149288" cy="840391"/>
          </a:xfrm>
          <a:prstGeom prst="down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18062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Example of a standard of estimated quantities sheet." title="example"/>
          <p:cNvPicPr>
            <a:picLocks noChangeAspect="1"/>
          </p:cNvPicPr>
          <p:nvPr/>
        </p:nvPicPr>
        <p:blipFill>
          <a:blip r:embed="rId3"/>
          <a:stretch>
            <a:fillRect/>
          </a:stretch>
        </p:blipFill>
        <p:spPr>
          <a:xfrm>
            <a:off x="87262" y="3990002"/>
            <a:ext cx="4079621" cy="2636124"/>
          </a:xfrm>
          <a:prstGeom prst="rect">
            <a:avLst/>
          </a:prstGeom>
        </p:spPr>
      </p:pic>
      <p:sp>
        <p:nvSpPr>
          <p:cNvPr id="2" name="Title 1"/>
          <p:cNvSpPr>
            <a:spLocks noGrp="1"/>
          </p:cNvSpPr>
          <p:nvPr>
            <p:ph type="title"/>
          </p:nvPr>
        </p:nvSpPr>
        <p:spPr/>
        <p:txBody>
          <a:bodyPr>
            <a:normAutofit/>
          </a:bodyPr>
          <a:lstStyle/>
          <a:p>
            <a:pPr algn="ctr"/>
            <a:r>
              <a:rPr lang="en-US" dirty="0" smtClean="0">
                <a:solidFill>
                  <a:srgbClr val="F5F5F5"/>
                </a:solidFill>
              </a:rPr>
              <a:t>SEQ TABULATION HEADING</a:t>
            </a:r>
            <a:endParaRPr lang="en-US" dirty="0">
              <a:solidFill>
                <a:srgbClr val="F5F5F5"/>
              </a:solidFill>
            </a:endParaRPr>
          </a:p>
        </p:txBody>
      </p:sp>
      <p:sp>
        <p:nvSpPr>
          <p:cNvPr id="4" name="Date Placeholder 3"/>
          <p:cNvSpPr>
            <a:spLocks noGrp="1"/>
          </p:cNvSpPr>
          <p:nvPr>
            <p:ph type="dt" sz="half" idx="10"/>
          </p:nvPr>
        </p:nvSpPr>
        <p:spPr>
          <a:xfrm>
            <a:off x="628651" y="6532931"/>
            <a:ext cx="1568012"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2852124" y="6532929"/>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532929"/>
            <a:ext cx="1097001" cy="365125"/>
          </a:xfrm>
        </p:spPr>
        <p:txBody>
          <a:bodyPr/>
          <a:lstStyle/>
          <a:p>
            <a:fld id="{48F63A3B-78C7-47BE-AE5E-E10140E04643}" type="slidenum">
              <a:rPr lang="en-US" smtClean="0"/>
              <a:t>8</a:t>
            </a:fld>
            <a:endParaRPr lang="en-US" dirty="0"/>
          </a:p>
        </p:txBody>
      </p:sp>
      <p:sp>
        <p:nvSpPr>
          <p:cNvPr id="7" name="TextBox 6"/>
          <p:cNvSpPr txBox="1"/>
          <p:nvPr/>
        </p:nvSpPr>
        <p:spPr>
          <a:xfrm>
            <a:off x="87262" y="1294427"/>
            <a:ext cx="8525188" cy="769441"/>
          </a:xfrm>
          <a:prstGeom prst="rect">
            <a:avLst/>
          </a:prstGeom>
          <a:noFill/>
        </p:spPr>
        <p:txBody>
          <a:bodyPr wrap="square" rtlCol="0">
            <a:spAutoFit/>
          </a:bodyPr>
          <a:lstStyle/>
          <a:p>
            <a:r>
              <a:rPr lang="en-US" sz="2200" dirty="0" smtClean="0"/>
              <a:t>The SEQ TABULATION should have a heading and it should say </a:t>
            </a:r>
            <a:r>
              <a:rPr lang="en-US" sz="2200" i="1" dirty="0" smtClean="0"/>
              <a:t>“STATEMENT OF ESTIMATED QUANTITIES”.</a:t>
            </a:r>
            <a:endParaRPr lang="en-US" sz="2200" i="1" dirty="0"/>
          </a:p>
        </p:txBody>
      </p:sp>
      <p:sp>
        <p:nvSpPr>
          <p:cNvPr id="15" name="Rectangle 14" descr="highlight box" title="box"/>
          <p:cNvSpPr/>
          <p:nvPr/>
        </p:nvSpPr>
        <p:spPr>
          <a:xfrm>
            <a:off x="474928" y="4064816"/>
            <a:ext cx="1721735" cy="144952"/>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pullout of table title" title="pullout"/>
          <p:cNvPicPr>
            <a:picLocks noChangeAspect="1"/>
          </p:cNvPicPr>
          <p:nvPr/>
        </p:nvPicPr>
        <p:blipFill>
          <a:blip r:embed="rId4"/>
          <a:stretch>
            <a:fillRect/>
          </a:stretch>
        </p:blipFill>
        <p:spPr>
          <a:xfrm>
            <a:off x="384839" y="2016578"/>
            <a:ext cx="8262715" cy="1874723"/>
          </a:xfrm>
          <a:prstGeom prst="rect">
            <a:avLst/>
          </a:prstGeom>
        </p:spPr>
      </p:pic>
      <p:sp>
        <p:nvSpPr>
          <p:cNvPr id="11" name="Rectangle 10" descr="highlight box" title="box"/>
          <p:cNvSpPr/>
          <p:nvPr/>
        </p:nvSpPr>
        <p:spPr>
          <a:xfrm>
            <a:off x="2017986" y="1981132"/>
            <a:ext cx="5024872" cy="434054"/>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Up Arrow 16" descr="arrow to pullout" title="arrow"/>
          <p:cNvSpPr/>
          <p:nvPr/>
        </p:nvSpPr>
        <p:spPr>
          <a:xfrm>
            <a:off x="2471113" y="2423316"/>
            <a:ext cx="251067" cy="1661798"/>
          </a:xfrm>
          <a:prstGeom prst="up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descr="extension of pullout arrow" title="arrow extension"/>
          <p:cNvSpPr/>
          <p:nvPr/>
        </p:nvSpPr>
        <p:spPr>
          <a:xfrm>
            <a:off x="2196663" y="4102201"/>
            <a:ext cx="430231" cy="107567"/>
          </a:xfrm>
          <a:prstGeom prst="rect">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4572000" y="4209768"/>
            <a:ext cx="3584028" cy="1938992"/>
          </a:xfrm>
          <a:prstGeom prst="rect">
            <a:avLst/>
          </a:prstGeom>
          <a:noFill/>
        </p:spPr>
        <p:txBody>
          <a:bodyPr wrap="square" rtlCol="0">
            <a:spAutoFit/>
          </a:bodyPr>
          <a:lstStyle/>
          <a:p>
            <a:r>
              <a:rPr lang="en-US" sz="2400" dirty="0" smtClean="0"/>
              <a:t>It is located at the top center of the tabulation and there should only be ONE tabulation labelled as this.</a:t>
            </a:r>
            <a:endParaRPr lang="en-US" sz="2400" dirty="0"/>
          </a:p>
        </p:txBody>
      </p:sp>
    </p:spTree>
    <p:extLst>
      <p:ext uri="{BB962C8B-B14F-4D97-AF65-F5344CB8AC3E}">
        <p14:creationId xmlns:p14="http://schemas.microsoft.com/office/powerpoint/2010/main" val="25574271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Example of a standard of estimated quantities sheet." title="example"/>
          <p:cNvPicPr>
            <a:picLocks noChangeAspect="1"/>
          </p:cNvPicPr>
          <p:nvPr/>
        </p:nvPicPr>
        <p:blipFill>
          <a:blip r:embed="rId3"/>
          <a:stretch>
            <a:fillRect/>
          </a:stretch>
        </p:blipFill>
        <p:spPr>
          <a:xfrm>
            <a:off x="142003" y="3984352"/>
            <a:ext cx="4079621" cy="2636124"/>
          </a:xfrm>
          <a:prstGeom prst="rect">
            <a:avLst/>
          </a:prstGeom>
        </p:spPr>
      </p:pic>
      <p:sp>
        <p:nvSpPr>
          <p:cNvPr id="2" name="Title 1"/>
          <p:cNvSpPr>
            <a:spLocks noGrp="1"/>
          </p:cNvSpPr>
          <p:nvPr>
            <p:ph type="title"/>
          </p:nvPr>
        </p:nvSpPr>
        <p:spPr>
          <a:xfrm>
            <a:off x="275422" y="152400"/>
            <a:ext cx="8759248" cy="914400"/>
          </a:xfrm>
        </p:spPr>
        <p:txBody>
          <a:bodyPr>
            <a:normAutofit fontScale="90000"/>
          </a:bodyPr>
          <a:lstStyle/>
          <a:p>
            <a:pPr algn="ctr"/>
            <a:r>
              <a:rPr lang="en-US" dirty="0" smtClean="0">
                <a:solidFill>
                  <a:srgbClr val="F5F5F5"/>
                </a:solidFill>
              </a:rPr>
              <a:t>SEQ TABULATION FORMAT </a:t>
            </a:r>
            <a:br>
              <a:rPr lang="en-US" dirty="0" smtClean="0">
                <a:solidFill>
                  <a:srgbClr val="F5F5F5"/>
                </a:solidFill>
              </a:rPr>
            </a:br>
            <a:r>
              <a:rPr lang="en-US" dirty="0" smtClean="0">
                <a:solidFill>
                  <a:srgbClr val="F5F5F5"/>
                </a:solidFill>
              </a:rPr>
              <a:t>TAB COLUMN</a:t>
            </a:r>
            <a:endParaRPr lang="en-US" dirty="0">
              <a:solidFill>
                <a:srgbClr val="F5F5F5"/>
              </a:solidFill>
            </a:endParaRPr>
          </a:p>
        </p:txBody>
      </p:sp>
      <p:sp>
        <p:nvSpPr>
          <p:cNvPr id="4" name="Date Placeholder 3"/>
          <p:cNvSpPr>
            <a:spLocks noGrp="1"/>
          </p:cNvSpPr>
          <p:nvPr>
            <p:ph type="dt" sz="half" idx="10"/>
          </p:nvPr>
        </p:nvSpPr>
        <p:spPr>
          <a:xfrm>
            <a:off x="628651" y="6532931"/>
            <a:ext cx="1568012"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2852124" y="6532929"/>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532929"/>
            <a:ext cx="1097001" cy="365125"/>
          </a:xfrm>
        </p:spPr>
        <p:txBody>
          <a:bodyPr/>
          <a:lstStyle/>
          <a:p>
            <a:fld id="{48F63A3B-78C7-47BE-AE5E-E10140E04643}" type="slidenum">
              <a:rPr lang="en-US" smtClean="0"/>
              <a:t>9</a:t>
            </a:fld>
            <a:endParaRPr lang="en-US" dirty="0"/>
          </a:p>
        </p:txBody>
      </p:sp>
      <p:sp>
        <p:nvSpPr>
          <p:cNvPr id="7" name="TextBox 6"/>
          <p:cNvSpPr txBox="1"/>
          <p:nvPr/>
        </p:nvSpPr>
        <p:spPr>
          <a:xfrm>
            <a:off x="87262" y="1294427"/>
            <a:ext cx="8525188" cy="769441"/>
          </a:xfrm>
          <a:prstGeom prst="rect">
            <a:avLst/>
          </a:prstGeom>
          <a:noFill/>
        </p:spPr>
        <p:txBody>
          <a:bodyPr wrap="square" rtlCol="0">
            <a:spAutoFit/>
          </a:bodyPr>
          <a:lstStyle/>
          <a:p>
            <a:r>
              <a:rPr lang="en-US" sz="2200" dirty="0" smtClean="0"/>
              <a:t>The columns in the SEQ tabulation should be in a specific order from left to right.  The first (far left column) should be the TAB column.</a:t>
            </a:r>
            <a:endParaRPr lang="en-US" sz="2200" dirty="0"/>
          </a:p>
        </p:txBody>
      </p:sp>
      <p:sp>
        <p:nvSpPr>
          <p:cNvPr id="3" name="TextBox 2"/>
          <p:cNvSpPr txBox="1"/>
          <p:nvPr/>
        </p:nvSpPr>
        <p:spPr>
          <a:xfrm>
            <a:off x="4407338" y="4242619"/>
            <a:ext cx="4108012" cy="1938992"/>
          </a:xfrm>
          <a:prstGeom prst="rect">
            <a:avLst/>
          </a:prstGeom>
          <a:noFill/>
        </p:spPr>
        <p:txBody>
          <a:bodyPr wrap="square" rtlCol="0">
            <a:spAutoFit/>
          </a:bodyPr>
          <a:lstStyle/>
          <a:p>
            <a:r>
              <a:rPr lang="en-US" sz="2400" dirty="0" smtClean="0"/>
              <a:t>This refers to the tabulation letter that the quantity for this item is located in.  It may be located in more than one tabulation.</a:t>
            </a:r>
            <a:endParaRPr lang="en-US" sz="2400" dirty="0"/>
          </a:p>
        </p:txBody>
      </p:sp>
      <p:sp>
        <p:nvSpPr>
          <p:cNvPr id="15" name="Rectangle 14" descr="highlight box" title="box"/>
          <p:cNvSpPr/>
          <p:nvPr/>
        </p:nvSpPr>
        <p:spPr>
          <a:xfrm>
            <a:off x="512001" y="4064814"/>
            <a:ext cx="307443" cy="528811"/>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pullout of table tab column" title="pullout"/>
          <p:cNvPicPr>
            <a:picLocks noChangeAspect="1"/>
          </p:cNvPicPr>
          <p:nvPr/>
        </p:nvPicPr>
        <p:blipFill>
          <a:blip r:embed="rId4"/>
          <a:stretch>
            <a:fillRect/>
          </a:stretch>
        </p:blipFill>
        <p:spPr>
          <a:xfrm>
            <a:off x="384839" y="2016578"/>
            <a:ext cx="8262715" cy="1874723"/>
          </a:xfrm>
          <a:prstGeom prst="rect">
            <a:avLst/>
          </a:prstGeom>
        </p:spPr>
      </p:pic>
      <p:sp>
        <p:nvSpPr>
          <p:cNvPr id="11" name="Rectangle 10" descr="highlight box" title="box"/>
          <p:cNvSpPr/>
          <p:nvPr/>
        </p:nvSpPr>
        <p:spPr>
          <a:xfrm>
            <a:off x="275422" y="2109296"/>
            <a:ext cx="804231" cy="1848448"/>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Up Arrow 16" descr="arrow to pullout" title="arrow"/>
          <p:cNvSpPr/>
          <p:nvPr/>
        </p:nvSpPr>
        <p:spPr>
          <a:xfrm>
            <a:off x="968085" y="3984352"/>
            <a:ext cx="111568" cy="344868"/>
          </a:xfrm>
          <a:prstGeom prst="up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descr="extension of pullout arrow" title="arrow extension"/>
          <p:cNvSpPr/>
          <p:nvPr/>
        </p:nvSpPr>
        <p:spPr>
          <a:xfrm>
            <a:off x="819445" y="4329220"/>
            <a:ext cx="230880" cy="45719"/>
          </a:xfrm>
          <a:prstGeom prst="rect">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862223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Example of a standard of estimated quantities sheet." title="example"/>
          <p:cNvPicPr>
            <a:picLocks noChangeAspect="1"/>
          </p:cNvPicPr>
          <p:nvPr/>
        </p:nvPicPr>
        <p:blipFill>
          <a:blip r:embed="rId3"/>
          <a:stretch>
            <a:fillRect/>
          </a:stretch>
        </p:blipFill>
        <p:spPr>
          <a:xfrm>
            <a:off x="87262" y="3825617"/>
            <a:ext cx="4320076" cy="2791499"/>
          </a:xfrm>
          <a:prstGeom prst="rect">
            <a:avLst/>
          </a:prstGeom>
        </p:spPr>
      </p:pic>
      <p:sp>
        <p:nvSpPr>
          <p:cNvPr id="2" name="Title 1"/>
          <p:cNvSpPr>
            <a:spLocks noGrp="1"/>
          </p:cNvSpPr>
          <p:nvPr>
            <p:ph type="title"/>
          </p:nvPr>
        </p:nvSpPr>
        <p:spPr>
          <a:xfrm>
            <a:off x="87263" y="152400"/>
            <a:ext cx="8962542" cy="914400"/>
          </a:xfrm>
        </p:spPr>
        <p:txBody>
          <a:bodyPr>
            <a:normAutofit fontScale="90000"/>
          </a:bodyPr>
          <a:lstStyle/>
          <a:p>
            <a:pPr algn="ctr"/>
            <a:r>
              <a:rPr lang="en-US" dirty="0" smtClean="0">
                <a:solidFill>
                  <a:srgbClr val="F5F5F5"/>
                </a:solidFill>
              </a:rPr>
              <a:t>SEQ TABULATION FORMAT </a:t>
            </a:r>
            <a:br>
              <a:rPr lang="en-US" dirty="0" smtClean="0">
                <a:solidFill>
                  <a:srgbClr val="F5F5F5"/>
                </a:solidFill>
              </a:rPr>
            </a:br>
            <a:r>
              <a:rPr lang="en-US" dirty="0" smtClean="0">
                <a:solidFill>
                  <a:srgbClr val="F5F5F5"/>
                </a:solidFill>
              </a:rPr>
              <a:t>SHEET NUMBER COLUMN</a:t>
            </a:r>
            <a:endParaRPr lang="en-US" dirty="0">
              <a:solidFill>
                <a:srgbClr val="F5F5F5"/>
              </a:solidFill>
            </a:endParaRPr>
          </a:p>
        </p:txBody>
      </p:sp>
      <p:sp>
        <p:nvSpPr>
          <p:cNvPr id="4" name="Date Placeholder 3"/>
          <p:cNvSpPr>
            <a:spLocks noGrp="1"/>
          </p:cNvSpPr>
          <p:nvPr>
            <p:ph type="dt" sz="half" idx="10"/>
          </p:nvPr>
        </p:nvSpPr>
        <p:spPr>
          <a:xfrm>
            <a:off x="628651" y="6532931"/>
            <a:ext cx="1568012"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2852124" y="6532929"/>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532929"/>
            <a:ext cx="1097001" cy="365125"/>
          </a:xfrm>
        </p:spPr>
        <p:txBody>
          <a:bodyPr/>
          <a:lstStyle/>
          <a:p>
            <a:fld id="{48F63A3B-78C7-47BE-AE5E-E10140E04643}" type="slidenum">
              <a:rPr lang="en-US" smtClean="0"/>
              <a:t>10</a:t>
            </a:fld>
            <a:endParaRPr lang="en-US" dirty="0"/>
          </a:p>
        </p:txBody>
      </p:sp>
      <p:sp>
        <p:nvSpPr>
          <p:cNvPr id="7" name="TextBox 6"/>
          <p:cNvSpPr txBox="1"/>
          <p:nvPr/>
        </p:nvSpPr>
        <p:spPr>
          <a:xfrm>
            <a:off x="1581702" y="1270797"/>
            <a:ext cx="6955597" cy="707886"/>
          </a:xfrm>
          <a:prstGeom prst="rect">
            <a:avLst/>
          </a:prstGeom>
          <a:noFill/>
        </p:spPr>
        <p:txBody>
          <a:bodyPr wrap="square" rtlCol="0">
            <a:spAutoFit/>
          </a:bodyPr>
          <a:lstStyle/>
          <a:p>
            <a:r>
              <a:rPr lang="en-US" sz="2000" dirty="0" smtClean="0"/>
              <a:t>The second column from the left should be the Sheet Number (Reference) column.</a:t>
            </a:r>
            <a:endParaRPr lang="en-US" sz="2000" dirty="0"/>
          </a:p>
        </p:txBody>
      </p:sp>
      <p:sp>
        <p:nvSpPr>
          <p:cNvPr id="3" name="TextBox 2"/>
          <p:cNvSpPr txBox="1"/>
          <p:nvPr/>
        </p:nvSpPr>
        <p:spPr>
          <a:xfrm>
            <a:off x="4422001" y="3538758"/>
            <a:ext cx="4627804" cy="3477875"/>
          </a:xfrm>
          <a:prstGeom prst="rect">
            <a:avLst/>
          </a:prstGeom>
          <a:noFill/>
        </p:spPr>
        <p:txBody>
          <a:bodyPr wrap="square" rtlCol="0">
            <a:spAutoFit/>
          </a:bodyPr>
          <a:lstStyle/>
          <a:p>
            <a:r>
              <a:rPr lang="en-US" sz="2000" dirty="0" smtClean="0"/>
              <a:t>This refers to the sheet that the</a:t>
            </a:r>
          </a:p>
          <a:p>
            <a:pPr marL="342900" indent="-342900">
              <a:buFont typeface="Wingdings" panose="05000000000000000000" pitchFamily="2" charset="2"/>
              <a:buChar char="Ø"/>
            </a:pPr>
            <a:r>
              <a:rPr lang="en-US" sz="2000" dirty="0" smtClean="0"/>
              <a:t>Tabulation for this item is located in.  It may be located in more than one tabulation.</a:t>
            </a:r>
          </a:p>
          <a:p>
            <a:pPr marL="342900" indent="-342900">
              <a:buFont typeface="Wingdings" panose="05000000000000000000" pitchFamily="2" charset="2"/>
              <a:buChar char="Ø"/>
            </a:pPr>
            <a:r>
              <a:rPr lang="en-US" sz="2000" dirty="0" smtClean="0"/>
              <a:t>Special detail  for modified and special items is located on.</a:t>
            </a:r>
          </a:p>
          <a:p>
            <a:pPr marL="342900" indent="-342900">
              <a:buFont typeface="Wingdings" panose="05000000000000000000" pitchFamily="2" charset="2"/>
              <a:buChar char="Ø"/>
            </a:pPr>
            <a:endParaRPr lang="en-US" sz="2000" dirty="0"/>
          </a:p>
          <a:p>
            <a:r>
              <a:rPr lang="en-US" sz="2000" dirty="0" smtClean="0"/>
              <a:t>Sometime these first two column are reversed but the preference is the tab letter first.</a:t>
            </a:r>
          </a:p>
          <a:p>
            <a:pPr marL="342900" indent="-342900">
              <a:buFont typeface="Wingdings" panose="05000000000000000000" pitchFamily="2" charset="2"/>
              <a:buChar char="Ø"/>
            </a:pPr>
            <a:endParaRPr lang="en-US" sz="2000" dirty="0"/>
          </a:p>
        </p:txBody>
      </p:sp>
      <p:sp>
        <p:nvSpPr>
          <p:cNvPr id="15" name="Rectangle 14" descr="highlight box" title="box"/>
          <p:cNvSpPr/>
          <p:nvPr/>
        </p:nvSpPr>
        <p:spPr>
          <a:xfrm>
            <a:off x="474928" y="4064815"/>
            <a:ext cx="399601" cy="573286"/>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pullout of seq" title="pullout"/>
          <p:cNvPicPr>
            <a:picLocks noChangeAspect="1"/>
          </p:cNvPicPr>
          <p:nvPr/>
        </p:nvPicPr>
        <p:blipFill>
          <a:blip r:embed="rId4"/>
          <a:stretch>
            <a:fillRect/>
          </a:stretch>
        </p:blipFill>
        <p:spPr>
          <a:xfrm>
            <a:off x="423304" y="1905678"/>
            <a:ext cx="7413835" cy="1682121"/>
          </a:xfrm>
          <a:prstGeom prst="rect">
            <a:avLst/>
          </a:prstGeom>
        </p:spPr>
      </p:pic>
      <p:sp>
        <p:nvSpPr>
          <p:cNvPr id="11" name="Rectangle 10" descr="highlight box" title="box"/>
          <p:cNvSpPr/>
          <p:nvPr/>
        </p:nvSpPr>
        <p:spPr>
          <a:xfrm>
            <a:off x="874529" y="1911184"/>
            <a:ext cx="804231" cy="1848448"/>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Up Arrow 16" descr="arrow to pullout" title="arrow"/>
          <p:cNvSpPr/>
          <p:nvPr/>
        </p:nvSpPr>
        <p:spPr>
          <a:xfrm flipH="1">
            <a:off x="1189822" y="3765138"/>
            <a:ext cx="158153" cy="667489"/>
          </a:xfrm>
          <a:prstGeom prst="up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descr="extension of pullout arrow" title="arrow extension"/>
          <p:cNvSpPr/>
          <p:nvPr/>
        </p:nvSpPr>
        <p:spPr>
          <a:xfrm>
            <a:off x="874529" y="4362113"/>
            <a:ext cx="402115" cy="76020"/>
          </a:xfrm>
          <a:prstGeom prst="rect">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87224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Example of a standard of estimated quantities sheet." title="example"/>
          <p:cNvPicPr>
            <a:picLocks noChangeAspect="1"/>
          </p:cNvPicPr>
          <p:nvPr/>
        </p:nvPicPr>
        <p:blipFill>
          <a:blip r:embed="rId3"/>
          <a:stretch>
            <a:fillRect/>
          </a:stretch>
        </p:blipFill>
        <p:spPr>
          <a:xfrm>
            <a:off x="87262" y="3825617"/>
            <a:ext cx="4320076" cy="2791499"/>
          </a:xfrm>
          <a:prstGeom prst="rect">
            <a:avLst/>
          </a:prstGeom>
        </p:spPr>
      </p:pic>
      <p:sp>
        <p:nvSpPr>
          <p:cNvPr id="2" name="Title 1"/>
          <p:cNvSpPr>
            <a:spLocks noGrp="1"/>
          </p:cNvSpPr>
          <p:nvPr>
            <p:ph type="title"/>
          </p:nvPr>
        </p:nvSpPr>
        <p:spPr/>
        <p:txBody>
          <a:bodyPr>
            <a:normAutofit fontScale="90000"/>
          </a:bodyPr>
          <a:lstStyle/>
          <a:p>
            <a:pPr algn="ctr"/>
            <a:r>
              <a:rPr lang="en-US" dirty="0" smtClean="0">
                <a:solidFill>
                  <a:srgbClr val="F5F5F5"/>
                </a:solidFill>
              </a:rPr>
              <a:t>SEQ TABULATION FORMAT</a:t>
            </a:r>
            <a:br>
              <a:rPr lang="en-US" dirty="0" smtClean="0">
                <a:solidFill>
                  <a:srgbClr val="F5F5F5"/>
                </a:solidFill>
              </a:rPr>
            </a:br>
            <a:r>
              <a:rPr lang="en-US" dirty="0" smtClean="0">
                <a:solidFill>
                  <a:srgbClr val="F5F5F5"/>
                </a:solidFill>
              </a:rPr>
              <a:t>ITEM NUMBER COLUMN</a:t>
            </a:r>
            <a:endParaRPr lang="en-US" dirty="0">
              <a:solidFill>
                <a:srgbClr val="F5F5F5"/>
              </a:solidFill>
            </a:endParaRPr>
          </a:p>
        </p:txBody>
      </p:sp>
      <p:sp>
        <p:nvSpPr>
          <p:cNvPr id="4" name="Date Placeholder 3"/>
          <p:cNvSpPr>
            <a:spLocks noGrp="1"/>
          </p:cNvSpPr>
          <p:nvPr>
            <p:ph type="dt" sz="half" idx="10"/>
          </p:nvPr>
        </p:nvSpPr>
        <p:spPr>
          <a:xfrm>
            <a:off x="628651" y="6532931"/>
            <a:ext cx="1568012"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2852124" y="6532929"/>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532929"/>
            <a:ext cx="1097001" cy="365125"/>
          </a:xfrm>
        </p:spPr>
        <p:txBody>
          <a:bodyPr/>
          <a:lstStyle/>
          <a:p>
            <a:fld id="{48F63A3B-78C7-47BE-AE5E-E10140E04643}" type="slidenum">
              <a:rPr lang="en-US" smtClean="0"/>
              <a:t>11</a:t>
            </a:fld>
            <a:endParaRPr lang="en-US" dirty="0"/>
          </a:p>
        </p:txBody>
      </p:sp>
      <p:sp>
        <p:nvSpPr>
          <p:cNvPr id="7" name="TextBox 6"/>
          <p:cNvSpPr txBox="1"/>
          <p:nvPr/>
        </p:nvSpPr>
        <p:spPr>
          <a:xfrm>
            <a:off x="87262" y="1294427"/>
            <a:ext cx="8902502" cy="430887"/>
          </a:xfrm>
          <a:prstGeom prst="rect">
            <a:avLst/>
          </a:prstGeom>
          <a:noFill/>
        </p:spPr>
        <p:txBody>
          <a:bodyPr wrap="square" rtlCol="0">
            <a:spAutoFit/>
          </a:bodyPr>
          <a:lstStyle/>
          <a:p>
            <a:r>
              <a:rPr lang="en-US" sz="2200" dirty="0" smtClean="0"/>
              <a:t>The third column from the left should be the Item number column.</a:t>
            </a:r>
            <a:endParaRPr lang="en-US" sz="2200" dirty="0"/>
          </a:p>
        </p:txBody>
      </p:sp>
      <p:sp>
        <p:nvSpPr>
          <p:cNvPr id="3" name="TextBox 2"/>
          <p:cNvSpPr txBox="1"/>
          <p:nvPr/>
        </p:nvSpPr>
        <p:spPr>
          <a:xfrm>
            <a:off x="4677097" y="3774112"/>
            <a:ext cx="4220262" cy="2677656"/>
          </a:xfrm>
          <a:prstGeom prst="rect">
            <a:avLst/>
          </a:prstGeom>
          <a:noFill/>
        </p:spPr>
        <p:txBody>
          <a:bodyPr wrap="square" rtlCol="0">
            <a:spAutoFit/>
          </a:bodyPr>
          <a:lstStyle/>
          <a:p>
            <a:r>
              <a:rPr lang="en-US" sz="2400" dirty="0" smtClean="0"/>
              <a:t>This refers to the item numbers that pertain to the pay item in TRNS*PRT (ASHTOWARE).</a:t>
            </a:r>
          </a:p>
          <a:p>
            <a:endParaRPr lang="en-US" sz="2400" dirty="0"/>
          </a:p>
          <a:p>
            <a:r>
              <a:rPr lang="en-US" sz="2400" dirty="0" smtClean="0"/>
              <a:t>Only show the first seven digits, not the extension numbers.</a:t>
            </a:r>
          </a:p>
          <a:p>
            <a:pPr marL="342900" indent="-342900">
              <a:buFont typeface="Wingdings" panose="05000000000000000000" pitchFamily="2" charset="2"/>
              <a:buChar char="Ø"/>
            </a:pPr>
            <a:endParaRPr lang="en-US" sz="2400" dirty="0"/>
          </a:p>
        </p:txBody>
      </p:sp>
      <p:sp>
        <p:nvSpPr>
          <p:cNvPr id="15" name="Rectangle 14" descr="highlight box" title="box"/>
          <p:cNvSpPr/>
          <p:nvPr/>
        </p:nvSpPr>
        <p:spPr>
          <a:xfrm>
            <a:off x="695265" y="3954645"/>
            <a:ext cx="399601" cy="573286"/>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pullout of seq" title="pullout"/>
          <p:cNvPicPr>
            <a:picLocks noChangeAspect="1"/>
          </p:cNvPicPr>
          <p:nvPr/>
        </p:nvPicPr>
        <p:blipFill>
          <a:blip r:embed="rId4"/>
          <a:stretch>
            <a:fillRect/>
          </a:stretch>
        </p:blipFill>
        <p:spPr>
          <a:xfrm>
            <a:off x="292319" y="1640872"/>
            <a:ext cx="8605040" cy="1952393"/>
          </a:xfrm>
          <a:prstGeom prst="rect">
            <a:avLst/>
          </a:prstGeom>
        </p:spPr>
      </p:pic>
      <p:sp>
        <p:nvSpPr>
          <p:cNvPr id="11" name="Rectangle 10" descr="highlight box" title="box"/>
          <p:cNvSpPr/>
          <p:nvPr/>
        </p:nvSpPr>
        <p:spPr>
          <a:xfrm>
            <a:off x="1556101" y="1991547"/>
            <a:ext cx="1208120" cy="1601718"/>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Up Arrow 16" descr="arrow to pullout" title="arrow"/>
          <p:cNvSpPr/>
          <p:nvPr/>
        </p:nvSpPr>
        <p:spPr>
          <a:xfrm flipH="1">
            <a:off x="1989171" y="3593265"/>
            <a:ext cx="146304" cy="614358"/>
          </a:xfrm>
          <a:prstGeom prst="up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descr="extension of pullout arrow" title="arrow extension"/>
          <p:cNvSpPr/>
          <p:nvPr/>
        </p:nvSpPr>
        <p:spPr>
          <a:xfrm>
            <a:off x="1094866" y="4210610"/>
            <a:ext cx="1001220" cy="51900"/>
          </a:xfrm>
          <a:prstGeom prst="rect">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36972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Example of a standard of estimated quantities sheet." title="example"/>
          <p:cNvPicPr>
            <a:picLocks noChangeAspect="1"/>
          </p:cNvPicPr>
          <p:nvPr/>
        </p:nvPicPr>
        <p:blipFill>
          <a:blip r:embed="rId3"/>
          <a:stretch>
            <a:fillRect/>
          </a:stretch>
        </p:blipFill>
        <p:spPr>
          <a:xfrm>
            <a:off x="87262" y="3825617"/>
            <a:ext cx="4320076" cy="2791499"/>
          </a:xfrm>
          <a:prstGeom prst="rect">
            <a:avLst/>
          </a:prstGeom>
        </p:spPr>
      </p:pic>
      <p:sp>
        <p:nvSpPr>
          <p:cNvPr id="2" name="Title 1"/>
          <p:cNvSpPr>
            <a:spLocks noGrp="1"/>
          </p:cNvSpPr>
          <p:nvPr>
            <p:ph type="title"/>
          </p:nvPr>
        </p:nvSpPr>
        <p:spPr/>
        <p:txBody>
          <a:bodyPr>
            <a:normAutofit fontScale="90000"/>
          </a:bodyPr>
          <a:lstStyle/>
          <a:p>
            <a:pPr algn="ctr"/>
            <a:r>
              <a:rPr lang="en-US" dirty="0" smtClean="0">
                <a:solidFill>
                  <a:srgbClr val="F5F5F5"/>
                </a:solidFill>
              </a:rPr>
              <a:t>SEQ TABULATION FORMAT</a:t>
            </a:r>
            <a:br>
              <a:rPr lang="en-US" dirty="0" smtClean="0">
                <a:solidFill>
                  <a:srgbClr val="F5F5F5"/>
                </a:solidFill>
              </a:rPr>
            </a:br>
            <a:r>
              <a:rPr lang="en-US" dirty="0" smtClean="0">
                <a:solidFill>
                  <a:srgbClr val="F5F5F5"/>
                </a:solidFill>
              </a:rPr>
              <a:t>ITEM DESCRIPTION COLUMN</a:t>
            </a:r>
            <a:endParaRPr lang="en-US" dirty="0">
              <a:solidFill>
                <a:srgbClr val="F5F5F5"/>
              </a:solidFill>
            </a:endParaRPr>
          </a:p>
        </p:txBody>
      </p:sp>
      <p:sp>
        <p:nvSpPr>
          <p:cNvPr id="4" name="Date Placeholder 3"/>
          <p:cNvSpPr>
            <a:spLocks noGrp="1"/>
          </p:cNvSpPr>
          <p:nvPr>
            <p:ph type="dt" sz="half" idx="10"/>
          </p:nvPr>
        </p:nvSpPr>
        <p:spPr>
          <a:xfrm>
            <a:off x="628651" y="6532931"/>
            <a:ext cx="1568012"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2852124" y="6532929"/>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532929"/>
            <a:ext cx="1097001" cy="365125"/>
          </a:xfrm>
        </p:spPr>
        <p:txBody>
          <a:bodyPr/>
          <a:lstStyle/>
          <a:p>
            <a:fld id="{48F63A3B-78C7-47BE-AE5E-E10140E04643}" type="slidenum">
              <a:rPr lang="en-US" smtClean="0"/>
              <a:t>12</a:t>
            </a:fld>
            <a:endParaRPr lang="en-US" dirty="0"/>
          </a:p>
        </p:txBody>
      </p:sp>
      <p:sp>
        <p:nvSpPr>
          <p:cNvPr id="7" name="TextBox 6"/>
          <p:cNvSpPr txBox="1"/>
          <p:nvPr/>
        </p:nvSpPr>
        <p:spPr>
          <a:xfrm>
            <a:off x="1701384" y="1309380"/>
            <a:ext cx="6492214" cy="769441"/>
          </a:xfrm>
          <a:prstGeom prst="rect">
            <a:avLst/>
          </a:prstGeom>
          <a:noFill/>
        </p:spPr>
        <p:txBody>
          <a:bodyPr wrap="square" rtlCol="0">
            <a:spAutoFit/>
          </a:bodyPr>
          <a:lstStyle/>
          <a:p>
            <a:r>
              <a:rPr lang="en-US" sz="2200" dirty="0" smtClean="0"/>
              <a:t>The fourth column from the left should be the Pay Item Description column.</a:t>
            </a:r>
            <a:endParaRPr lang="en-US" sz="2200" dirty="0"/>
          </a:p>
        </p:txBody>
      </p:sp>
      <p:sp>
        <p:nvSpPr>
          <p:cNvPr id="3" name="TextBox 2"/>
          <p:cNvSpPr txBox="1"/>
          <p:nvPr/>
        </p:nvSpPr>
        <p:spPr>
          <a:xfrm>
            <a:off x="4407338" y="3816759"/>
            <a:ext cx="4613372" cy="3170099"/>
          </a:xfrm>
          <a:prstGeom prst="rect">
            <a:avLst/>
          </a:prstGeom>
          <a:noFill/>
        </p:spPr>
        <p:txBody>
          <a:bodyPr wrap="square" rtlCol="0">
            <a:spAutoFit/>
          </a:bodyPr>
          <a:lstStyle/>
          <a:p>
            <a:r>
              <a:rPr lang="en-US" sz="2000" dirty="0" smtClean="0"/>
              <a:t>This refers to the pay item description as it is shown in TRNS*PRT.</a:t>
            </a:r>
          </a:p>
          <a:p>
            <a:pPr marL="342900" indent="-342900">
              <a:buFont typeface="Wingdings" panose="05000000000000000000" pitchFamily="2" charset="2"/>
              <a:buChar char="Ø"/>
            </a:pPr>
            <a:r>
              <a:rPr lang="en-US" sz="2000" dirty="0" smtClean="0"/>
              <a:t>It must match TRNS*PRT (ASHTOWARE) exactly, even the abbreviations.</a:t>
            </a:r>
          </a:p>
          <a:p>
            <a:pPr marL="342900" indent="-342900">
              <a:buFont typeface="Wingdings" panose="05000000000000000000" pitchFamily="2" charset="2"/>
              <a:buChar char="Ø"/>
            </a:pPr>
            <a:r>
              <a:rPr lang="en-US" sz="2000" dirty="0" smtClean="0"/>
              <a:t>Both long and/or short descriptions my be used in the tabulation.  However, each item must be one or the other, they cannot be mixed.</a:t>
            </a:r>
          </a:p>
          <a:p>
            <a:pPr marL="342900" indent="-342900">
              <a:buFont typeface="Wingdings" panose="05000000000000000000" pitchFamily="2" charset="2"/>
              <a:buChar char="Ø"/>
            </a:pPr>
            <a:endParaRPr lang="en-US" sz="2000" dirty="0"/>
          </a:p>
        </p:txBody>
      </p:sp>
      <p:sp>
        <p:nvSpPr>
          <p:cNvPr id="15" name="Rectangle 14" descr="highlight box" title="box"/>
          <p:cNvSpPr/>
          <p:nvPr/>
        </p:nvSpPr>
        <p:spPr>
          <a:xfrm>
            <a:off x="956441" y="3972762"/>
            <a:ext cx="944743" cy="573286"/>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pullout of seq" title="pullout"/>
          <p:cNvPicPr>
            <a:picLocks noChangeAspect="1"/>
          </p:cNvPicPr>
          <p:nvPr/>
        </p:nvPicPr>
        <p:blipFill>
          <a:blip r:embed="rId4"/>
          <a:stretch>
            <a:fillRect/>
          </a:stretch>
        </p:blipFill>
        <p:spPr>
          <a:xfrm>
            <a:off x="486735" y="2004167"/>
            <a:ext cx="8220756" cy="1865203"/>
          </a:xfrm>
          <a:prstGeom prst="rect">
            <a:avLst/>
          </a:prstGeom>
        </p:spPr>
      </p:pic>
      <p:sp>
        <p:nvSpPr>
          <p:cNvPr id="11" name="Rectangle 10" descr="highlight box" title="box"/>
          <p:cNvSpPr/>
          <p:nvPr/>
        </p:nvSpPr>
        <p:spPr>
          <a:xfrm>
            <a:off x="2813516" y="2359759"/>
            <a:ext cx="4074256" cy="1465858"/>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descr="arrow to pullout" title="arrow"/>
          <p:cNvSpPr/>
          <p:nvPr/>
        </p:nvSpPr>
        <p:spPr>
          <a:xfrm>
            <a:off x="1313198" y="3279227"/>
            <a:ext cx="1500318" cy="168032"/>
          </a:xfrm>
          <a:prstGeom prst="right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descr="extension of pullout arrow" title="arrow extension"/>
          <p:cNvSpPr/>
          <p:nvPr/>
        </p:nvSpPr>
        <p:spPr>
          <a:xfrm>
            <a:off x="1313198" y="3346688"/>
            <a:ext cx="89077" cy="589623"/>
          </a:xfrm>
          <a:prstGeom prst="rect">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61433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Example of a standard of estimated quantities sheet." title="example"/>
          <p:cNvPicPr>
            <a:picLocks noChangeAspect="1"/>
          </p:cNvPicPr>
          <p:nvPr/>
        </p:nvPicPr>
        <p:blipFill>
          <a:blip r:embed="rId3"/>
          <a:stretch>
            <a:fillRect/>
          </a:stretch>
        </p:blipFill>
        <p:spPr>
          <a:xfrm>
            <a:off x="87262" y="3825617"/>
            <a:ext cx="4320076" cy="2791499"/>
          </a:xfrm>
          <a:prstGeom prst="rect">
            <a:avLst/>
          </a:prstGeom>
        </p:spPr>
      </p:pic>
      <p:sp>
        <p:nvSpPr>
          <p:cNvPr id="2" name="Title 1"/>
          <p:cNvSpPr>
            <a:spLocks noGrp="1"/>
          </p:cNvSpPr>
          <p:nvPr>
            <p:ph type="title"/>
          </p:nvPr>
        </p:nvSpPr>
        <p:spPr/>
        <p:txBody>
          <a:bodyPr>
            <a:normAutofit fontScale="90000"/>
          </a:bodyPr>
          <a:lstStyle/>
          <a:p>
            <a:pPr algn="ctr"/>
            <a:r>
              <a:rPr lang="en-US" dirty="0" smtClean="0">
                <a:solidFill>
                  <a:srgbClr val="F5F5F5"/>
                </a:solidFill>
              </a:rPr>
              <a:t>SEQ TABULATION FORMAT</a:t>
            </a:r>
            <a:br>
              <a:rPr lang="en-US" dirty="0" smtClean="0">
                <a:solidFill>
                  <a:srgbClr val="F5F5F5"/>
                </a:solidFill>
              </a:rPr>
            </a:br>
            <a:r>
              <a:rPr lang="en-US" dirty="0" smtClean="0">
                <a:solidFill>
                  <a:srgbClr val="F5F5F5"/>
                </a:solidFill>
              </a:rPr>
              <a:t>UNIT COLUMN</a:t>
            </a:r>
            <a:endParaRPr lang="en-US" dirty="0">
              <a:solidFill>
                <a:srgbClr val="F5F5F5"/>
              </a:solidFill>
            </a:endParaRPr>
          </a:p>
        </p:txBody>
      </p:sp>
      <p:sp>
        <p:nvSpPr>
          <p:cNvPr id="4" name="Date Placeholder 3"/>
          <p:cNvSpPr>
            <a:spLocks noGrp="1"/>
          </p:cNvSpPr>
          <p:nvPr>
            <p:ph type="dt" sz="half" idx="10"/>
          </p:nvPr>
        </p:nvSpPr>
        <p:spPr>
          <a:xfrm>
            <a:off x="628651" y="6532931"/>
            <a:ext cx="1568012"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2852124" y="6532929"/>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532929"/>
            <a:ext cx="1097001" cy="365125"/>
          </a:xfrm>
        </p:spPr>
        <p:txBody>
          <a:bodyPr/>
          <a:lstStyle/>
          <a:p>
            <a:fld id="{48F63A3B-78C7-47BE-AE5E-E10140E04643}" type="slidenum">
              <a:rPr lang="en-US" smtClean="0"/>
              <a:t>13</a:t>
            </a:fld>
            <a:endParaRPr lang="en-US" dirty="0"/>
          </a:p>
        </p:txBody>
      </p:sp>
      <p:sp>
        <p:nvSpPr>
          <p:cNvPr id="7" name="TextBox 6"/>
          <p:cNvSpPr txBox="1"/>
          <p:nvPr/>
        </p:nvSpPr>
        <p:spPr>
          <a:xfrm>
            <a:off x="628650" y="1309380"/>
            <a:ext cx="8389226" cy="430887"/>
          </a:xfrm>
          <a:prstGeom prst="rect">
            <a:avLst/>
          </a:prstGeom>
          <a:noFill/>
        </p:spPr>
        <p:txBody>
          <a:bodyPr wrap="square" rtlCol="0">
            <a:spAutoFit/>
          </a:bodyPr>
          <a:lstStyle/>
          <a:p>
            <a:r>
              <a:rPr lang="en-US" sz="2200" dirty="0" smtClean="0"/>
              <a:t>The fifth column from the left should be the units column.</a:t>
            </a:r>
            <a:endParaRPr lang="en-US" sz="2200" dirty="0"/>
          </a:p>
        </p:txBody>
      </p:sp>
      <p:sp>
        <p:nvSpPr>
          <p:cNvPr id="3" name="TextBox 2"/>
          <p:cNvSpPr txBox="1"/>
          <p:nvPr/>
        </p:nvSpPr>
        <p:spPr>
          <a:xfrm>
            <a:off x="4396828" y="3715030"/>
            <a:ext cx="4610538" cy="3046988"/>
          </a:xfrm>
          <a:prstGeom prst="rect">
            <a:avLst/>
          </a:prstGeom>
          <a:noFill/>
        </p:spPr>
        <p:txBody>
          <a:bodyPr wrap="square" rtlCol="0">
            <a:spAutoFit/>
          </a:bodyPr>
          <a:lstStyle/>
          <a:p>
            <a:r>
              <a:rPr lang="en-US" sz="2400" dirty="0" smtClean="0"/>
              <a:t>This refers to the pay item units used </a:t>
            </a:r>
            <a:endParaRPr lang="en-US" sz="2400" dirty="0"/>
          </a:p>
          <a:p>
            <a:pPr marL="342900" indent="-342900">
              <a:buFont typeface="Wingdings" panose="05000000000000000000" pitchFamily="2" charset="2"/>
              <a:buChar char="Ø"/>
            </a:pPr>
            <a:r>
              <a:rPr lang="en-US" sz="2400" dirty="0" smtClean="0"/>
              <a:t>It must match the units used in the tabulation(s). </a:t>
            </a:r>
          </a:p>
          <a:p>
            <a:pPr marL="342900" indent="-342900">
              <a:buFont typeface="Wingdings" panose="05000000000000000000" pitchFamily="2" charset="2"/>
              <a:buChar char="Ø"/>
            </a:pPr>
            <a:r>
              <a:rPr lang="en-US" sz="2400" dirty="0" smtClean="0"/>
              <a:t>It must use the standard abbreviations as shown in TRNS*PRT list plan units column.</a:t>
            </a:r>
          </a:p>
          <a:p>
            <a:endParaRPr lang="en-US" sz="2400" dirty="0"/>
          </a:p>
        </p:txBody>
      </p:sp>
      <p:sp>
        <p:nvSpPr>
          <p:cNvPr id="15" name="Rectangle 14" descr="highlight box" title="box"/>
          <p:cNvSpPr/>
          <p:nvPr/>
        </p:nvSpPr>
        <p:spPr>
          <a:xfrm>
            <a:off x="1818290" y="3954645"/>
            <a:ext cx="252248" cy="573286"/>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pullout of seq" title="pullout"/>
          <p:cNvPicPr>
            <a:picLocks noChangeAspect="1"/>
          </p:cNvPicPr>
          <p:nvPr/>
        </p:nvPicPr>
        <p:blipFill>
          <a:blip r:embed="rId4"/>
          <a:stretch>
            <a:fillRect/>
          </a:stretch>
        </p:blipFill>
        <p:spPr>
          <a:xfrm>
            <a:off x="202970" y="1704738"/>
            <a:ext cx="8815834" cy="2000220"/>
          </a:xfrm>
          <a:prstGeom prst="rect">
            <a:avLst/>
          </a:prstGeom>
        </p:spPr>
      </p:pic>
      <p:sp>
        <p:nvSpPr>
          <p:cNvPr id="11" name="Rectangle 10" descr="highlight box" title="box"/>
          <p:cNvSpPr/>
          <p:nvPr/>
        </p:nvSpPr>
        <p:spPr>
          <a:xfrm>
            <a:off x="7042859" y="2079337"/>
            <a:ext cx="923990" cy="1571967"/>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descr="arrow to pullout" title="arrow"/>
          <p:cNvSpPr/>
          <p:nvPr/>
        </p:nvSpPr>
        <p:spPr>
          <a:xfrm>
            <a:off x="1883998" y="2995805"/>
            <a:ext cx="5158860" cy="256525"/>
          </a:xfrm>
          <a:prstGeom prst="right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descr="extension of pullout arrow" title="arrow extension"/>
          <p:cNvSpPr/>
          <p:nvPr/>
        </p:nvSpPr>
        <p:spPr>
          <a:xfrm>
            <a:off x="1883998" y="3072654"/>
            <a:ext cx="120832" cy="881991"/>
          </a:xfrm>
          <a:prstGeom prst="rect">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12893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Example of a standard of estimated quantities sheet."/>
          <p:cNvPicPr>
            <a:picLocks noChangeAspect="1"/>
          </p:cNvPicPr>
          <p:nvPr/>
        </p:nvPicPr>
        <p:blipFill>
          <a:blip r:embed="rId3"/>
          <a:stretch>
            <a:fillRect/>
          </a:stretch>
        </p:blipFill>
        <p:spPr>
          <a:xfrm>
            <a:off x="87262" y="3825617"/>
            <a:ext cx="4320076" cy="2791499"/>
          </a:xfrm>
          <a:prstGeom prst="rect">
            <a:avLst/>
          </a:prstGeom>
        </p:spPr>
      </p:pic>
      <p:sp>
        <p:nvSpPr>
          <p:cNvPr id="2" name="Title 1"/>
          <p:cNvSpPr>
            <a:spLocks noGrp="1"/>
          </p:cNvSpPr>
          <p:nvPr>
            <p:ph type="title"/>
          </p:nvPr>
        </p:nvSpPr>
        <p:spPr/>
        <p:txBody>
          <a:bodyPr>
            <a:normAutofit fontScale="90000"/>
          </a:bodyPr>
          <a:lstStyle/>
          <a:p>
            <a:pPr algn="ctr"/>
            <a:r>
              <a:rPr lang="en-US" dirty="0" smtClean="0">
                <a:solidFill>
                  <a:srgbClr val="F5F5F5"/>
                </a:solidFill>
              </a:rPr>
              <a:t>SEQ TABULATION FORMAT</a:t>
            </a:r>
            <a:br>
              <a:rPr lang="en-US" dirty="0" smtClean="0">
                <a:solidFill>
                  <a:srgbClr val="F5F5F5"/>
                </a:solidFill>
              </a:rPr>
            </a:br>
            <a:r>
              <a:rPr lang="en-US" dirty="0" smtClean="0">
                <a:solidFill>
                  <a:srgbClr val="F5F5F5"/>
                </a:solidFill>
              </a:rPr>
              <a:t>QUANTITIES COLUMN</a:t>
            </a:r>
            <a:endParaRPr lang="en-US" dirty="0">
              <a:solidFill>
                <a:srgbClr val="F5F5F5"/>
              </a:solidFill>
            </a:endParaRPr>
          </a:p>
        </p:txBody>
      </p:sp>
      <p:sp>
        <p:nvSpPr>
          <p:cNvPr id="4" name="Date Placeholder 3"/>
          <p:cNvSpPr>
            <a:spLocks noGrp="1"/>
          </p:cNvSpPr>
          <p:nvPr>
            <p:ph type="dt" sz="half" idx="10"/>
          </p:nvPr>
        </p:nvSpPr>
        <p:spPr>
          <a:xfrm>
            <a:off x="628651" y="6532931"/>
            <a:ext cx="1568012"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2852124" y="6532929"/>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532929"/>
            <a:ext cx="1097001" cy="365125"/>
          </a:xfrm>
        </p:spPr>
        <p:txBody>
          <a:bodyPr/>
          <a:lstStyle/>
          <a:p>
            <a:fld id="{48F63A3B-78C7-47BE-AE5E-E10140E04643}" type="slidenum">
              <a:rPr lang="en-US" smtClean="0"/>
              <a:t>14</a:t>
            </a:fld>
            <a:endParaRPr lang="en-US" dirty="0"/>
          </a:p>
        </p:txBody>
      </p:sp>
      <p:sp>
        <p:nvSpPr>
          <p:cNvPr id="7" name="TextBox 6"/>
          <p:cNvSpPr txBox="1"/>
          <p:nvPr/>
        </p:nvSpPr>
        <p:spPr>
          <a:xfrm>
            <a:off x="202970" y="1309380"/>
            <a:ext cx="8814906" cy="430887"/>
          </a:xfrm>
          <a:prstGeom prst="rect">
            <a:avLst/>
          </a:prstGeom>
          <a:noFill/>
        </p:spPr>
        <p:txBody>
          <a:bodyPr wrap="square" rtlCol="0">
            <a:spAutoFit/>
          </a:bodyPr>
          <a:lstStyle/>
          <a:p>
            <a:r>
              <a:rPr lang="en-US" sz="2200" dirty="0" smtClean="0"/>
              <a:t>The sixth column from the left should be the total quantity column.</a:t>
            </a:r>
            <a:endParaRPr lang="en-US" sz="2200" dirty="0"/>
          </a:p>
        </p:txBody>
      </p:sp>
      <p:sp>
        <p:nvSpPr>
          <p:cNvPr id="3" name="TextBox 2"/>
          <p:cNvSpPr txBox="1"/>
          <p:nvPr/>
        </p:nvSpPr>
        <p:spPr>
          <a:xfrm>
            <a:off x="4396828" y="3715030"/>
            <a:ext cx="4621048" cy="2677656"/>
          </a:xfrm>
          <a:prstGeom prst="rect">
            <a:avLst/>
          </a:prstGeom>
          <a:noFill/>
        </p:spPr>
        <p:txBody>
          <a:bodyPr wrap="square" rtlCol="0">
            <a:spAutoFit/>
          </a:bodyPr>
          <a:lstStyle/>
          <a:p>
            <a:r>
              <a:rPr lang="en-US" sz="2400" dirty="0" smtClean="0"/>
              <a:t>This refers to the total quantity from all the tabulations referenced.</a:t>
            </a:r>
          </a:p>
          <a:p>
            <a:endParaRPr lang="en-US" sz="2400" dirty="0"/>
          </a:p>
          <a:p>
            <a:r>
              <a:rPr lang="en-US" sz="2400" dirty="0" smtClean="0"/>
              <a:t>If there is only one SP number there will only be one column after the units column.  Do NOT repeat the SP column.</a:t>
            </a:r>
            <a:endParaRPr lang="en-US" sz="2400" dirty="0"/>
          </a:p>
        </p:txBody>
      </p:sp>
      <p:sp>
        <p:nvSpPr>
          <p:cNvPr id="15" name="Rectangle 14" descr="highlight box" title="box"/>
          <p:cNvSpPr/>
          <p:nvPr/>
        </p:nvSpPr>
        <p:spPr>
          <a:xfrm>
            <a:off x="2049510" y="3954645"/>
            <a:ext cx="252248" cy="573286"/>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pullout of seq" title="pullout"/>
          <p:cNvPicPr>
            <a:picLocks noChangeAspect="1"/>
          </p:cNvPicPr>
          <p:nvPr/>
        </p:nvPicPr>
        <p:blipFill>
          <a:blip r:embed="rId4"/>
          <a:stretch>
            <a:fillRect/>
          </a:stretch>
        </p:blipFill>
        <p:spPr>
          <a:xfrm>
            <a:off x="202970" y="1704738"/>
            <a:ext cx="8815834" cy="2000220"/>
          </a:xfrm>
          <a:prstGeom prst="rect">
            <a:avLst/>
          </a:prstGeom>
        </p:spPr>
      </p:pic>
      <p:sp>
        <p:nvSpPr>
          <p:cNvPr id="11" name="Rectangle 10" descr="highlight box" title="box"/>
          <p:cNvSpPr/>
          <p:nvPr/>
        </p:nvSpPr>
        <p:spPr>
          <a:xfrm>
            <a:off x="7861738" y="1982847"/>
            <a:ext cx="1156138" cy="1722111"/>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descr="arrow to pullout" title="arrow"/>
          <p:cNvSpPr/>
          <p:nvPr/>
        </p:nvSpPr>
        <p:spPr>
          <a:xfrm>
            <a:off x="2115217" y="2995806"/>
            <a:ext cx="5745593" cy="256526"/>
          </a:xfrm>
          <a:prstGeom prst="right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descr="extension of pullout arrow" title="arrow extension"/>
          <p:cNvSpPr/>
          <p:nvPr/>
        </p:nvSpPr>
        <p:spPr>
          <a:xfrm>
            <a:off x="2115218" y="3072654"/>
            <a:ext cx="120832" cy="881991"/>
          </a:xfrm>
          <a:prstGeom prst="rect">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78176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solidFill>
                  <a:srgbClr val="F5F5F5"/>
                </a:solidFill>
              </a:rPr>
              <a:t>SEQ TABULATION QUANTITIES COLUMN</a:t>
            </a:r>
            <a:endParaRPr lang="en-US" dirty="0">
              <a:solidFill>
                <a:srgbClr val="F5F5F5"/>
              </a:solidFill>
            </a:endParaRPr>
          </a:p>
        </p:txBody>
      </p:sp>
      <p:sp>
        <p:nvSpPr>
          <p:cNvPr id="4" name="Date Placeholder 3"/>
          <p:cNvSpPr>
            <a:spLocks noGrp="1"/>
          </p:cNvSpPr>
          <p:nvPr>
            <p:ph type="dt" sz="half" idx="10"/>
          </p:nvPr>
        </p:nvSpPr>
        <p:spPr>
          <a:xfrm>
            <a:off x="628651" y="6411744"/>
            <a:ext cx="1568012"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2852124" y="641174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11742"/>
            <a:ext cx="1097001" cy="365125"/>
          </a:xfrm>
        </p:spPr>
        <p:txBody>
          <a:bodyPr/>
          <a:lstStyle/>
          <a:p>
            <a:fld id="{48F63A3B-78C7-47BE-AE5E-E10140E04643}" type="slidenum">
              <a:rPr lang="en-US" smtClean="0"/>
              <a:t>15</a:t>
            </a:fld>
            <a:endParaRPr lang="en-US" dirty="0"/>
          </a:p>
        </p:txBody>
      </p:sp>
      <p:sp>
        <p:nvSpPr>
          <p:cNvPr id="3" name="TextBox 2"/>
          <p:cNvSpPr txBox="1"/>
          <p:nvPr/>
        </p:nvSpPr>
        <p:spPr>
          <a:xfrm>
            <a:off x="171450" y="1440193"/>
            <a:ext cx="8595476" cy="4832092"/>
          </a:xfrm>
          <a:prstGeom prst="rect">
            <a:avLst/>
          </a:prstGeom>
          <a:noFill/>
        </p:spPr>
        <p:txBody>
          <a:bodyPr wrap="square" rtlCol="0">
            <a:spAutoFit/>
          </a:bodyPr>
          <a:lstStyle/>
          <a:p>
            <a:pPr marL="285750" indent="-285750">
              <a:buFont typeface="Wingdings" panose="05000000000000000000" pitchFamily="2" charset="2"/>
              <a:buChar char="Ø"/>
            </a:pPr>
            <a:r>
              <a:rPr lang="en-US" sz="2200" dirty="0"/>
              <a:t>The quantities put on the estimate sheet should normally be rounded to the nearest whole number. We should avoid using decimals, if possible. Only in cases of extremely small quantities should decimals be used and then only to the </a:t>
            </a:r>
            <a:r>
              <a:rPr lang="en-US" sz="2200" dirty="0" smtClean="0"/>
              <a:t>tenths </a:t>
            </a:r>
            <a:r>
              <a:rPr lang="en-US" sz="2200" dirty="0"/>
              <a:t>place. </a:t>
            </a:r>
            <a:endParaRPr lang="en-US" sz="2200" dirty="0" smtClean="0"/>
          </a:p>
          <a:p>
            <a:endParaRPr lang="en-US" sz="2200" dirty="0"/>
          </a:p>
          <a:p>
            <a:pPr marL="285750" indent="-285750">
              <a:buFont typeface="Wingdings" panose="05000000000000000000" pitchFamily="2" charset="2"/>
              <a:buChar char="Ø"/>
            </a:pPr>
            <a:r>
              <a:rPr lang="en-US" sz="2200" dirty="0" smtClean="0"/>
              <a:t>Commas </a:t>
            </a:r>
            <a:r>
              <a:rPr lang="en-US" sz="2200" dirty="0"/>
              <a:t>should not be used either. For large numbers either leave a space where the comma would typically go or just continue the number (e.g. 12 345 or 12345 instead of 12,345). </a:t>
            </a:r>
            <a:endParaRPr lang="en-US" sz="2200" dirty="0" smtClean="0"/>
          </a:p>
          <a:p>
            <a:endParaRPr lang="en-US" sz="2200" dirty="0" smtClean="0"/>
          </a:p>
          <a:p>
            <a:pPr marL="285750" indent="-285750">
              <a:buFont typeface="Wingdings" panose="05000000000000000000" pitchFamily="2" charset="2"/>
              <a:buChar char="Ø"/>
            </a:pPr>
            <a:r>
              <a:rPr lang="en-US" sz="2200" dirty="0" smtClean="0"/>
              <a:t>When </a:t>
            </a:r>
            <a:r>
              <a:rPr lang="en-US" sz="2200" dirty="0"/>
              <a:t>using small numbers as in the case of </a:t>
            </a:r>
            <a:r>
              <a:rPr lang="en-US" sz="2200" dirty="0" err="1" smtClean="0"/>
              <a:t>prorata</a:t>
            </a:r>
            <a:r>
              <a:rPr lang="en-US" sz="2200" dirty="0" smtClean="0"/>
              <a:t> </a:t>
            </a:r>
            <a:r>
              <a:rPr lang="en-US" sz="2200" dirty="0"/>
              <a:t>items, a zero should be placed before the decimal number. (e.g. 0.5 instead of .5). </a:t>
            </a:r>
            <a:endParaRPr lang="en-US" sz="2200" dirty="0" smtClean="0"/>
          </a:p>
          <a:p>
            <a:endParaRPr lang="en-US" sz="2200" dirty="0" smtClean="0"/>
          </a:p>
          <a:p>
            <a:pPr marL="285750" indent="-285750">
              <a:buFont typeface="Wingdings" panose="05000000000000000000" pitchFamily="2" charset="2"/>
              <a:buChar char="Ø"/>
            </a:pPr>
            <a:r>
              <a:rPr lang="en-US" sz="2200" dirty="0" smtClean="0"/>
              <a:t>Do </a:t>
            </a:r>
            <a:r>
              <a:rPr lang="en-US" sz="2200" dirty="0"/>
              <a:t>NOT use zeros or dashes in the estimated quantities table or any tabs. These locations should be left blank. </a:t>
            </a:r>
          </a:p>
        </p:txBody>
      </p:sp>
    </p:spTree>
    <p:extLst>
      <p:ext uri="{BB962C8B-B14F-4D97-AF65-F5344CB8AC3E}">
        <p14:creationId xmlns:p14="http://schemas.microsoft.com/office/powerpoint/2010/main" val="1590298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example of seq " title="example"/>
          <p:cNvPicPr>
            <a:picLocks noChangeAspect="1"/>
          </p:cNvPicPr>
          <p:nvPr/>
        </p:nvPicPr>
        <p:blipFill>
          <a:blip r:embed="rId3"/>
          <a:stretch>
            <a:fillRect/>
          </a:stretch>
        </p:blipFill>
        <p:spPr>
          <a:xfrm>
            <a:off x="2483652" y="3811534"/>
            <a:ext cx="6514503" cy="2691648"/>
          </a:xfrm>
          <a:prstGeom prst="rect">
            <a:avLst/>
          </a:prstGeom>
        </p:spPr>
      </p:pic>
      <p:sp>
        <p:nvSpPr>
          <p:cNvPr id="2" name="Title 1"/>
          <p:cNvSpPr>
            <a:spLocks noGrp="1"/>
          </p:cNvSpPr>
          <p:nvPr>
            <p:ph type="title"/>
          </p:nvPr>
        </p:nvSpPr>
        <p:spPr/>
        <p:txBody>
          <a:bodyPr>
            <a:normAutofit fontScale="90000"/>
          </a:bodyPr>
          <a:lstStyle/>
          <a:p>
            <a:pPr algn="ctr"/>
            <a:r>
              <a:rPr lang="en-US" dirty="0" smtClean="0">
                <a:solidFill>
                  <a:srgbClr val="F5F5F5"/>
                </a:solidFill>
              </a:rPr>
              <a:t>SEQ TABULATION FORMAT </a:t>
            </a:r>
            <a:br>
              <a:rPr lang="en-US" dirty="0" smtClean="0">
                <a:solidFill>
                  <a:srgbClr val="F5F5F5"/>
                </a:solidFill>
              </a:rPr>
            </a:br>
            <a:r>
              <a:rPr lang="en-US" dirty="0" smtClean="0">
                <a:solidFill>
                  <a:srgbClr val="F5F5F5"/>
                </a:solidFill>
              </a:rPr>
              <a:t>GENERAL INFORMATION</a:t>
            </a:r>
            <a:endParaRPr lang="en-US" dirty="0">
              <a:solidFill>
                <a:srgbClr val="F5F5F5"/>
              </a:solidFill>
            </a:endParaRPr>
          </a:p>
        </p:txBody>
      </p:sp>
      <p:sp>
        <p:nvSpPr>
          <p:cNvPr id="4" name="Date Placeholder 3"/>
          <p:cNvSpPr>
            <a:spLocks noGrp="1"/>
          </p:cNvSpPr>
          <p:nvPr>
            <p:ph type="dt" sz="half" idx="10"/>
          </p:nvPr>
        </p:nvSpPr>
        <p:spPr>
          <a:xfrm>
            <a:off x="628651" y="6503184"/>
            <a:ext cx="1568012"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2852124" y="650318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503182"/>
            <a:ext cx="1097001" cy="365125"/>
          </a:xfrm>
        </p:spPr>
        <p:txBody>
          <a:bodyPr/>
          <a:lstStyle/>
          <a:p>
            <a:fld id="{48F63A3B-78C7-47BE-AE5E-E10140E04643}" type="slidenum">
              <a:rPr lang="en-US" smtClean="0"/>
              <a:t>16</a:t>
            </a:fld>
            <a:endParaRPr lang="en-US" dirty="0"/>
          </a:p>
        </p:txBody>
      </p:sp>
      <p:sp>
        <p:nvSpPr>
          <p:cNvPr id="7" name="Rectangle 6"/>
          <p:cNvSpPr/>
          <p:nvPr/>
        </p:nvSpPr>
        <p:spPr>
          <a:xfrm>
            <a:off x="254989" y="1440193"/>
            <a:ext cx="8678262" cy="4893647"/>
          </a:xfrm>
          <a:prstGeom prst="rect">
            <a:avLst/>
          </a:prstGeom>
          <a:noFill/>
        </p:spPr>
        <p:txBody>
          <a:bodyPr wrap="square" rtlCol="0">
            <a:spAutoFit/>
          </a:bodyPr>
          <a:lstStyle/>
          <a:p>
            <a:pPr marL="342900" indent="-342900">
              <a:buFont typeface="Wingdings" panose="05000000000000000000" pitchFamily="2" charset="2"/>
              <a:buChar char="Ø"/>
            </a:pPr>
            <a:r>
              <a:rPr lang="en-US" sz="2400" dirty="0"/>
              <a:t>When </a:t>
            </a:r>
            <a:r>
              <a:rPr lang="en-US" sz="2400" dirty="0" smtClean="0"/>
              <a:t>SEQ is </a:t>
            </a:r>
            <a:r>
              <a:rPr lang="en-US" sz="2400" dirty="0"/>
              <a:t>under development it is good practice to leave an open line space every 5 or 6 lines. This practice is desirable when corrections or additions have to be made on the sheets. Some designers are not leaving enough space below the tabulations for the addition of notes if some have to be added after </a:t>
            </a:r>
            <a:r>
              <a:rPr lang="en-US" sz="2400" dirty="0" smtClean="0"/>
              <a:t>the </a:t>
            </a:r>
            <a:r>
              <a:rPr lang="en-US" sz="2400" dirty="0"/>
              <a:t>plan is turned in for processing. A two inch </a:t>
            </a:r>
            <a:r>
              <a:rPr lang="en-US" sz="2400" dirty="0" smtClean="0"/>
              <a:t>minimum space from the bottom                                                            </a:t>
            </a:r>
          </a:p>
          <a:p>
            <a:r>
              <a:rPr lang="en-US" sz="2400" dirty="0"/>
              <a:t> </a:t>
            </a:r>
            <a:r>
              <a:rPr lang="en-US" sz="2400" dirty="0" smtClean="0"/>
              <a:t>    border </a:t>
            </a:r>
            <a:r>
              <a:rPr lang="en-US" sz="2400" dirty="0"/>
              <a:t>line </a:t>
            </a:r>
            <a:endParaRPr lang="en-US" sz="2400" dirty="0" smtClean="0"/>
          </a:p>
          <a:p>
            <a:r>
              <a:rPr lang="en-US" sz="2400" dirty="0"/>
              <a:t> </a:t>
            </a:r>
            <a:r>
              <a:rPr lang="en-US" sz="2400" dirty="0" smtClean="0"/>
              <a:t>    of </a:t>
            </a:r>
            <a:r>
              <a:rPr lang="en-US" sz="2400" dirty="0"/>
              <a:t>the </a:t>
            </a:r>
            <a:r>
              <a:rPr lang="en-US" sz="2400" dirty="0" smtClean="0"/>
              <a:t>plan</a:t>
            </a:r>
          </a:p>
          <a:p>
            <a:r>
              <a:rPr lang="en-US" sz="2400" dirty="0"/>
              <a:t> </a:t>
            </a:r>
            <a:r>
              <a:rPr lang="en-US" sz="2400" dirty="0" smtClean="0"/>
              <a:t>    </a:t>
            </a:r>
            <a:r>
              <a:rPr lang="en-US" sz="2400" dirty="0"/>
              <a:t>sheet to </a:t>
            </a:r>
            <a:r>
              <a:rPr lang="en-US" sz="2400" dirty="0" smtClean="0"/>
              <a:t>the</a:t>
            </a:r>
          </a:p>
          <a:p>
            <a:r>
              <a:rPr lang="en-US" sz="2400" dirty="0"/>
              <a:t> </a:t>
            </a:r>
            <a:r>
              <a:rPr lang="en-US" sz="2400" dirty="0" smtClean="0"/>
              <a:t>    </a:t>
            </a:r>
            <a:r>
              <a:rPr lang="en-US" sz="2400" dirty="0"/>
              <a:t>lower line on </a:t>
            </a:r>
            <a:endParaRPr lang="en-US" sz="2400" dirty="0" smtClean="0"/>
          </a:p>
          <a:p>
            <a:r>
              <a:rPr lang="en-US" sz="2400" dirty="0"/>
              <a:t> </a:t>
            </a:r>
            <a:r>
              <a:rPr lang="en-US" sz="2400" dirty="0" smtClean="0"/>
              <a:t>    the </a:t>
            </a:r>
            <a:r>
              <a:rPr lang="en-US" sz="2400" dirty="0"/>
              <a:t>tabulation </a:t>
            </a:r>
            <a:endParaRPr lang="en-US" sz="2400" dirty="0" smtClean="0"/>
          </a:p>
          <a:p>
            <a:r>
              <a:rPr lang="en-US" sz="2400" dirty="0"/>
              <a:t> </a:t>
            </a:r>
            <a:r>
              <a:rPr lang="en-US" sz="2400" dirty="0" smtClean="0"/>
              <a:t>    is </a:t>
            </a:r>
            <a:r>
              <a:rPr lang="en-US" sz="2400" dirty="0"/>
              <a:t>desirable. </a:t>
            </a:r>
          </a:p>
        </p:txBody>
      </p:sp>
    </p:spTree>
    <p:extLst>
      <p:ext uri="{BB962C8B-B14F-4D97-AF65-F5344CB8AC3E}">
        <p14:creationId xmlns:p14="http://schemas.microsoft.com/office/powerpoint/2010/main" val="26604014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pullout of seq" title="pullout"/>
          <p:cNvPicPr>
            <a:picLocks noChangeAspect="1"/>
          </p:cNvPicPr>
          <p:nvPr/>
        </p:nvPicPr>
        <p:blipFill>
          <a:blip r:embed="rId3"/>
          <a:stretch>
            <a:fillRect/>
          </a:stretch>
        </p:blipFill>
        <p:spPr>
          <a:xfrm>
            <a:off x="1933903" y="1643443"/>
            <a:ext cx="7149679" cy="1840168"/>
          </a:xfrm>
          <a:prstGeom prst="rect">
            <a:avLst/>
          </a:prstGeom>
        </p:spPr>
      </p:pic>
      <p:sp>
        <p:nvSpPr>
          <p:cNvPr id="2" name="Title 1"/>
          <p:cNvSpPr>
            <a:spLocks noGrp="1"/>
          </p:cNvSpPr>
          <p:nvPr>
            <p:ph type="title"/>
          </p:nvPr>
        </p:nvSpPr>
        <p:spPr/>
        <p:txBody>
          <a:bodyPr>
            <a:normAutofit fontScale="90000"/>
          </a:bodyPr>
          <a:lstStyle/>
          <a:p>
            <a:pPr algn="ctr"/>
            <a:r>
              <a:rPr lang="en-US" dirty="0" smtClean="0">
                <a:solidFill>
                  <a:srgbClr val="F5F5F5"/>
                </a:solidFill>
              </a:rPr>
              <a:t>SEQ TABULATION FORMAT</a:t>
            </a:r>
            <a:br>
              <a:rPr lang="en-US" dirty="0" smtClean="0">
                <a:solidFill>
                  <a:srgbClr val="F5F5F5"/>
                </a:solidFill>
              </a:rPr>
            </a:br>
            <a:r>
              <a:rPr lang="en-US" dirty="0" smtClean="0">
                <a:solidFill>
                  <a:srgbClr val="F5F5F5"/>
                </a:solidFill>
              </a:rPr>
              <a:t>MULTIPLE SP/FUNDING TYPES</a:t>
            </a:r>
            <a:endParaRPr lang="en-US" dirty="0">
              <a:solidFill>
                <a:srgbClr val="F5F5F5"/>
              </a:solidFill>
            </a:endParaRPr>
          </a:p>
        </p:txBody>
      </p:sp>
      <p:sp>
        <p:nvSpPr>
          <p:cNvPr id="4" name="Date Placeholder 3"/>
          <p:cNvSpPr>
            <a:spLocks noGrp="1"/>
          </p:cNvSpPr>
          <p:nvPr>
            <p:ph type="dt" sz="half" idx="10"/>
          </p:nvPr>
        </p:nvSpPr>
        <p:spPr>
          <a:xfrm>
            <a:off x="628651" y="6532931"/>
            <a:ext cx="1568012"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2852124" y="6532929"/>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532929"/>
            <a:ext cx="1097001" cy="365125"/>
          </a:xfrm>
        </p:spPr>
        <p:txBody>
          <a:bodyPr/>
          <a:lstStyle/>
          <a:p>
            <a:fld id="{48F63A3B-78C7-47BE-AE5E-E10140E04643}" type="slidenum">
              <a:rPr lang="en-US" smtClean="0"/>
              <a:t>17</a:t>
            </a:fld>
            <a:endParaRPr lang="en-US" dirty="0"/>
          </a:p>
        </p:txBody>
      </p:sp>
      <p:sp>
        <p:nvSpPr>
          <p:cNvPr id="7" name="TextBox 6"/>
          <p:cNvSpPr txBox="1"/>
          <p:nvPr/>
        </p:nvSpPr>
        <p:spPr>
          <a:xfrm>
            <a:off x="129390" y="1416162"/>
            <a:ext cx="1804513" cy="2246769"/>
          </a:xfrm>
          <a:prstGeom prst="rect">
            <a:avLst/>
          </a:prstGeom>
          <a:noFill/>
        </p:spPr>
        <p:txBody>
          <a:bodyPr wrap="square" rtlCol="0">
            <a:spAutoFit/>
          </a:bodyPr>
          <a:lstStyle/>
          <a:p>
            <a:pPr algn="ctr"/>
            <a:r>
              <a:rPr lang="en-US" sz="2000" dirty="0"/>
              <a:t>After the </a:t>
            </a:r>
            <a:r>
              <a:rPr lang="en-US" sz="2000" dirty="0" smtClean="0"/>
              <a:t>total </a:t>
            </a:r>
            <a:r>
              <a:rPr lang="en-US" sz="2000" dirty="0"/>
              <a:t>are the SP/Funding Type Columns if more than one </a:t>
            </a:r>
            <a:r>
              <a:rPr lang="en-US" sz="2000" dirty="0" smtClean="0"/>
              <a:t>SP and/or Funding </a:t>
            </a:r>
            <a:r>
              <a:rPr lang="en-US" sz="2000" dirty="0"/>
              <a:t>Type.</a:t>
            </a:r>
          </a:p>
        </p:txBody>
      </p:sp>
      <p:sp>
        <p:nvSpPr>
          <p:cNvPr id="3" name="TextBox 2"/>
          <p:cNvSpPr txBox="1"/>
          <p:nvPr/>
        </p:nvSpPr>
        <p:spPr>
          <a:xfrm>
            <a:off x="4703693" y="4143772"/>
            <a:ext cx="3913442" cy="2462213"/>
          </a:xfrm>
          <a:prstGeom prst="rect">
            <a:avLst/>
          </a:prstGeom>
          <a:noFill/>
        </p:spPr>
        <p:txBody>
          <a:bodyPr wrap="square" rtlCol="0">
            <a:spAutoFit/>
          </a:bodyPr>
          <a:lstStyle/>
          <a:p>
            <a:pPr marL="342900" indent="-342900">
              <a:buFont typeface="Wingdings" panose="05000000000000000000" pitchFamily="2" charset="2"/>
              <a:buChar char="Ø"/>
            </a:pPr>
            <a:r>
              <a:rPr lang="en-US" sz="2200" dirty="0" smtClean="0"/>
              <a:t>The first column will be the PRIME SP # column.</a:t>
            </a:r>
          </a:p>
          <a:p>
            <a:pPr marL="342900" indent="-342900">
              <a:buFont typeface="Wingdings" panose="05000000000000000000" pitchFamily="2" charset="2"/>
              <a:buChar char="Ø"/>
            </a:pPr>
            <a:r>
              <a:rPr lang="en-US" sz="2200" dirty="0" smtClean="0"/>
              <a:t>The last column will be the CITY/COUNTY funding column.</a:t>
            </a:r>
          </a:p>
          <a:p>
            <a:pPr marL="342900" indent="-342900">
              <a:buFont typeface="Wingdings" panose="05000000000000000000" pitchFamily="2" charset="2"/>
              <a:buChar char="Ø"/>
            </a:pPr>
            <a:r>
              <a:rPr lang="en-US" sz="2200" dirty="0" smtClean="0"/>
              <a:t>Each SP # will have a separate column.</a:t>
            </a:r>
            <a:endParaRPr lang="en-US" sz="2200" dirty="0"/>
          </a:p>
        </p:txBody>
      </p:sp>
      <p:sp>
        <p:nvSpPr>
          <p:cNvPr id="11" name="Rectangle 10" descr="highlight box" title="box"/>
          <p:cNvSpPr/>
          <p:nvPr/>
        </p:nvSpPr>
        <p:spPr>
          <a:xfrm>
            <a:off x="8135006" y="1982848"/>
            <a:ext cx="882869" cy="1572896"/>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Example of a standard of estimated quantities sheet." title="example"/>
          <p:cNvPicPr>
            <a:picLocks noChangeAspect="1"/>
          </p:cNvPicPr>
          <p:nvPr/>
        </p:nvPicPr>
        <p:blipFill>
          <a:blip r:embed="rId4"/>
          <a:stretch>
            <a:fillRect/>
          </a:stretch>
        </p:blipFill>
        <p:spPr>
          <a:xfrm>
            <a:off x="123044" y="3718622"/>
            <a:ext cx="4487917" cy="2887877"/>
          </a:xfrm>
          <a:prstGeom prst="rect">
            <a:avLst/>
          </a:prstGeom>
        </p:spPr>
      </p:pic>
      <p:sp>
        <p:nvSpPr>
          <p:cNvPr id="17" name="Rectangle 16" descr="highlight box" title="box"/>
          <p:cNvSpPr/>
          <p:nvPr/>
        </p:nvSpPr>
        <p:spPr>
          <a:xfrm>
            <a:off x="3763985" y="1982848"/>
            <a:ext cx="1302001" cy="1624392"/>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Left-Right Arrow 17" descr="arrow to pullout" title="arrow"/>
          <p:cNvSpPr/>
          <p:nvPr/>
        </p:nvSpPr>
        <p:spPr>
          <a:xfrm>
            <a:off x="5065986" y="3069021"/>
            <a:ext cx="3069020" cy="231227"/>
          </a:xfrm>
          <a:prstGeom prst="leftRight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descr="extension of pullout arrow" title="arrow extension"/>
          <p:cNvSpPr/>
          <p:nvPr/>
        </p:nvSpPr>
        <p:spPr>
          <a:xfrm>
            <a:off x="4447841" y="3998852"/>
            <a:ext cx="2266913" cy="106228"/>
          </a:xfrm>
          <a:prstGeom prst="rect">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descr="extension of pullout arrow" title="arrow extension"/>
          <p:cNvSpPr/>
          <p:nvPr/>
        </p:nvSpPr>
        <p:spPr>
          <a:xfrm>
            <a:off x="6589977" y="3195145"/>
            <a:ext cx="126132" cy="858439"/>
          </a:xfrm>
          <a:prstGeom prst="rect">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descr="highlight box" title="box"/>
          <p:cNvSpPr/>
          <p:nvPr/>
        </p:nvSpPr>
        <p:spPr>
          <a:xfrm>
            <a:off x="2165217" y="3794239"/>
            <a:ext cx="2282624" cy="699067"/>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36813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rgbClr val="F5F5F5"/>
                </a:solidFill>
              </a:rPr>
              <a:t>SEQ TABULATION FORMAT</a:t>
            </a:r>
            <a:br>
              <a:rPr lang="en-US" dirty="0" smtClean="0">
                <a:solidFill>
                  <a:srgbClr val="F5F5F5"/>
                </a:solidFill>
              </a:rPr>
            </a:br>
            <a:r>
              <a:rPr lang="en-US" dirty="0" smtClean="0">
                <a:solidFill>
                  <a:srgbClr val="F5F5F5"/>
                </a:solidFill>
              </a:rPr>
              <a:t>SP and/or FUNDING COLUMNS</a:t>
            </a:r>
            <a:endParaRPr lang="en-US" dirty="0">
              <a:solidFill>
                <a:srgbClr val="F5F5F5"/>
              </a:solidFill>
            </a:endParaRPr>
          </a:p>
        </p:txBody>
      </p:sp>
      <p:sp>
        <p:nvSpPr>
          <p:cNvPr id="4" name="Date Placeholder 3"/>
          <p:cNvSpPr>
            <a:spLocks noGrp="1"/>
          </p:cNvSpPr>
          <p:nvPr>
            <p:ph type="dt" sz="half" idx="10"/>
          </p:nvPr>
        </p:nvSpPr>
        <p:spPr>
          <a:xfrm>
            <a:off x="628651" y="6411744"/>
            <a:ext cx="1568012"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2852124" y="641174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11742"/>
            <a:ext cx="1097001" cy="365125"/>
          </a:xfrm>
        </p:spPr>
        <p:txBody>
          <a:bodyPr/>
          <a:lstStyle/>
          <a:p>
            <a:fld id="{48F63A3B-78C7-47BE-AE5E-E10140E04643}" type="slidenum">
              <a:rPr lang="en-US" smtClean="0"/>
              <a:t>18</a:t>
            </a:fld>
            <a:endParaRPr lang="en-US" dirty="0"/>
          </a:p>
        </p:txBody>
      </p:sp>
      <p:sp>
        <p:nvSpPr>
          <p:cNvPr id="3" name="TextBox 2"/>
          <p:cNvSpPr txBox="1"/>
          <p:nvPr/>
        </p:nvSpPr>
        <p:spPr>
          <a:xfrm>
            <a:off x="518473" y="1501749"/>
            <a:ext cx="7342532" cy="830997"/>
          </a:xfrm>
          <a:prstGeom prst="rect">
            <a:avLst/>
          </a:prstGeom>
          <a:noFill/>
        </p:spPr>
        <p:txBody>
          <a:bodyPr wrap="square" rtlCol="0">
            <a:spAutoFit/>
          </a:bodyPr>
          <a:lstStyle/>
          <a:p>
            <a:r>
              <a:rPr lang="en-US" sz="2400" dirty="0" smtClean="0"/>
              <a:t>Include a column for each type of funding including city, county, and state aid funds.</a:t>
            </a:r>
            <a:endParaRPr lang="en-US" sz="2400" dirty="0"/>
          </a:p>
        </p:txBody>
      </p:sp>
      <p:sp>
        <p:nvSpPr>
          <p:cNvPr id="7" name="TextBox 6"/>
          <p:cNvSpPr txBox="1"/>
          <p:nvPr/>
        </p:nvSpPr>
        <p:spPr>
          <a:xfrm>
            <a:off x="329819" y="2264375"/>
            <a:ext cx="7860026" cy="830997"/>
          </a:xfrm>
          <a:prstGeom prst="rect">
            <a:avLst/>
          </a:prstGeom>
          <a:noFill/>
        </p:spPr>
        <p:txBody>
          <a:bodyPr wrap="square" rtlCol="0">
            <a:spAutoFit/>
          </a:bodyPr>
          <a:lstStyle/>
          <a:p>
            <a:pPr marL="342900" indent="-342900">
              <a:buFont typeface="Wingdings" panose="05000000000000000000" pitchFamily="2" charset="2"/>
              <a:buChar char="Ø"/>
            </a:pPr>
            <a:r>
              <a:rPr lang="en-US" sz="2400" dirty="0" smtClean="0"/>
              <a:t>Each funding type should have a separate column, even if it shares an SP #.</a:t>
            </a:r>
          </a:p>
        </p:txBody>
      </p:sp>
      <p:pic>
        <p:nvPicPr>
          <p:cNvPr id="11" name="Picture 10" descr="example of seq column heading" title="example"/>
          <p:cNvPicPr>
            <a:picLocks noChangeAspect="1"/>
          </p:cNvPicPr>
          <p:nvPr/>
        </p:nvPicPr>
        <p:blipFill>
          <a:blip r:embed="rId3"/>
          <a:stretch>
            <a:fillRect/>
          </a:stretch>
        </p:blipFill>
        <p:spPr>
          <a:xfrm>
            <a:off x="3539795" y="4519056"/>
            <a:ext cx="4048783" cy="1586942"/>
          </a:xfrm>
          <a:prstGeom prst="rect">
            <a:avLst/>
          </a:prstGeom>
        </p:spPr>
      </p:pic>
      <p:pic>
        <p:nvPicPr>
          <p:cNvPr id="12" name="Picture 11" descr="example of seq" title="example"/>
          <p:cNvPicPr>
            <a:picLocks noChangeAspect="1"/>
          </p:cNvPicPr>
          <p:nvPr/>
        </p:nvPicPr>
        <p:blipFill>
          <a:blip r:embed="rId4"/>
          <a:stretch>
            <a:fillRect/>
          </a:stretch>
        </p:blipFill>
        <p:spPr>
          <a:xfrm>
            <a:off x="230440" y="2982228"/>
            <a:ext cx="8842342" cy="1419745"/>
          </a:xfrm>
          <a:prstGeom prst="rect">
            <a:avLst/>
          </a:prstGeom>
        </p:spPr>
      </p:pic>
    </p:spTree>
    <p:extLst>
      <p:ext uri="{BB962C8B-B14F-4D97-AF65-F5344CB8AC3E}">
        <p14:creationId xmlns:p14="http://schemas.microsoft.com/office/powerpoint/2010/main" val="21534768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rgbClr val="F5F5F5"/>
                </a:solidFill>
              </a:rPr>
              <a:t>SEQ TABULATION FORMAT</a:t>
            </a:r>
            <a:br>
              <a:rPr lang="en-US" dirty="0" smtClean="0">
                <a:solidFill>
                  <a:srgbClr val="F5F5F5"/>
                </a:solidFill>
              </a:rPr>
            </a:br>
            <a:r>
              <a:rPr lang="en-US" dirty="0" smtClean="0">
                <a:solidFill>
                  <a:srgbClr val="F5F5F5"/>
                </a:solidFill>
              </a:rPr>
              <a:t>SP and/or FUNDING COLUMNS</a:t>
            </a:r>
            <a:endParaRPr lang="en-US" dirty="0">
              <a:solidFill>
                <a:srgbClr val="F5F5F5"/>
              </a:solidFill>
            </a:endParaRPr>
          </a:p>
        </p:txBody>
      </p:sp>
      <p:sp>
        <p:nvSpPr>
          <p:cNvPr id="4" name="Date Placeholder 3"/>
          <p:cNvSpPr>
            <a:spLocks noGrp="1"/>
          </p:cNvSpPr>
          <p:nvPr>
            <p:ph type="dt" sz="half" idx="10"/>
          </p:nvPr>
        </p:nvSpPr>
        <p:spPr>
          <a:xfrm>
            <a:off x="628651" y="6527354"/>
            <a:ext cx="1568012"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2852124" y="652735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527352"/>
            <a:ext cx="1097001" cy="365125"/>
          </a:xfrm>
        </p:spPr>
        <p:txBody>
          <a:bodyPr/>
          <a:lstStyle/>
          <a:p>
            <a:fld id="{48F63A3B-78C7-47BE-AE5E-E10140E04643}" type="slidenum">
              <a:rPr lang="en-US" smtClean="0"/>
              <a:t>19</a:t>
            </a:fld>
            <a:endParaRPr lang="en-US" dirty="0"/>
          </a:p>
        </p:txBody>
      </p:sp>
      <p:sp>
        <p:nvSpPr>
          <p:cNvPr id="7" name="TextBox 6"/>
          <p:cNvSpPr txBox="1"/>
          <p:nvPr/>
        </p:nvSpPr>
        <p:spPr>
          <a:xfrm>
            <a:off x="99123" y="1353114"/>
            <a:ext cx="8667803" cy="1200329"/>
          </a:xfrm>
          <a:prstGeom prst="rect">
            <a:avLst/>
          </a:prstGeom>
          <a:noFill/>
        </p:spPr>
        <p:txBody>
          <a:bodyPr wrap="square" rtlCol="0">
            <a:spAutoFit/>
          </a:bodyPr>
          <a:lstStyle/>
          <a:p>
            <a:r>
              <a:rPr lang="en-US" sz="2400" dirty="0" smtClean="0"/>
              <a:t>There are exceptions to this rule  which could have a lettered note instead such as signals and lighting.  Or when there are less than five items for a specific funding type.</a:t>
            </a:r>
            <a:endParaRPr lang="en-US" sz="2400" dirty="0"/>
          </a:p>
        </p:txBody>
      </p:sp>
      <p:pic>
        <p:nvPicPr>
          <p:cNvPr id="10" name="Picture 9" descr="pullout of seq" title="pullout"/>
          <p:cNvPicPr>
            <a:picLocks noChangeAspect="1"/>
          </p:cNvPicPr>
          <p:nvPr/>
        </p:nvPicPr>
        <p:blipFill rotWithShape="1">
          <a:blip r:embed="rId3"/>
          <a:srcRect l="-1383" r="1383" b="13056"/>
          <a:stretch/>
        </p:blipFill>
        <p:spPr>
          <a:xfrm>
            <a:off x="388883" y="5688215"/>
            <a:ext cx="5320387" cy="912707"/>
          </a:xfrm>
          <a:prstGeom prst="rect">
            <a:avLst/>
          </a:prstGeom>
        </p:spPr>
      </p:pic>
      <p:pic>
        <p:nvPicPr>
          <p:cNvPr id="12" name="Picture 11" descr="Example of a standard of estimated quantities sheet." title="example"/>
          <p:cNvPicPr>
            <a:picLocks noChangeAspect="1"/>
          </p:cNvPicPr>
          <p:nvPr/>
        </p:nvPicPr>
        <p:blipFill>
          <a:blip r:embed="rId4"/>
          <a:stretch>
            <a:fillRect/>
          </a:stretch>
        </p:blipFill>
        <p:spPr>
          <a:xfrm>
            <a:off x="57082" y="2522924"/>
            <a:ext cx="4704577" cy="3076931"/>
          </a:xfrm>
          <a:prstGeom prst="rect">
            <a:avLst/>
          </a:prstGeom>
        </p:spPr>
      </p:pic>
      <p:pic>
        <p:nvPicPr>
          <p:cNvPr id="11" name="Picture 10" descr="pullout of seq notes" title="pullout"/>
          <p:cNvPicPr>
            <a:picLocks noChangeAspect="1"/>
          </p:cNvPicPr>
          <p:nvPr/>
        </p:nvPicPr>
        <p:blipFill>
          <a:blip r:embed="rId5"/>
          <a:stretch>
            <a:fillRect/>
          </a:stretch>
        </p:blipFill>
        <p:spPr>
          <a:xfrm>
            <a:off x="2894398" y="2726743"/>
            <a:ext cx="6062568" cy="1409062"/>
          </a:xfrm>
          <a:prstGeom prst="rect">
            <a:avLst/>
          </a:prstGeom>
        </p:spPr>
      </p:pic>
      <p:sp>
        <p:nvSpPr>
          <p:cNvPr id="13" name="Rectangle 12" descr="pullout of seq" title="pullout"/>
          <p:cNvSpPr/>
          <p:nvPr/>
        </p:nvSpPr>
        <p:spPr>
          <a:xfrm>
            <a:off x="388882" y="5686522"/>
            <a:ext cx="5320387" cy="914400"/>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descr="highlight box" title="box"/>
          <p:cNvSpPr/>
          <p:nvPr/>
        </p:nvSpPr>
        <p:spPr>
          <a:xfrm>
            <a:off x="586609" y="3434622"/>
            <a:ext cx="1399845" cy="375451"/>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own Arrow 14" descr="arrow to pullout" title="arrow"/>
          <p:cNvSpPr/>
          <p:nvPr/>
        </p:nvSpPr>
        <p:spPr>
          <a:xfrm>
            <a:off x="1513490" y="3810073"/>
            <a:ext cx="147144" cy="1876449"/>
          </a:xfrm>
          <a:prstGeom prst="down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descr="highlight box" title="box"/>
          <p:cNvSpPr/>
          <p:nvPr/>
        </p:nvSpPr>
        <p:spPr>
          <a:xfrm>
            <a:off x="4730129" y="5610365"/>
            <a:ext cx="209734" cy="853497"/>
          </a:xfrm>
          <a:prstGeom prst="rect">
            <a:avLst/>
          </a:prstGeom>
          <a:noFill/>
          <a:ln w="38100">
            <a:solidFill>
              <a:srgbClr val="00A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descr="highlight box" title="box"/>
          <p:cNvSpPr/>
          <p:nvPr/>
        </p:nvSpPr>
        <p:spPr>
          <a:xfrm>
            <a:off x="2876604" y="3016469"/>
            <a:ext cx="5890322" cy="1060179"/>
          </a:xfrm>
          <a:prstGeom prst="rect">
            <a:avLst/>
          </a:prstGeom>
          <a:noFill/>
          <a:ln w="38100">
            <a:solidFill>
              <a:srgbClr val="00A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Up Arrow 17" descr="arrow to pullout" title="arrow"/>
          <p:cNvSpPr/>
          <p:nvPr/>
        </p:nvSpPr>
        <p:spPr>
          <a:xfrm>
            <a:off x="4761659" y="4076648"/>
            <a:ext cx="178204" cy="1523207"/>
          </a:xfrm>
          <a:prstGeom prst="upArrow">
            <a:avLst/>
          </a:prstGeom>
          <a:solidFill>
            <a:srgbClr val="00A3E2"/>
          </a:solidFill>
          <a:ln>
            <a:solidFill>
              <a:srgbClr val="00A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4997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solidFill>
                  <a:srgbClr val="F5F5F5"/>
                </a:solidFill>
              </a:rPr>
              <a:t>SEQ FUNDING NOTES</a:t>
            </a:r>
            <a:endParaRPr lang="en-US" dirty="0">
              <a:solidFill>
                <a:srgbClr val="F5F5F5"/>
              </a:solidFill>
            </a:endParaRPr>
          </a:p>
        </p:txBody>
      </p:sp>
      <p:sp>
        <p:nvSpPr>
          <p:cNvPr id="4" name="Date Placeholder 3"/>
          <p:cNvSpPr>
            <a:spLocks noGrp="1"/>
          </p:cNvSpPr>
          <p:nvPr>
            <p:ph type="dt" sz="half" idx="10"/>
          </p:nvPr>
        </p:nvSpPr>
        <p:spPr>
          <a:xfrm>
            <a:off x="628651" y="6411744"/>
            <a:ext cx="1568012"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2852124" y="641174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11742"/>
            <a:ext cx="1097001" cy="365125"/>
          </a:xfrm>
        </p:spPr>
        <p:txBody>
          <a:bodyPr/>
          <a:lstStyle/>
          <a:p>
            <a:fld id="{48F63A3B-78C7-47BE-AE5E-E10140E04643}" type="slidenum">
              <a:rPr lang="en-US" smtClean="0"/>
              <a:t>20</a:t>
            </a:fld>
            <a:endParaRPr lang="en-US" dirty="0"/>
          </a:p>
        </p:txBody>
      </p:sp>
      <p:sp>
        <p:nvSpPr>
          <p:cNvPr id="3" name="TextBox 2"/>
          <p:cNvSpPr txBox="1"/>
          <p:nvPr/>
        </p:nvSpPr>
        <p:spPr>
          <a:xfrm>
            <a:off x="4476656" y="1312667"/>
            <a:ext cx="4714376" cy="2462213"/>
          </a:xfrm>
          <a:prstGeom prst="rect">
            <a:avLst/>
          </a:prstGeom>
          <a:noFill/>
        </p:spPr>
        <p:txBody>
          <a:bodyPr wrap="square" rtlCol="0">
            <a:spAutoFit/>
          </a:bodyPr>
          <a:lstStyle/>
          <a:p>
            <a:r>
              <a:rPr lang="en-US" sz="2200" dirty="0" smtClean="0"/>
              <a:t>If the project has federal funds they must be noted in the SEQ.  It can be placed in the column heading as part </a:t>
            </a:r>
          </a:p>
          <a:p>
            <a:r>
              <a:rPr lang="en-US" sz="2200" dirty="0" smtClean="0"/>
              <a:t>of the narrative or as a lettered note.  Never use number notes for funding as they need to stand apart from the rest of the notes.</a:t>
            </a:r>
            <a:endParaRPr lang="en-US" sz="2200" dirty="0"/>
          </a:p>
        </p:txBody>
      </p:sp>
      <p:sp>
        <p:nvSpPr>
          <p:cNvPr id="8" name="TextBox 7"/>
          <p:cNvSpPr txBox="1"/>
          <p:nvPr/>
        </p:nvSpPr>
        <p:spPr>
          <a:xfrm>
            <a:off x="4371474" y="4577002"/>
            <a:ext cx="4699026" cy="1938992"/>
          </a:xfrm>
          <a:prstGeom prst="rect">
            <a:avLst/>
          </a:prstGeom>
          <a:noFill/>
        </p:spPr>
        <p:txBody>
          <a:bodyPr wrap="square" rtlCol="0">
            <a:spAutoFit/>
          </a:bodyPr>
          <a:lstStyle/>
          <a:p>
            <a:r>
              <a:rPr lang="en-US" sz="2000" dirty="0" smtClean="0"/>
              <a:t>The funding notes should stand apart from the numbered notes.  If possible they should be…</a:t>
            </a:r>
          </a:p>
          <a:p>
            <a:pPr marL="342900" indent="-342900">
              <a:buFont typeface="Wingdings" panose="05000000000000000000" pitchFamily="2" charset="2"/>
              <a:buChar char="Ø"/>
            </a:pPr>
            <a:r>
              <a:rPr lang="en-US" sz="2000" dirty="0" smtClean="0"/>
              <a:t>Larger font</a:t>
            </a:r>
          </a:p>
          <a:p>
            <a:pPr marL="342900" indent="-342900">
              <a:buFont typeface="Wingdings" panose="05000000000000000000" pitchFamily="2" charset="2"/>
              <a:buChar char="Ø"/>
            </a:pPr>
            <a:r>
              <a:rPr lang="en-US" sz="2000" dirty="0" smtClean="0"/>
              <a:t>Bold</a:t>
            </a:r>
          </a:p>
          <a:p>
            <a:pPr marL="342900" indent="-342900">
              <a:buFont typeface="Wingdings" panose="05000000000000000000" pitchFamily="2" charset="2"/>
              <a:buChar char="Ø"/>
            </a:pPr>
            <a:r>
              <a:rPr lang="en-US" sz="2000" dirty="0" smtClean="0"/>
              <a:t>Placed away from the numbered notes.</a:t>
            </a:r>
            <a:endParaRPr lang="en-US" sz="2000" dirty="0"/>
          </a:p>
        </p:txBody>
      </p:sp>
      <p:pic>
        <p:nvPicPr>
          <p:cNvPr id="10" name="Picture 9" descr="pullout of seq funding note" title="pullout"/>
          <p:cNvPicPr>
            <a:picLocks noChangeAspect="1"/>
          </p:cNvPicPr>
          <p:nvPr/>
        </p:nvPicPr>
        <p:blipFill>
          <a:blip r:embed="rId3"/>
          <a:stretch>
            <a:fillRect/>
          </a:stretch>
        </p:blipFill>
        <p:spPr>
          <a:xfrm>
            <a:off x="94367" y="1822257"/>
            <a:ext cx="4424530" cy="1243887"/>
          </a:xfrm>
          <a:prstGeom prst="rect">
            <a:avLst/>
          </a:prstGeom>
        </p:spPr>
      </p:pic>
      <p:pic>
        <p:nvPicPr>
          <p:cNvPr id="11" name="Picture 10" descr="pullout of seq funding note" title="pullout"/>
          <p:cNvPicPr>
            <a:picLocks noChangeAspect="1"/>
          </p:cNvPicPr>
          <p:nvPr/>
        </p:nvPicPr>
        <p:blipFill rotWithShape="1">
          <a:blip r:embed="rId4"/>
          <a:srcRect r="3619" b="24454"/>
          <a:stretch/>
        </p:blipFill>
        <p:spPr>
          <a:xfrm>
            <a:off x="4518897" y="3875216"/>
            <a:ext cx="4379775" cy="638391"/>
          </a:xfrm>
          <a:prstGeom prst="rect">
            <a:avLst/>
          </a:prstGeom>
        </p:spPr>
      </p:pic>
      <p:pic>
        <p:nvPicPr>
          <p:cNvPr id="12" name="Picture 11" descr="Example of a standard of estimated quantities sheet." title="example"/>
          <p:cNvPicPr>
            <a:picLocks noChangeAspect="1"/>
          </p:cNvPicPr>
          <p:nvPr/>
        </p:nvPicPr>
        <p:blipFill>
          <a:blip r:embed="rId5"/>
          <a:stretch>
            <a:fillRect/>
          </a:stretch>
        </p:blipFill>
        <p:spPr>
          <a:xfrm>
            <a:off x="154527" y="3772721"/>
            <a:ext cx="4216947" cy="2651829"/>
          </a:xfrm>
          <a:prstGeom prst="rect">
            <a:avLst/>
          </a:prstGeom>
        </p:spPr>
      </p:pic>
      <p:sp>
        <p:nvSpPr>
          <p:cNvPr id="13" name="Rectangle 12" descr="highlight box" title="box"/>
          <p:cNvSpPr/>
          <p:nvPr/>
        </p:nvSpPr>
        <p:spPr>
          <a:xfrm>
            <a:off x="3755765" y="1834638"/>
            <a:ext cx="526773" cy="489737"/>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descr="highlight box" title="box"/>
          <p:cNvSpPr/>
          <p:nvPr/>
        </p:nvSpPr>
        <p:spPr>
          <a:xfrm>
            <a:off x="4476656" y="3856327"/>
            <a:ext cx="4488661" cy="703854"/>
          </a:xfrm>
          <a:prstGeom prst="rect">
            <a:avLst/>
          </a:prstGeom>
          <a:noFill/>
          <a:ln w="57150">
            <a:solidFill>
              <a:srgbClr val="00A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descr="highlight box" title="box"/>
          <p:cNvSpPr/>
          <p:nvPr/>
        </p:nvSpPr>
        <p:spPr>
          <a:xfrm>
            <a:off x="2405270" y="3735081"/>
            <a:ext cx="318166" cy="401812"/>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descr="highlight box" title="box"/>
          <p:cNvSpPr/>
          <p:nvPr/>
        </p:nvSpPr>
        <p:spPr>
          <a:xfrm>
            <a:off x="2604053" y="4701209"/>
            <a:ext cx="844624" cy="337930"/>
          </a:xfrm>
          <a:prstGeom prst="rect">
            <a:avLst/>
          </a:prstGeom>
          <a:noFill/>
          <a:ln w="57150">
            <a:solidFill>
              <a:srgbClr val="00A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descr="arrow to pullout" title="arrow"/>
          <p:cNvSpPr/>
          <p:nvPr/>
        </p:nvSpPr>
        <p:spPr>
          <a:xfrm>
            <a:off x="3077530" y="4262775"/>
            <a:ext cx="1374722" cy="189586"/>
          </a:xfrm>
          <a:prstGeom prst="rightArrow">
            <a:avLst/>
          </a:prstGeom>
          <a:solidFill>
            <a:srgbClr val="00A3E2"/>
          </a:solidFill>
          <a:ln>
            <a:solidFill>
              <a:srgbClr val="00A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descr="extension of pullout arrow" title="arrow extension"/>
          <p:cNvSpPr/>
          <p:nvPr/>
        </p:nvSpPr>
        <p:spPr>
          <a:xfrm flipH="1">
            <a:off x="3071192" y="4374389"/>
            <a:ext cx="89454" cy="339816"/>
          </a:xfrm>
          <a:prstGeom prst="rect">
            <a:avLst/>
          </a:prstGeom>
          <a:solidFill>
            <a:srgbClr val="00A3E2"/>
          </a:solidFill>
          <a:ln>
            <a:solidFill>
              <a:srgbClr val="00A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Up Arrow 18" descr="arrow to pullout" title="arrow"/>
          <p:cNvSpPr/>
          <p:nvPr/>
        </p:nvSpPr>
        <p:spPr>
          <a:xfrm>
            <a:off x="3887239" y="2355993"/>
            <a:ext cx="165311" cy="1581606"/>
          </a:xfrm>
          <a:prstGeom prst="up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descr="extension of pullout arrow" title="arrow extension"/>
          <p:cNvSpPr/>
          <p:nvPr/>
        </p:nvSpPr>
        <p:spPr>
          <a:xfrm>
            <a:off x="2747840" y="3847713"/>
            <a:ext cx="1227812" cy="89886"/>
          </a:xfrm>
          <a:prstGeom prst="rect">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71779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rgbClr val="F5F5F5"/>
                </a:solidFill>
              </a:rPr>
              <a:t>SEQ FUNDING NOTES</a:t>
            </a:r>
            <a:br>
              <a:rPr lang="en-US" dirty="0" smtClean="0">
                <a:solidFill>
                  <a:srgbClr val="F5F5F5"/>
                </a:solidFill>
              </a:rPr>
            </a:br>
            <a:r>
              <a:rPr lang="en-US" dirty="0" smtClean="0">
                <a:solidFill>
                  <a:srgbClr val="F5F5F5"/>
                </a:solidFill>
              </a:rPr>
              <a:t>(Continued)</a:t>
            </a:r>
            <a:endParaRPr lang="en-US" dirty="0">
              <a:solidFill>
                <a:srgbClr val="F5F5F5"/>
              </a:solidFill>
            </a:endParaRPr>
          </a:p>
        </p:txBody>
      </p:sp>
      <p:sp>
        <p:nvSpPr>
          <p:cNvPr id="4" name="Date Placeholder 3"/>
          <p:cNvSpPr>
            <a:spLocks noGrp="1"/>
          </p:cNvSpPr>
          <p:nvPr>
            <p:ph type="dt" sz="half" idx="10"/>
          </p:nvPr>
        </p:nvSpPr>
        <p:spPr>
          <a:xfrm>
            <a:off x="628651" y="6411744"/>
            <a:ext cx="1568012"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2852124" y="641174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11742"/>
            <a:ext cx="1097001" cy="365125"/>
          </a:xfrm>
        </p:spPr>
        <p:txBody>
          <a:bodyPr/>
          <a:lstStyle/>
          <a:p>
            <a:fld id="{48F63A3B-78C7-47BE-AE5E-E10140E04643}" type="slidenum">
              <a:rPr lang="en-US" smtClean="0"/>
              <a:t>21</a:t>
            </a:fld>
            <a:endParaRPr lang="en-US" dirty="0"/>
          </a:p>
        </p:txBody>
      </p:sp>
      <p:sp>
        <p:nvSpPr>
          <p:cNvPr id="10" name="Rectangle 9"/>
          <p:cNvSpPr>
            <a:spLocks noChangeArrowheads="1"/>
          </p:cNvSpPr>
          <p:nvPr/>
        </p:nvSpPr>
        <p:spPr bwMode="auto">
          <a:xfrm>
            <a:off x="196860" y="2822249"/>
            <a:ext cx="4742585" cy="36132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285750" indent="-285750" eaLnBrk="1" hangingPunct="1">
              <a:lnSpc>
                <a:spcPct val="130000"/>
              </a:lnSpc>
              <a:buFont typeface="Wingdings" charset="0"/>
              <a:buChar char="Ø"/>
            </a:pPr>
            <a:r>
              <a:rPr lang="en-US" sz="2200" dirty="0" smtClean="0">
                <a:solidFill>
                  <a:srgbClr val="003865"/>
                </a:solidFill>
              </a:rPr>
              <a:t>If the project is only State funded then no note is needed.</a:t>
            </a:r>
          </a:p>
          <a:p>
            <a:pPr marL="285750" indent="-285750" eaLnBrk="1" hangingPunct="1">
              <a:lnSpc>
                <a:spcPct val="130000"/>
              </a:lnSpc>
              <a:buFont typeface="Wingdings" charset="0"/>
              <a:buChar char="Ø"/>
            </a:pPr>
            <a:r>
              <a:rPr lang="en-US" sz="2200" dirty="0" smtClean="0">
                <a:solidFill>
                  <a:srgbClr val="003865"/>
                </a:solidFill>
              </a:rPr>
              <a:t>If the project is both federally and state funded then the state funds need to be noted.</a:t>
            </a:r>
          </a:p>
          <a:p>
            <a:pPr marL="285750" indent="-285750" eaLnBrk="1" hangingPunct="1">
              <a:lnSpc>
                <a:spcPct val="130000"/>
              </a:lnSpc>
              <a:buFont typeface="Wingdings" charset="0"/>
              <a:buChar char="Ø"/>
            </a:pPr>
            <a:r>
              <a:rPr lang="en-US" sz="2200" dirty="0" smtClean="0">
                <a:solidFill>
                  <a:srgbClr val="003865"/>
                </a:solidFill>
              </a:rPr>
              <a:t>If the project is both state and city/county funded then the state funds need to be noted.</a:t>
            </a:r>
          </a:p>
        </p:txBody>
      </p:sp>
      <p:pic>
        <p:nvPicPr>
          <p:cNvPr id="3" name="Picture 2" descr="pullout of seq" title="pullout"/>
          <p:cNvPicPr>
            <a:picLocks noChangeAspect="1"/>
          </p:cNvPicPr>
          <p:nvPr/>
        </p:nvPicPr>
        <p:blipFill>
          <a:blip r:embed="rId3"/>
          <a:stretch>
            <a:fillRect/>
          </a:stretch>
        </p:blipFill>
        <p:spPr>
          <a:xfrm>
            <a:off x="199812" y="1453161"/>
            <a:ext cx="8744375" cy="1369088"/>
          </a:xfrm>
          <a:prstGeom prst="rect">
            <a:avLst/>
          </a:prstGeom>
        </p:spPr>
      </p:pic>
      <p:pic>
        <p:nvPicPr>
          <p:cNvPr id="8" name="Picture 7" descr="Example of a standard of estimated quantities sheet." title="example"/>
          <p:cNvPicPr>
            <a:picLocks noChangeAspect="1"/>
          </p:cNvPicPr>
          <p:nvPr/>
        </p:nvPicPr>
        <p:blipFill>
          <a:blip r:embed="rId4"/>
          <a:stretch>
            <a:fillRect/>
          </a:stretch>
        </p:blipFill>
        <p:spPr>
          <a:xfrm>
            <a:off x="4530904" y="3516047"/>
            <a:ext cx="4520204" cy="2895696"/>
          </a:xfrm>
          <a:prstGeom prst="rect">
            <a:avLst/>
          </a:prstGeom>
        </p:spPr>
      </p:pic>
      <p:sp>
        <p:nvSpPr>
          <p:cNvPr id="9" name="Rectangle 8" descr="highlight box" title="box"/>
          <p:cNvSpPr/>
          <p:nvPr/>
        </p:nvSpPr>
        <p:spPr>
          <a:xfrm>
            <a:off x="7875250" y="1633591"/>
            <a:ext cx="1037690" cy="657546"/>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descr="highlight box" title="box"/>
          <p:cNvSpPr/>
          <p:nvPr/>
        </p:nvSpPr>
        <p:spPr>
          <a:xfrm>
            <a:off x="8630291" y="3562912"/>
            <a:ext cx="389767" cy="330994"/>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Up Arrow 11" descr="arrow to pullout" title="arrow"/>
          <p:cNvSpPr/>
          <p:nvPr/>
        </p:nvSpPr>
        <p:spPr>
          <a:xfrm>
            <a:off x="8702211" y="2291137"/>
            <a:ext cx="210729" cy="1224910"/>
          </a:xfrm>
          <a:prstGeom prst="up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81319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solidFill>
                  <a:srgbClr val="F5F5F5"/>
                </a:solidFill>
              </a:rPr>
              <a:t>SEQ AGREEMENT NOTES</a:t>
            </a:r>
            <a:endParaRPr lang="en-US" dirty="0">
              <a:solidFill>
                <a:srgbClr val="F5F5F5"/>
              </a:solidFill>
            </a:endParaRPr>
          </a:p>
        </p:txBody>
      </p:sp>
      <p:sp>
        <p:nvSpPr>
          <p:cNvPr id="4" name="Date Placeholder 3"/>
          <p:cNvSpPr>
            <a:spLocks noGrp="1"/>
          </p:cNvSpPr>
          <p:nvPr>
            <p:ph type="dt" sz="half" idx="10"/>
          </p:nvPr>
        </p:nvSpPr>
        <p:spPr>
          <a:xfrm>
            <a:off x="628651" y="6411744"/>
            <a:ext cx="1568012"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2852124" y="641174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11742"/>
            <a:ext cx="1097001" cy="365125"/>
          </a:xfrm>
        </p:spPr>
        <p:txBody>
          <a:bodyPr/>
          <a:lstStyle/>
          <a:p>
            <a:fld id="{48F63A3B-78C7-47BE-AE5E-E10140E04643}" type="slidenum">
              <a:rPr lang="en-US" smtClean="0"/>
              <a:t>22</a:t>
            </a:fld>
            <a:endParaRPr lang="en-US" dirty="0"/>
          </a:p>
        </p:txBody>
      </p:sp>
      <p:sp>
        <p:nvSpPr>
          <p:cNvPr id="3" name="TextBox 2"/>
          <p:cNvSpPr txBox="1"/>
          <p:nvPr/>
        </p:nvSpPr>
        <p:spPr>
          <a:xfrm>
            <a:off x="122368" y="1269114"/>
            <a:ext cx="8663823" cy="2462213"/>
          </a:xfrm>
          <a:prstGeom prst="rect">
            <a:avLst/>
          </a:prstGeom>
          <a:noFill/>
        </p:spPr>
        <p:txBody>
          <a:bodyPr wrap="square" rtlCol="0">
            <a:spAutoFit/>
          </a:bodyPr>
          <a:lstStyle/>
          <a:p>
            <a:r>
              <a:rPr lang="en-US" sz="2200" dirty="0" smtClean="0"/>
              <a:t>If the project has an agreement it should </a:t>
            </a:r>
            <a:endParaRPr lang="en-US" sz="2200" dirty="0" smtClean="0"/>
          </a:p>
          <a:p>
            <a:pPr marL="342900" indent="-342900">
              <a:buFont typeface="Wingdings" panose="05000000000000000000" pitchFamily="2" charset="2"/>
              <a:buChar char="Ø"/>
            </a:pPr>
            <a:r>
              <a:rPr lang="en-US" sz="2200" dirty="0"/>
              <a:t>R</a:t>
            </a:r>
            <a:r>
              <a:rPr lang="en-US" sz="2200" dirty="0" smtClean="0"/>
              <a:t>eference </a:t>
            </a:r>
            <a:r>
              <a:rPr lang="en-US" sz="2200" dirty="0" smtClean="0"/>
              <a:t>either</a:t>
            </a:r>
          </a:p>
          <a:p>
            <a:pPr marL="800100" lvl="1" indent="-342900">
              <a:buFont typeface="Wingdings" panose="05000000000000000000" pitchFamily="2" charset="2"/>
              <a:buChar char="v"/>
            </a:pPr>
            <a:r>
              <a:rPr lang="en-US" sz="2200" dirty="0" smtClean="0"/>
              <a:t>SEE LUMP SUM AGREEMENT, or</a:t>
            </a:r>
          </a:p>
          <a:p>
            <a:pPr marL="800100" lvl="1" indent="-342900">
              <a:buFont typeface="Wingdings" panose="05000000000000000000" pitchFamily="2" charset="2"/>
              <a:buChar char="v"/>
            </a:pPr>
            <a:r>
              <a:rPr lang="en-US" sz="2200" dirty="0" smtClean="0"/>
              <a:t>SEE AGREEMENT…if schedule “I”</a:t>
            </a:r>
          </a:p>
          <a:p>
            <a:pPr marL="342900" indent="-342900">
              <a:buFont typeface="Wingdings" panose="05000000000000000000" pitchFamily="2" charset="2"/>
              <a:buChar char="Ø"/>
            </a:pPr>
            <a:r>
              <a:rPr lang="en-US" sz="2200" dirty="0" smtClean="0"/>
              <a:t>Agreement number</a:t>
            </a:r>
          </a:p>
          <a:p>
            <a:pPr marL="342900" indent="-342900">
              <a:buFont typeface="Wingdings" panose="05000000000000000000" pitchFamily="2" charset="2"/>
              <a:buChar char="Ø"/>
            </a:pPr>
            <a:r>
              <a:rPr lang="en-US" sz="2200" dirty="0" smtClean="0"/>
              <a:t>Who the agreement is with (e.g. City/County name)</a:t>
            </a:r>
          </a:p>
          <a:p>
            <a:pPr marL="342900" indent="-342900">
              <a:buFont typeface="Wingdings" panose="05000000000000000000" pitchFamily="2" charset="2"/>
              <a:buChar char="Ø"/>
            </a:pPr>
            <a:r>
              <a:rPr lang="en-US" sz="2200" dirty="0" smtClean="0"/>
              <a:t>Note the percentage of federal funds, if applicable</a:t>
            </a:r>
            <a:endParaRPr lang="en-US" sz="2200" dirty="0"/>
          </a:p>
        </p:txBody>
      </p:sp>
      <p:pic>
        <p:nvPicPr>
          <p:cNvPr id="7" name="Picture 6" descr="Example of a standard of estimated quantities sheet." title="example"/>
          <p:cNvPicPr>
            <a:picLocks noChangeAspect="1"/>
          </p:cNvPicPr>
          <p:nvPr/>
        </p:nvPicPr>
        <p:blipFill>
          <a:blip r:embed="rId3"/>
          <a:stretch>
            <a:fillRect/>
          </a:stretch>
        </p:blipFill>
        <p:spPr>
          <a:xfrm>
            <a:off x="185232" y="4224922"/>
            <a:ext cx="3521494" cy="2263524"/>
          </a:xfrm>
          <a:prstGeom prst="rect">
            <a:avLst/>
          </a:prstGeom>
        </p:spPr>
      </p:pic>
      <p:pic>
        <p:nvPicPr>
          <p:cNvPr id="10" name="Picture 9" descr="pullout of funding" title="pullout"/>
          <p:cNvPicPr>
            <a:picLocks noChangeAspect="1"/>
          </p:cNvPicPr>
          <p:nvPr/>
        </p:nvPicPr>
        <p:blipFill>
          <a:blip r:embed="rId4"/>
          <a:stretch>
            <a:fillRect/>
          </a:stretch>
        </p:blipFill>
        <p:spPr>
          <a:xfrm>
            <a:off x="3965220" y="5499543"/>
            <a:ext cx="5092974" cy="912199"/>
          </a:xfrm>
          <a:prstGeom prst="rect">
            <a:avLst/>
          </a:prstGeom>
        </p:spPr>
      </p:pic>
      <p:pic>
        <p:nvPicPr>
          <p:cNvPr id="11" name="Picture 10" descr="pullout of funding" title="pullout"/>
          <p:cNvPicPr>
            <a:picLocks noChangeAspect="1"/>
          </p:cNvPicPr>
          <p:nvPr/>
        </p:nvPicPr>
        <p:blipFill>
          <a:blip r:embed="rId5"/>
          <a:stretch>
            <a:fillRect/>
          </a:stretch>
        </p:blipFill>
        <p:spPr>
          <a:xfrm>
            <a:off x="204721" y="3667171"/>
            <a:ext cx="8734557" cy="493203"/>
          </a:xfrm>
          <a:prstGeom prst="rect">
            <a:avLst/>
          </a:prstGeom>
        </p:spPr>
      </p:pic>
      <p:sp>
        <p:nvSpPr>
          <p:cNvPr id="12" name="Rectangle 11" descr="highlight box" title="box"/>
          <p:cNvSpPr/>
          <p:nvPr/>
        </p:nvSpPr>
        <p:spPr>
          <a:xfrm>
            <a:off x="7939187" y="3667171"/>
            <a:ext cx="576163" cy="493203"/>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highlight box" title="box"/>
          <p:cNvSpPr/>
          <p:nvPr/>
        </p:nvSpPr>
        <p:spPr>
          <a:xfrm>
            <a:off x="3938380" y="5695123"/>
            <a:ext cx="5119814" cy="716620"/>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descr="highlight box" title="box"/>
          <p:cNvSpPr/>
          <p:nvPr/>
        </p:nvSpPr>
        <p:spPr>
          <a:xfrm>
            <a:off x="1379486" y="4711917"/>
            <a:ext cx="1172816" cy="238540"/>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Up-Down Arrow 16" descr="arrow to pullout" title="arrow"/>
          <p:cNvSpPr/>
          <p:nvPr/>
        </p:nvSpPr>
        <p:spPr>
          <a:xfrm>
            <a:off x="8090451" y="4160374"/>
            <a:ext cx="313810" cy="1534749"/>
          </a:xfrm>
          <a:prstGeom prst="upDownArrow">
            <a:avLst>
              <a:gd name="adj1" fmla="val 42609"/>
              <a:gd name="adj2" fmla="val 50000"/>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descr="highlight box" title="box"/>
          <p:cNvSpPr/>
          <p:nvPr/>
        </p:nvSpPr>
        <p:spPr>
          <a:xfrm>
            <a:off x="2295939" y="6060101"/>
            <a:ext cx="1003852" cy="250592"/>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Arrow 18" descr="arrow to pullout" title="arrow"/>
          <p:cNvSpPr/>
          <p:nvPr/>
        </p:nvSpPr>
        <p:spPr>
          <a:xfrm>
            <a:off x="3299791" y="6113601"/>
            <a:ext cx="628650" cy="125373"/>
          </a:xfrm>
          <a:prstGeom prst="right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Up Arrow 19" descr="arrow to pullout" title="arrow"/>
          <p:cNvSpPr/>
          <p:nvPr/>
        </p:nvSpPr>
        <p:spPr>
          <a:xfrm>
            <a:off x="2420455" y="4059188"/>
            <a:ext cx="159026" cy="683446"/>
          </a:xfrm>
          <a:prstGeom prst="up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04520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5F5F5"/>
                </a:solidFill>
              </a:rPr>
              <a:t>SEQ NOTES</a:t>
            </a:r>
            <a:endParaRPr lang="en-US" dirty="0">
              <a:solidFill>
                <a:srgbClr val="F5F5F5"/>
              </a:solidFill>
            </a:endParaRPr>
          </a:p>
        </p:txBody>
      </p:sp>
      <p:sp>
        <p:nvSpPr>
          <p:cNvPr id="4" name="Date Placeholder 3"/>
          <p:cNvSpPr>
            <a:spLocks noGrp="1"/>
          </p:cNvSpPr>
          <p:nvPr>
            <p:ph type="dt" sz="half" idx="10"/>
          </p:nvPr>
        </p:nvSpPr>
        <p:spPr>
          <a:xfrm>
            <a:off x="628651" y="6485313"/>
            <a:ext cx="1568012"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2852124" y="6485311"/>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85311"/>
            <a:ext cx="1097001" cy="365125"/>
          </a:xfrm>
        </p:spPr>
        <p:txBody>
          <a:bodyPr/>
          <a:lstStyle/>
          <a:p>
            <a:fld id="{48F63A3B-78C7-47BE-AE5E-E10140E04643}" type="slidenum">
              <a:rPr lang="en-US" smtClean="0"/>
              <a:t>23</a:t>
            </a:fld>
            <a:endParaRPr lang="en-US" dirty="0"/>
          </a:p>
        </p:txBody>
      </p:sp>
      <p:pic>
        <p:nvPicPr>
          <p:cNvPr id="3" name="Picture 2" descr="Example of a standard of estimated quantities sheet." title="example"/>
          <p:cNvPicPr>
            <a:picLocks noChangeAspect="1"/>
          </p:cNvPicPr>
          <p:nvPr/>
        </p:nvPicPr>
        <p:blipFill>
          <a:blip r:embed="rId3"/>
          <a:stretch>
            <a:fillRect/>
          </a:stretch>
        </p:blipFill>
        <p:spPr>
          <a:xfrm>
            <a:off x="4826524" y="1449465"/>
            <a:ext cx="4278666" cy="2740964"/>
          </a:xfrm>
          <a:prstGeom prst="rect">
            <a:avLst/>
          </a:prstGeom>
        </p:spPr>
      </p:pic>
      <p:pic>
        <p:nvPicPr>
          <p:cNvPr id="8" name="Picture 7" descr="pullout of seq notes" title="pullout"/>
          <p:cNvPicPr>
            <a:picLocks noChangeAspect="1"/>
          </p:cNvPicPr>
          <p:nvPr/>
        </p:nvPicPr>
        <p:blipFill rotWithShape="1">
          <a:blip r:embed="rId4"/>
          <a:srcRect l="56156" r="3007" b="34040"/>
          <a:stretch/>
        </p:blipFill>
        <p:spPr>
          <a:xfrm>
            <a:off x="687155" y="4823096"/>
            <a:ext cx="8079771" cy="1708359"/>
          </a:xfrm>
          <a:prstGeom prst="rect">
            <a:avLst/>
          </a:prstGeom>
        </p:spPr>
      </p:pic>
      <p:sp>
        <p:nvSpPr>
          <p:cNvPr id="10" name="TextBox 9"/>
          <p:cNvSpPr txBox="1"/>
          <p:nvPr/>
        </p:nvSpPr>
        <p:spPr>
          <a:xfrm>
            <a:off x="61824" y="1345714"/>
            <a:ext cx="4730212" cy="3816429"/>
          </a:xfrm>
          <a:prstGeom prst="rect">
            <a:avLst/>
          </a:prstGeom>
          <a:noFill/>
        </p:spPr>
        <p:txBody>
          <a:bodyPr wrap="square" rtlCol="0">
            <a:spAutoFit/>
          </a:bodyPr>
          <a:lstStyle/>
          <a:p>
            <a:r>
              <a:rPr lang="en-US" sz="2200" dirty="0" smtClean="0"/>
              <a:t>All SEQ notes should be accounted for.</a:t>
            </a:r>
          </a:p>
          <a:p>
            <a:pPr marL="457200" indent="-457200">
              <a:buFont typeface="Wingdings" panose="05000000000000000000" pitchFamily="2" charset="2"/>
              <a:buChar char="Ø"/>
            </a:pPr>
            <a:r>
              <a:rPr lang="en-US" sz="2200" dirty="0" smtClean="0"/>
              <a:t>If </a:t>
            </a:r>
            <a:r>
              <a:rPr lang="en-US" sz="2200" dirty="0"/>
              <a:t>a note is written in the SEQ it should not be repeated in the Tabulation. The note should only appear in one location (either the SEQ or the tabulation, not both).</a:t>
            </a:r>
            <a:endParaRPr lang="en-US" sz="2200" dirty="0" smtClean="0"/>
          </a:p>
          <a:p>
            <a:pPr marL="457200" indent="-457200">
              <a:buFont typeface="Wingdings" panose="05000000000000000000" pitchFamily="2" charset="2"/>
              <a:buChar char="Ø"/>
            </a:pPr>
            <a:r>
              <a:rPr lang="en-US" sz="2200" dirty="0" smtClean="0"/>
              <a:t>They note should be clear,  understandable</a:t>
            </a:r>
          </a:p>
          <a:p>
            <a:pPr marL="457200" indent="-457200">
              <a:buFont typeface="Wingdings" panose="05000000000000000000" pitchFamily="2" charset="2"/>
              <a:buChar char="Ø"/>
            </a:pPr>
            <a:r>
              <a:rPr lang="en-US" sz="2200" dirty="0" smtClean="0"/>
              <a:t>The note should be necessary, don’t have more notes than you need.</a:t>
            </a:r>
          </a:p>
          <a:p>
            <a:endParaRPr lang="en-US" sz="2200" dirty="0"/>
          </a:p>
        </p:txBody>
      </p:sp>
      <p:sp>
        <p:nvSpPr>
          <p:cNvPr id="11" name="Rectangle 10" descr="highlight box" title="box"/>
          <p:cNvSpPr/>
          <p:nvPr/>
        </p:nvSpPr>
        <p:spPr>
          <a:xfrm>
            <a:off x="735291" y="4776264"/>
            <a:ext cx="8135332" cy="1782884"/>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highlight box" title="box"/>
          <p:cNvSpPr/>
          <p:nvPr/>
        </p:nvSpPr>
        <p:spPr>
          <a:xfrm flipV="1">
            <a:off x="7183225" y="2290712"/>
            <a:ext cx="1743958" cy="886121"/>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highlight box" title="box"/>
          <p:cNvSpPr/>
          <p:nvPr/>
        </p:nvSpPr>
        <p:spPr>
          <a:xfrm>
            <a:off x="5090474" y="1642505"/>
            <a:ext cx="272590" cy="2214400"/>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descr="highlight box" title="box"/>
          <p:cNvSpPr/>
          <p:nvPr/>
        </p:nvSpPr>
        <p:spPr>
          <a:xfrm>
            <a:off x="6268826" y="1690152"/>
            <a:ext cx="225455" cy="2214400"/>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descr="arrow to pullout" title="arrow"/>
          <p:cNvSpPr/>
          <p:nvPr/>
        </p:nvSpPr>
        <p:spPr>
          <a:xfrm>
            <a:off x="5363064" y="2941164"/>
            <a:ext cx="905762" cy="320510"/>
          </a:xfrm>
          <a:prstGeom prst="right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397552" y="2946151"/>
            <a:ext cx="1066020" cy="276999"/>
          </a:xfrm>
          <a:prstGeom prst="rect">
            <a:avLst/>
          </a:prstGeom>
          <a:noFill/>
        </p:spPr>
        <p:txBody>
          <a:bodyPr wrap="square" rtlCol="0">
            <a:spAutoFit/>
          </a:bodyPr>
          <a:lstStyle/>
          <a:p>
            <a:r>
              <a:rPr lang="en-US" sz="1200" b="1" dirty="0" smtClean="0">
                <a:solidFill>
                  <a:schemeClr val="bg1"/>
                </a:solidFill>
              </a:rPr>
              <a:t>Or here</a:t>
            </a:r>
            <a:endParaRPr lang="en-US" sz="1200" b="1" dirty="0">
              <a:solidFill>
                <a:schemeClr val="bg1"/>
              </a:solidFill>
            </a:endParaRPr>
          </a:p>
        </p:txBody>
      </p:sp>
      <p:sp>
        <p:nvSpPr>
          <p:cNvPr id="17" name="Down Arrow 16" descr="arrow to pullout" title="arrow"/>
          <p:cNvSpPr/>
          <p:nvPr/>
        </p:nvSpPr>
        <p:spPr>
          <a:xfrm>
            <a:off x="7343479" y="3176833"/>
            <a:ext cx="269671" cy="1571738"/>
          </a:xfrm>
          <a:prstGeom prst="down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33327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ullout of seq notes" title="pullout"/>
          <p:cNvPicPr>
            <a:picLocks noChangeAspect="1"/>
          </p:cNvPicPr>
          <p:nvPr/>
        </p:nvPicPr>
        <p:blipFill>
          <a:blip r:embed="rId3"/>
          <a:stretch>
            <a:fillRect/>
          </a:stretch>
        </p:blipFill>
        <p:spPr>
          <a:xfrm>
            <a:off x="1018095" y="4368444"/>
            <a:ext cx="7170408" cy="2163702"/>
          </a:xfrm>
          <a:prstGeom prst="rect">
            <a:avLst/>
          </a:prstGeom>
        </p:spPr>
      </p:pic>
      <p:sp>
        <p:nvSpPr>
          <p:cNvPr id="2" name="Title 1"/>
          <p:cNvSpPr>
            <a:spLocks noGrp="1"/>
          </p:cNvSpPr>
          <p:nvPr>
            <p:ph type="title"/>
          </p:nvPr>
        </p:nvSpPr>
        <p:spPr/>
        <p:txBody>
          <a:bodyPr>
            <a:normAutofit fontScale="90000"/>
          </a:bodyPr>
          <a:lstStyle/>
          <a:p>
            <a:pPr algn="ctr"/>
            <a:r>
              <a:rPr lang="en-US" dirty="0" smtClean="0">
                <a:solidFill>
                  <a:srgbClr val="F5F5F5"/>
                </a:solidFill>
              </a:rPr>
              <a:t>SEQ NOTES</a:t>
            </a:r>
            <a:br>
              <a:rPr lang="en-US" dirty="0" smtClean="0">
                <a:solidFill>
                  <a:srgbClr val="F5F5F5"/>
                </a:solidFill>
              </a:rPr>
            </a:br>
            <a:r>
              <a:rPr lang="en-US" dirty="0" smtClean="0">
                <a:solidFill>
                  <a:srgbClr val="F5F5F5"/>
                </a:solidFill>
              </a:rPr>
              <a:t>(Continued)</a:t>
            </a:r>
            <a:endParaRPr lang="en-US" dirty="0">
              <a:solidFill>
                <a:srgbClr val="F5F5F5"/>
              </a:solidFill>
            </a:endParaRPr>
          </a:p>
        </p:txBody>
      </p:sp>
      <p:sp>
        <p:nvSpPr>
          <p:cNvPr id="4" name="Date Placeholder 3"/>
          <p:cNvSpPr>
            <a:spLocks noGrp="1"/>
          </p:cNvSpPr>
          <p:nvPr>
            <p:ph type="dt" sz="half" idx="10"/>
          </p:nvPr>
        </p:nvSpPr>
        <p:spPr>
          <a:xfrm>
            <a:off x="628651" y="6536684"/>
            <a:ext cx="1568012" cy="365123"/>
          </a:xfrm>
        </p:spPr>
        <p:txBody>
          <a:bodyPr/>
          <a:lstStyle/>
          <a:p>
            <a:r>
              <a:rPr lang="en-US" smtClean="0"/>
              <a:t>PPB - SEQ 2018-12 </a:t>
            </a:r>
            <a:endParaRPr lang="en-US" dirty="0"/>
          </a:p>
        </p:txBody>
      </p:sp>
      <p:sp>
        <p:nvSpPr>
          <p:cNvPr id="5" name="Footer Placeholder 4"/>
          <p:cNvSpPr>
            <a:spLocks noGrp="1"/>
          </p:cNvSpPr>
          <p:nvPr>
            <p:ph type="ftr" sz="quarter" idx="3"/>
          </p:nvPr>
        </p:nvSpPr>
        <p:spPr>
          <a:xfrm>
            <a:off x="2852124" y="653668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536682"/>
            <a:ext cx="1097001" cy="365125"/>
          </a:xfrm>
        </p:spPr>
        <p:txBody>
          <a:bodyPr/>
          <a:lstStyle/>
          <a:p>
            <a:fld id="{48F63A3B-78C7-47BE-AE5E-E10140E04643}" type="slidenum">
              <a:rPr lang="en-US" smtClean="0"/>
              <a:t>24</a:t>
            </a:fld>
            <a:endParaRPr lang="en-US" dirty="0"/>
          </a:p>
        </p:txBody>
      </p:sp>
      <p:pic>
        <p:nvPicPr>
          <p:cNvPr id="3" name="Picture 2" descr="example of seq sheet" title="example"/>
          <p:cNvPicPr>
            <a:picLocks noChangeAspect="1"/>
          </p:cNvPicPr>
          <p:nvPr/>
        </p:nvPicPr>
        <p:blipFill>
          <a:blip r:embed="rId4"/>
          <a:stretch>
            <a:fillRect/>
          </a:stretch>
        </p:blipFill>
        <p:spPr>
          <a:xfrm>
            <a:off x="4826524" y="1449465"/>
            <a:ext cx="4278666" cy="2740964"/>
          </a:xfrm>
          <a:prstGeom prst="rect">
            <a:avLst/>
          </a:prstGeom>
        </p:spPr>
      </p:pic>
      <p:sp>
        <p:nvSpPr>
          <p:cNvPr id="10" name="TextBox 9"/>
          <p:cNvSpPr txBox="1"/>
          <p:nvPr/>
        </p:nvSpPr>
        <p:spPr>
          <a:xfrm>
            <a:off x="61824" y="1581274"/>
            <a:ext cx="4864264" cy="2800767"/>
          </a:xfrm>
          <a:prstGeom prst="rect">
            <a:avLst/>
          </a:prstGeom>
          <a:noFill/>
        </p:spPr>
        <p:txBody>
          <a:bodyPr wrap="square" rtlCol="0">
            <a:spAutoFit/>
          </a:bodyPr>
          <a:lstStyle/>
          <a:p>
            <a:pPr marL="457200" indent="-457200">
              <a:buFont typeface="Wingdings" panose="05000000000000000000" pitchFamily="2" charset="2"/>
              <a:buChar char="Ø"/>
            </a:pPr>
            <a:r>
              <a:rPr lang="en-US" sz="2200" dirty="0" smtClean="0"/>
              <a:t>Location of the note number in the SEQ should be consistent either on the left side of the tabulation or on the far right side of the Item Description column.</a:t>
            </a:r>
          </a:p>
          <a:p>
            <a:pPr marL="457200" indent="-457200">
              <a:buFont typeface="Wingdings" panose="05000000000000000000" pitchFamily="2" charset="2"/>
              <a:buChar char="Ø"/>
            </a:pPr>
            <a:r>
              <a:rPr lang="en-US" sz="2200" dirty="0" smtClean="0"/>
              <a:t>Numbered notes should be set apart from the lettered (funding) notes.</a:t>
            </a:r>
          </a:p>
          <a:p>
            <a:pPr marL="457200" indent="-457200">
              <a:buFont typeface="Wingdings" panose="05000000000000000000" pitchFamily="2" charset="2"/>
              <a:buChar char="Ø"/>
            </a:pPr>
            <a:endParaRPr lang="en-US" sz="2200" dirty="0"/>
          </a:p>
        </p:txBody>
      </p:sp>
      <p:sp>
        <p:nvSpPr>
          <p:cNvPr id="11" name="Rectangle 10" descr="highlight box" title="box"/>
          <p:cNvSpPr/>
          <p:nvPr/>
        </p:nvSpPr>
        <p:spPr>
          <a:xfrm>
            <a:off x="969858" y="4324547"/>
            <a:ext cx="7054259" cy="2255246"/>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highlight box" title="box"/>
          <p:cNvSpPr/>
          <p:nvPr/>
        </p:nvSpPr>
        <p:spPr>
          <a:xfrm flipV="1">
            <a:off x="7183225" y="2126751"/>
            <a:ext cx="1743958" cy="667417"/>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highlight box" title="box"/>
          <p:cNvSpPr/>
          <p:nvPr/>
        </p:nvSpPr>
        <p:spPr>
          <a:xfrm>
            <a:off x="5090474" y="1642505"/>
            <a:ext cx="272590" cy="2214400"/>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descr="highlight box" title="box"/>
          <p:cNvSpPr/>
          <p:nvPr/>
        </p:nvSpPr>
        <p:spPr>
          <a:xfrm>
            <a:off x="6268826" y="1690152"/>
            <a:ext cx="225455" cy="2214400"/>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descr="arrow to pullout" title="arrow"/>
          <p:cNvSpPr/>
          <p:nvPr/>
        </p:nvSpPr>
        <p:spPr>
          <a:xfrm>
            <a:off x="5363064" y="2941164"/>
            <a:ext cx="905762" cy="320510"/>
          </a:xfrm>
          <a:prstGeom prst="right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397552" y="2946151"/>
            <a:ext cx="1066020" cy="276999"/>
          </a:xfrm>
          <a:prstGeom prst="rect">
            <a:avLst/>
          </a:prstGeom>
          <a:noFill/>
        </p:spPr>
        <p:txBody>
          <a:bodyPr wrap="square" rtlCol="0">
            <a:spAutoFit/>
          </a:bodyPr>
          <a:lstStyle/>
          <a:p>
            <a:r>
              <a:rPr lang="en-US" sz="1200" b="1" dirty="0" smtClean="0">
                <a:solidFill>
                  <a:schemeClr val="bg1"/>
                </a:solidFill>
              </a:rPr>
              <a:t>Or here</a:t>
            </a:r>
            <a:endParaRPr lang="en-US" sz="1200" b="1" dirty="0">
              <a:solidFill>
                <a:schemeClr val="bg1"/>
              </a:solidFill>
            </a:endParaRPr>
          </a:p>
        </p:txBody>
      </p:sp>
      <p:sp>
        <p:nvSpPr>
          <p:cNvPr id="17" name="Down Arrow 16" descr="arrow to pullout" title="arrow"/>
          <p:cNvSpPr/>
          <p:nvPr/>
        </p:nvSpPr>
        <p:spPr>
          <a:xfrm>
            <a:off x="7343480" y="2794169"/>
            <a:ext cx="197751" cy="1482731"/>
          </a:xfrm>
          <a:prstGeom prst="down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25918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6"/>
          <p:cNvSpPr>
            <a:spLocks noGrp="1"/>
          </p:cNvSpPr>
          <p:nvPr>
            <p:ph type="title"/>
          </p:nvPr>
        </p:nvSpPr>
        <p:spPr>
          <a:xfrm>
            <a:off x="0" y="1651381"/>
            <a:ext cx="9144000" cy="1733267"/>
          </a:xfrm>
        </p:spPr>
        <p:txBody>
          <a:bodyPr/>
          <a:lstStyle/>
          <a:p>
            <a:r>
              <a:rPr lang="en-US" sz="6000" dirty="0" smtClean="0">
                <a:solidFill>
                  <a:srgbClr val="00B050"/>
                </a:solidFill>
              </a:rPr>
              <a:t>QUESTIONS????</a:t>
            </a:r>
            <a:br>
              <a:rPr lang="en-US" sz="6000" dirty="0" smtClean="0">
                <a:solidFill>
                  <a:srgbClr val="00B050"/>
                </a:solidFill>
              </a:rPr>
            </a:br>
            <a:r>
              <a:rPr lang="en-US" sz="3600" dirty="0" smtClean="0">
                <a:solidFill>
                  <a:srgbClr val="00B050"/>
                </a:solidFill>
              </a:rPr>
              <a:t>Any questions contact us ANYTIME:</a:t>
            </a:r>
            <a:endParaRPr lang="en-US" sz="3600" dirty="0">
              <a:solidFill>
                <a:srgbClr val="00B050"/>
              </a:solidFill>
            </a:endParaRPr>
          </a:p>
        </p:txBody>
      </p:sp>
      <p:sp>
        <p:nvSpPr>
          <p:cNvPr id="4" name="Date Placeholder 3"/>
          <p:cNvSpPr>
            <a:spLocks noGrp="1"/>
          </p:cNvSpPr>
          <p:nvPr>
            <p:ph type="dt" sz="half" idx="10"/>
          </p:nvPr>
        </p:nvSpPr>
        <p:spPr>
          <a:xfrm>
            <a:off x="628651" y="6356354"/>
            <a:ext cx="1550479" cy="365123"/>
          </a:xfrm>
        </p:spPr>
        <p:txBody>
          <a:bodyPr/>
          <a:lstStyle/>
          <a:p>
            <a:r>
              <a:rPr lang="en-US" smtClean="0"/>
              <a:t>PPB - SEQ 2018-12 </a:t>
            </a:r>
            <a:endParaRPr lang="en-US" dirty="0"/>
          </a:p>
        </p:txBody>
      </p:sp>
      <p:sp>
        <p:nvSpPr>
          <p:cNvPr id="5" name="Footer Placeholder 4"/>
          <p:cNvSpPr>
            <a:spLocks noGrp="1"/>
          </p:cNvSpPr>
          <p:nvPr>
            <p:ph type="ftr" sz="quarter" idx="12"/>
          </p:nvPr>
        </p:nvSpPr>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1"/>
          </p:nvPr>
        </p:nvSpPr>
        <p:spPr/>
        <p:txBody>
          <a:bodyPr/>
          <a:lstStyle/>
          <a:p>
            <a:fld id="{48F63A3B-78C7-47BE-AE5E-E10140E04643}" type="slidenum">
              <a:rPr lang="en-US" smtClean="0"/>
              <a:pPr/>
              <a:t>25</a:t>
            </a:fld>
            <a:endParaRPr lang="en-US" dirty="0"/>
          </a:p>
        </p:txBody>
      </p:sp>
      <p:sp>
        <p:nvSpPr>
          <p:cNvPr id="9" name="Text Box 10"/>
          <p:cNvSpPr txBox="1">
            <a:spLocks noChangeArrowheads="1"/>
          </p:cNvSpPr>
          <p:nvPr/>
        </p:nvSpPr>
        <p:spPr bwMode="auto">
          <a:xfrm>
            <a:off x="1874330" y="3405391"/>
            <a:ext cx="48251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spcBef>
                <a:spcPct val="0"/>
              </a:spcBef>
              <a:buFontTx/>
              <a:buNone/>
              <a:defRPr sz="2400" b="1">
                <a:solidFill>
                  <a:srgbClr val="00B050"/>
                </a:solidFill>
                <a:latin typeface="Times New Roman" panose="02020603050405020304" pitchFamily="18" charset="0"/>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Tim Swanson, P.E. @ 651-366-4689</a:t>
            </a:r>
          </a:p>
        </p:txBody>
      </p:sp>
      <p:sp>
        <p:nvSpPr>
          <p:cNvPr id="10" name="Text Box 11"/>
          <p:cNvSpPr txBox="1">
            <a:spLocks noChangeArrowheads="1"/>
          </p:cNvSpPr>
          <p:nvPr/>
        </p:nvSpPr>
        <p:spPr bwMode="auto">
          <a:xfrm>
            <a:off x="2102270" y="3770106"/>
            <a:ext cx="40575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marL="342900" indent="-342900">
              <a:spcBef>
                <a:spcPct val="20000"/>
              </a:spcBef>
              <a:buFont typeface="Arial" panose="020B0604020202020204" pitchFamily="34" charset="0"/>
              <a:buChar char="•"/>
              <a:defRPr sz="3200">
                <a:latin typeface="Calibri" panose="020F0502020204030204" pitchFamily="34" charset="0"/>
              </a:defRPr>
            </a:lvl1pPr>
            <a:lvl2pPr lvl="1">
              <a:spcBef>
                <a:spcPct val="0"/>
              </a:spcBef>
              <a:buSzPct val="130000"/>
              <a:buFontTx/>
              <a:buNone/>
              <a:defRPr sz="2400" b="1">
                <a:solidFill>
                  <a:schemeClr val="tx2"/>
                </a:solidFill>
                <a:latin typeface="Times New Roman" panose="02020603050405020304" pitchFamily="18"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pPr lvl="1"/>
            <a:r>
              <a:rPr lang="en-US" altLang="en-US" dirty="0">
                <a:hlinkClick r:id="rId2"/>
              </a:rPr>
              <a:t>tim.swanson@state.mn.us</a:t>
            </a:r>
            <a:endParaRPr lang="en-US" altLang="en-US" dirty="0"/>
          </a:p>
        </p:txBody>
      </p:sp>
      <p:sp>
        <p:nvSpPr>
          <p:cNvPr id="13" name="Text Box 12"/>
          <p:cNvSpPr txBox="1">
            <a:spLocks noChangeArrowheads="1"/>
          </p:cNvSpPr>
          <p:nvPr/>
        </p:nvSpPr>
        <p:spPr bwMode="auto">
          <a:xfrm>
            <a:off x="2481206" y="5561020"/>
            <a:ext cx="44158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None/>
            </a:pPr>
            <a:r>
              <a:rPr lang="en-US" altLang="en-US" sz="2400" b="1" dirty="0">
                <a:solidFill>
                  <a:srgbClr val="00B050"/>
                </a:solidFill>
                <a:latin typeface="Times New Roman" panose="02020603050405020304" pitchFamily="18" charset="0"/>
              </a:rPr>
              <a:t>Jane Krebsbach@ 651-366-3183</a:t>
            </a:r>
            <a:endParaRPr lang="en-US" altLang="en-US" sz="2400" dirty="0">
              <a:solidFill>
                <a:srgbClr val="00B050"/>
              </a:solidFill>
              <a:latin typeface="Times New Roman" panose="02020603050405020304" pitchFamily="18" charset="0"/>
            </a:endParaRPr>
          </a:p>
        </p:txBody>
      </p:sp>
      <p:sp>
        <p:nvSpPr>
          <p:cNvPr id="14" name="Text Box 13"/>
          <p:cNvSpPr txBox="1">
            <a:spLocks noChangeArrowheads="1"/>
          </p:cNvSpPr>
          <p:nvPr/>
        </p:nvSpPr>
        <p:spPr bwMode="auto">
          <a:xfrm>
            <a:off x="2602484" y="5877912"/>
            <a:ext cx="39653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b="1" dirty="0">
                <a:solidFill>
                  <a:schemeClr val="tx2"/>
                </a:solidFill>
                <a:latin typeface="Times New Roman" panose="02020603050405020304" pitchFamily="18" charset="0"/>
                <a:hlinkClick r:id="rId3"/>
              </a:rPr>
              <a:t>jane.krebsbach@state.mn.us</a:t>
            </a:r>
            <a:endParaRPr lang="en-US" altLang="en-US" sz="2400" b="1" dirty="0">
              <a:solidFill>
                <a:schemeClr val="tx2"/>
              </a:solidFill>
              <a:latin typeface="Times New Roman" panose="02020603050405020304" pitchFamily="18" charset="0"/>
            </a:endParaRPr>
          </a:p>
        </p:txBody>
      </p:sp>
      <p:sp>
        <p:nvSpPr>
          <p:cNvPr id="15" name="Text Box 14"/>
          <p:cNvSpPr txBox="1">
            <a:spLocks noChangeArrowheads="1"/>
          </p:cNvSpPr>
          <p:nvPr/>
        </p:nvSpPr>
        <p:spPr bwMode="auto">
          <a:xfrm>
            <a:off x="1874330" y="4520966"/>
            <a:ext cx="51539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b="1" dirty="0">
                <a:solidFill>
                  <a:srgbClr val="00B050"/>
                </a:solidFill>
                <a:latin typeface="Times New Roman" panose="02020603050405020304" pitchFamily="18" charset="0"/>
              </a:rPr>
              <a:t>Yvonne Crocker, P.E. @ 651-366-4610</a:t>
            </a:r>
          </a:p>
        </p:txBody>
      </p:sp>
      <p:sp>
        <p:nvSpPr>
          <p:cNvPr id="16" name="Text Box 15"/>
          <p:cNvSpPr txBox="1">
            <a:spLocks noChangeArrowheads="1"/>
          </p:cNvSpPr>
          <p:nvPr/>
        </p:nvSpPr>
        <p:spPr bwMode="auto">
          <a:xfrm>
            <a:off x="2179130" y="4835496"/>
            <a:ext cx="44414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eaLnBrk="1" hangingPunct="1">
              <a:spcBef>
                <a:spcPct val="0"/>
              </a:spcBef>
              <a:buSzPct val="130000"/>
              <a:buFontTx/>
              <a:buNone/>
            </a:pPr>
            <a:r>
              <a:rPr lang="en-US" altLang="en-US" sz="2400" b="1">
                <a:solidFill>
                  <a:schemeClr val="tx2"/>
                </a:solidFill>
                <a:latin typeface="Times New Roman" panose="02020603050405020304" pitchFamily="18" charset="0"/>
                <a:hlinkClick r:id="rId4"/>
              </a:rPr>
              <a:t>yvonne.crocker@state.mn.us</a:t>
            </a:r>
            <a:endParaRPr lang="en-US" altLang="en-US" sz="2400" b="1">
              <a:latin typeface="Times New Roman" panose="02020603050405020304" pitchFamily="18" charset="0"/>
            </a:endParaRPr>
          </a:p>
        </p:txBody>
      </p:sp>
    </p:spTree>
    <p:extLst>
      <p:ext uri="{BB962C8B-B14F-4D97-AF65-F5344CB8AC3E}">
        <p14:creationId xmlns:p14="http://schemas.microsoft.com/office/powerpoint/2010/main" val="2561138842"/>
      </p:ext>
    </p:extLst>
  </p:cSld>
  <p:clrMapOvr>
    <a:masterClrMapping/>
  </p:clrMapOvr>
  <p:timing>
    <p:tnLst>
      <p:par>
        <p:cTn id="1" dur="indefinite" restart="never" nodeType="tmRoot"/>
      </p:par>
    </p:tnLst>
  </p:timing>
</p:sld>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template-4x3.pptx" id="{8B3B34D9-BE42-40DD-A045-D7364E031164}" vid="{EA998505-FD38-4A03-8D44-20BB348C143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0DFDE64AAE0974A8908DD3553DDBF03" ma:contentTypeVersion="0" ma:contentTypeDescription="Create a new document." ma:contentTypeScope="" ma:versionID="46a287b4c15f326c72e9d063441dc05c">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8389D6-E0FD-469D-8587-EA39AB285030}">
  <ds:schemaRefs>
    <ds:schemaRef ds:uri="http://www.w3.org/XML/1998/namespace"/>
    <ds:schemaRef ds:uri="http://schemas.microsoft.com/office/2006/metadata/properties"/>
    <ds:schemaRef ds:uri="http://schemas.microsoft.com/office/2006/documentManagement/types"/>
    <ds:schemaRef ds:uri="http://purl.org/dc/terms/"/>
    <ds:schemaRef ds:uri="http://purl.org/dc/dcmitype/"/>
    <ds:schemaRef ds:uri="http://schemas.microsoft.com/office/infopath/2007/PartnerControl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F1B02A75-BCB0-4986-B381-502234F6C7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3B153553-7048-44C0-962D-31C90BA4FF7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Template 4x3</Template>
  <TotalTime>733</TotalTime>
  <Words>1650</Words>
  <Application>Microsoft Office PowerPoint</Application>
  <PresentationFormat>On-screen Show (4:3)</PresentationFormat>
  <Paragraphs>223</Paragraphs>
  <Slides>25</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NeueHaasGroteskText Std</vt:lpstr>
      <vt:lpstr>Times New Roman</vt:lpstr>
      <vt:lpstr>Wingdings</vt:lpstr>
      <vt:lpstr>MN.IT</vt:lpstr>
      <vt:lpstr>PLAN PREPARATION BASICS STATEMENT OF ESTIMATED QUANTITIES (SEQ)</vt:lpstr>
      <vt:lpstr>STATEMENT OF ESTIMATED QUANTITIES</vt:lpstr>
      <vt:lpstr>SEQ PROJECT NUMBER(S)</vt:lpstr>
      <vt:lpstr>SEQ SHEET LABEL</vt:lpstr>
      <vt:lpstr>SEQ SHEET SIGNATURE</vt:lpstr>
      <vt:lpstr>SEQ SHEET SIGNATURE (Continued)</vt:lpstr>
      <vt:lpstr>SEQ SHEET NUMBER</vt:lpstr>
      <vt:lpstr>SEQ TABULATION HEADING</vt:lpstr>
      <vt:lpstr>SEQ TABULATION FORMAT  TAB COLUMN</vt:lpstr>
      <vt:lpstr>SEQ TABULATION FORMAT  SHEET NUMBER COLUMN</vt:lpstr>
      <vt:lpstr>SEQ TABULATION FORMAT ITEM NUMBER COLUMN</vt:lpstr>
      <vt:lpstr>SEQ TABULATION FORMAT ITEM DESCRIPTION COLUMN</vt:lpstr>
      <vt:lpstr>SEQ TABULATION FORMAT UNIT COLUMN</vt:lpstr>
      <vt:lpstr>SEQ TABULATION FORMAT QUANTITIES COLUMN</vt:lpstr>
      <vt:lpstr>SEQ TABULATION QUANTITIES COLUMN</vt:lpstr>
      <vt:lpstr>SEQ TABULATION FORMAT  GENERAL INFORMATION</vt:lpstr>
      <vt:lpstr>SEQ TABULATION FORMAT MULTIPLE SP/FUNDING TYPES</vt:lpstr>
      <vt:lpstr>SEQ TABULATION FORMAT SP and/or FUNDING COLUMNS</vt:lpstr>
      <vt:lpstr>SEQ TABULATION FORMAT SP and/or FUNDING COLUMNS</vt:lpstr>
      <vt:lpstr>SEQ FUNDING NOTES</vt:lpstr>
      <vt:lpstr>SEQ FUNDING NOTES (Continued)</vt:lpstr>
      <vt:lpstr>SEQ AGREEMENT NOTES</vt:lpstr>
      <vt:lpstr>SEQ NOTES</vt:lpstr>
      <vt:lpstr>SEQ NOTES (Continued)</vt:lpstr>
      <vt:lpstr>QUESTIONS???? Any questions contact us ANYTIME:</vt:lpstr>
    </vt:vector>
  </TitlesOfParts>
  <Company>MnDOT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with Image</dc:title>
  <dc:subject>PowerPoint Template</dc:subject>
  <dc:creator>Crocker, Yvonne (DOT)</dc:creator>
  <cp:keywords>PowerPoint, Template</cp:keywords>
  <dc:description>Version 1.1, Released 8-2016</dc:description>
  <cp:lastModifiedBy>Yvonne Crocker</cp:lastModifiedBy>
  <cp:revision>112</cp:revision>
  <dcterms:created xsi:type="dcterms:W3CDTF">2018-05-09T12:41:34Z</dcterms:created>
  <dcterms:modified xsi:type="dcterms:W3CDTF">2018-12-10T16:09:30Z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0x01010090DFDE64AAE0974A8908DD3553DDBF03</vt:lpwstr>
  </property>
</Properties>
</file>