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27"/>
  </p:notesMasterIdLst>
  <p:handoutMasterIdLst>
    <p:handoutMasterId r:id="rId28"/>
  </p:handoutMasterIdLst>
  <p:sldIdLst>
    <p:sldId id="396" r:id="rId5"/>
    <p:sldId id="517" r:id="rId6"/>
    <p:sldId id="513" r:id="rId7"/>
    <p:sldId id="533" r:id="rId8"/>
    <p:sldId id="528" r:id="rId9"/>
    <p:sldId id="532" r:id="rId10"/>
    <p:sldId id="520" r:id="rId11"/>
    <p:sldId id="514" r:id="rId12"/>
    <p:sldId id="524" r:id="rId13"/>
    <p:sldId id="522" r:id="rId14"/>
    <p:sldId id="516" r:id="rId15"/>
    <p:sldId id="529" r:id="rId16"/>
    <p:sldId id="527" r:id="rId17"/>
    <p:sldId id="530" r:id="rId18"/>
    <p:sldId id="515" r:id="rId19"/>
    <p:sldId id="525" r:id="rId20"/>
    <p:sldId id="526" r:id="rId21"/>
    <p:sldId id="521" r:id="rId22"/>
    <p:sldId id="535" r:id="rId23"/>
    <p:sldId id="531" r:id="rId24"/>
    <p:sldId id="534" r:id="rId25"/>
    <p:sldId id="4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E21"/>
    <a:srgbClr val="00A3E2"/>
    <a:srgbClr val="F5F5F5"/>
    <a:srgbClr val="003865"/>
    <a:srgbClr val="000000"/>
    <a:srgbClr val="0D0D0D"/>
    <a:srgbClr val="E8E8E8"/>
    <a:srgbClr val="B20738"/>
    <a:srgbClr val="2C2C2C"/>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89907" autoAdjust="0"/>
  </p:normalViewPr>
  <p:slideViewPr>
    <p:cSldViewPr snapToGrid="0">
      <p:cViewPr varScale="1">
        <p:scale>
          <a:sx n="61" d="100"/>
          <a:sy n="61" d="100"/>
        </p:scale>
        <p:origin x="1020" y="48"/>
      </p:cViewPr>
      <p:guideLst/>
    </p:cSldViewPr>
  </p:slideViewPr>
  <p:outlineViewPr>
    <p:cViewPr>
      <p:scale>
        <a:sx n="33" d="100"/>
        <a:sy n="33" d="100"/>
      </p:scale>
      <p:origin x="0" y="-10100"/>
    </p:cViewPr>
  </p:outlineViewPr>
  <p:notesTextViewPr>
    <p:cViewPr>
      <p:scale>
        <a:sx n="3" d="2"/>
        <a:sy n="3" d="2"/>
      </p:scale>
      <p:origin x="0" y="0"/>
    </p:cViewPr>
  </p:notesTextViewPr>
  <p:sorterViewPr>
    <p:cViewPr>
      <p:scale>
        <a:sx n="100" d="100"/>
        <a:sy n="100" d="100"/>
      </p:scale>
      <p:origin x="0" y="-8256"/>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12/10/2018</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12/10/2018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95935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1965225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1874994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2693532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1876057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96431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3045772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2326416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3504225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3188503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437413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1519577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3198984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14</a:t>
            </a:fld>
            <a:endParaRPr lang="en-US" dirty="0"/>
          </a:p>
        </p:txBody>
      </p:sp>
    </p:spTree>
    <p:extLst>
      <p:ext uri="{BB962C8B-B14F-4D97-AF65-F5344CB8AC3E}">
        <p14:creationId xmlns:p14="http://schemas.microsoft.com/office/powerpoint/2010/main" val="1748699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3247579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16</a:t>
            </a:fld>
            <a:endParaRPr lang="en-US" dirty="0"/>
          </a:p>
        </p:txBody>
      </p:sp>
    </p:spTree>
    <p:extLst>
      <p:ext uri="{BB962C8B-B14F-4D97-AF65-F5344CB8AC3E}">
        <p14:creationId xmlns:p14="http://schemas.microsoft.com/office/powerpoint/2010/main" val="3156841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17</a:t>
            </a:fld>
            <a:endParaRPr lang="en-US" dirty="0"/>
          </a:p>
        </p:txBody>
      </p:sp>
    </p:spTree>
    <p:extLst>
      <p:ext uri="{BB962C8B-B14F-4D97-AF65-F5344CB8AC3E}">
        <p14:creationId xmlns:p14="http://schemas.microsoft.com/office/powerpoint/2010/main" val="2386167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18</a:t>
            </a:fld>
            <a:endParaRPr lang="en-US" dirty="0"/>
          </a:p>
        </p:txBody>
      </p:sp>
    </p:spTree>
    <p:extLst>
      <p:ext uri="{BB962C8B-B14F-4D97-AF65-F5344CB8AC3E}">
        <p14:creationId xmlns:p14="http://schemas.microsoft.com/office/powerpoint/2010/main" val="898036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20</a:t>
            </a:fld>
            <a:endParaRPr lang="en-US" dirty="0"/>
          </a:p>
        </p:txBody>
      </p:sp>
    </p:spTree>
    <p:extLst>
      <p:ext uri="{BB962C8B-B14F-4D97-AF65-F5344CB8AC3E}">
        <p14:creationId xmlns:p14="http://schemas.microsoft.com/office/powerpoint/2010/main" val="2537062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21</a:t>
            </a:fld>
            <a:endParaRPr lang="en-US" dirty="0"/>
          </a:p>
        </p:txBody>
      </p:sp>
    </p:spTree>
    <p:extLst>
      <p:ext uri="{BB962C8B-B14F-4D97-AF65-F5344CB8AC3E}">
        <p14:creationId xmlns:p14="http://schemas.microsoft.com/office/powerpoint/2010/main" val="35996652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36973892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3368119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r>
              <a:rPr lang="en-US" smtClean="0"/>
              <a:t>http://ihub/projectdelivery/design/index.html</a:t>
            </a:r>
            <a:endParaRPr lang="en-US" dirty="0"/>
          </a:p>
        </p:txBody>
      </p:sp>
      <p:sp>
        <p:nvSpPr>
          <p:cNvPr id="6" name="Picture Placeholder 5"/>
          <p:cNvSpPr>
            <a:spLocks noGrp="1"/>
          </p:cNvSpPr>
          <p:nvPr>
            <p:ph type="pic" sz="quarter" idx="17"/>
          </p:nvPr>
        </p:nvSpPr>
        <p:spPr>
          <a:xfrm>
            <a:off x="0" y="0"/>
            <a:ext cx="9144000" cy="3380732"/>
          </a:xfrm>
        </p:spPr>
        <p:txBody>
          <a:bodyPr/>
          <a:lstStyle/>
          <a:p>
            <a:r>
              <a:rPr lang="en-US" smtClean="0"/>
              <a:t>Click icon to add picture</a:t>
            </a:r>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17888243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628650" y="1335089"/>
            <a:ext cx="78867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20822502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1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Tree>
    <p:extLst>
      <p:ext uri="{BB962C8B-B14F-4D97-AF65-F5344CB8AC3E}">
        <p14:creationId xmlns:p14="http://schemas.microsoft.com/office/powerpoint/2010/main" val="12494880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PPB-GENERAL LAYOUT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PPB-GENERAL LAYOUT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9144000" cy="6857998"/>
          </a:xfrm>
        </p:spPr>
        <p:txBody>
          <a:bodyPr/>
          <a:lstStyle/>
          <a:p>
            <a:r>
              <a:rPr lang="en-US" smtClean="0"/>
              <a:t>Click icon to add picture</a:t>
            </a:r>
            <a:endParaRPr lang="en-US"/>
          </a:p>
        </p:txBody>
      </p:sp>
    </p:spTree>
    <p:extLst>
      <p:ext uri="{BB962C8B-B14F-4D97-AF65-F5344CB8AC3E}">
        <p14:creationId xmlns:p14="http://schemas.microsoft.com/office/powerpoint/2010/main" val="104511261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329788730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163423732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1524000" y="2233263"/>
            <a:ext cx="6096000" cy="2966751"/>
          </a:xfrm>
        </p:spPr>
        <p:txBody>
          <a:bodyPr/>
          <a:lstStyle/>
          <a:p>
            <a:r>
              <a:rPr lang="en-US" smtClean="0"/>
              <a:t>Click icon to add table</a:t>
            </a:r>
            <a:endParaRPr lang="en-US"/>
          </a:p>
        </p:txBody>
      </p:sp>
    </p:spTree>
    <p:extLst>
      <p:ext uri="{BB962C8B-B14F-4D97-AF65-F5344CB8AC3E}">
        <p14:creationId xmlns:p14="http://schemas.microsoft.com/office/powerpoint/2010/main" val="254906157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163991594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628651" y="6356353"/>
            <a:ext cx="1018943" cy="365125"/>
          </a:xfrm>
        </p:spPr>
        <p:txBody>
          <a:bodyPr/>
          <a:lstStyle/>
          <a:p>
            <a:r>
              <a:rPr lang="en-US" smtClean="0"/>
              <a:t>PPB-GENERAL LAYOUT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89429056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403402845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PPB-GENERAL LAYOUT 2018-12</a:t>
            </a:r>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55596384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r>
              <a:rPr lang="en-US" smtClean="0"/>
              <a:t>PPB-GENERAL LAYOUT 2018-12</a:t>
            </a:r>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smtClean="0">
                <a:solidFill>
                  <a:schemeClr val="tx2"/>
                </a:solidFill>
              </a:rPr>
              <a:t>http://ihub/projectdelivery/design/index.html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2290897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PPB-GENERAL LAYOUT 2018-12</a:t>
            </a:r>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timing>
    <p:tnLst>
      <p:par>
        <p:cTn id="1" dur="indefinite" restart="never" nodeType="tmRoot"/>
      </p:par>
    </p:tnLst>
  </p:timing>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5.emf"/><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8.emf"/><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4.emf"/></Relationships>
</file>

<file path=ppt/slides/_rels/slide1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7.emf"/><Relationship Id="rId4" Type="http://schemas.openxmlformats.org/officeDocument/2006/relationships/image" Target="../media/image36.emf"/></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1.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mailto:kathleen.stutsman@state.mn.us" TargetMode="External"/><Relationship Id="rId2" Type="http://schemas.openxmlformats.org/officeDocument/2006/relationships/hyperlink" Target="mailto:tim.swanson@dot.state.mn.us" TargetMode="External"/><Relationship Id="rId1" Type="http://schemas.openxmlformats.org/officeDocument/2006/relationships/slideLayout" Target="../slideLayouts/slideLayout49.xml"/><Relationship Id="rId4" Type="http://schemas.openxmlformats.org/officeDocument/2006/relationships/hyperlink" Target="mailto:yvonne.crocker@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477839"/>
            <a:ext cx="9144000" cy="1295183"/>
          </a:xfrm>
        </p:spPr>
        <p:txBody>
          <a:bodyPr>
            <a:normAutofit/>
          </a:bodyPr>
          <a:lstStyle/>
          <a:p>
            <a:r>
              <a:rPr lang="en-US" sz="4000" dirty="0" smtClean="0">
                <a:solidFill>
                  <a:srgbClr val="F5F5F5"/>
                </a:solidFill>
              </a:rPr>
              <a:t>PLAN PREPARATION BASICS</a:t>
            </a:r>
            <a:br>
              <a:rPr lang="en-US" sz="4000" dirty="0" smtClean="0">
                <a:solidFill>
                  <a:srgbClr val="F5F5F5"/>
                </a:solidFill>
              </a:rPr>
            </a:br>
            <a:r>
              <a:rPr lang="en-US" sz="4000" dirty="0" smtClean="0">
                <a:solidFill>
                  <a:srgbClr val="F5F5F5"/>
                </a:solidFill>
              </a:rPr>
              <a:t>GENERAL LAYOUT</a:t>
            </a:r>
            <a:endParaRPr lang="en-US" sz="4000" dirty="0">
              <a:solidFill>
                <a:srgbClr val="F5F5F5"/>
              </a:solidFill>
            </a:endParaRPr>
          </a:p>
        </p:txBody>
      </p:sp>
      <p:sp>
        <p:nvSpPr>
          <p:cNvPr id="3" name="Text Placeholder 2"/>
          <p:cNvSpPr>
            <a:spLocks noGrp="1"/>
          </p:cNvSpPr>
          <p:nvPr>
            <p:ph type="body" sz="quarter" idx="14"/>
          </p:nvPr>
        </p:nvSpPr>
        <p:spPr/>
        <p:txBody>
          <a:bodyPr>
            <a:normAutofit/>
          </a:bodyPr>
          <a:lstStyle/>
          <a:p>
            <a:r>
              <a:rPr lang="en-US" dirty="0" smtClean="0"/>
              <a:t>Project Design Services Unit</a:t>
            </a:r>
          </a:p>
          <a:p>
            <a:r>
              <a:rPr lang="en-US" dirty="0" smtClean="0"/>
              <a:t>December 2018</a:t>
            </a:r>
            <a:endParaRPr lang="en-US" dirty="0" smtClean="0"/>
          </a:p>
          <a:p>
            <a:endParaRPr lang="en-US" dirty="0"/>
          </a:p>
        </p:txBody>
      </p:sp>
      <p:sp>
        <p:nvSpPr>
          <p:cNvPr id="7" name="Footer Placeholder 6"/>
          <p:cNvSpPr>
            <a:spLocks noGrp="1"/>
          </p:cNvSpPr>
          <p:nvPr>
            <p:ph type="ftr" sz="quarter" idx="3"/>
          </p:nvPr>
        </p:nvSpPr>
        <p:spPr/>
        <p:txBody>
          <a:bodyPr/>
          <a:lstStyle/>
          <a:p>
            <a:r>
              <a:rPr lang="en-US" dirty="0" smtClean="0"/>
              <a:t>http://ihub/projectdelivery/design/index.html</a:t>
            </a:r>
            <a:endParaRPr lang="en-US" dirty="0"/>
          </a:p>
        </p:txBody>
      </p:sp>
      <p:pic>
        <p:nvPicPr>
          <p:cNvPr id="5" name="Picture Placeholder 4" descr="picture of road&#10;" title="picture"/>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25347" b="25347"/>
          <a:stretch>
            <a:fillRect/>
          </a:stretch>
        </p:blipFill>
        <p:spPr>
          <a:xfrm>
            <a:off x="0" y="0"/>
            <a:ext cx="9144000" cy="3477836"/>
          </a:xfrm>
        </p:spPr>
      </p:pic>
    </p:spTree>
    <p:extLst>
      <p:ext uri="{BB962C8B-B14F-4D97-AF65-F5344CB8AC3E}">
        <p14:creationId xmlns:p14="http://schemas.microsoft.com/office/powerpoint/2010/main" val="1665486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a:t>
            </a:fld>
            <a:endParaRPr lang="en-US" dirty="0"/>
          </a:p>
        </p:txBody>
      </p:sp>
      <p:sp>
        <p:nvSpPr>
          <p:cNvPr id="9" name="Rectangle 8"/>
          <p:cNvSpPr/>
          <p:nvPr/>
        </p:nvSpPr>
        <p:spPr>
          <a:xfrm>
            <a:off x="1067667" y="2025605"/>
            <a:ext cx="7239891" cy="3046988"/>
          </a:xfrm>
          <a:prstGeom prst="rect">
            <a:avLst/>
          </a:prstGeom>
        </p:spPr>
        <p:txBody>
          <a:bodyPr wrap="square">
            <a:spAutoFit/>
          </a:bodyPr>
          <a:lstStyle/>
          <a:p>
            <a:r>
              <a:rPr lang="en-US" sz="2400" dirty="0" smtClean="0"/>
              <a:t>In this section you will be introduced to the basic parts of the general layout sheets.</a:t>
            </a:r>
          </a:p>
          <a:p>
            <a:endParaRPr lang="en-US" sz="2400" dirty="0"/>
          </a:p>
          <a:p>
            <a:pPr marL="342900" indent="-342900">
              <a:buFont typeface="Wingdings" panose="05000000000000000000" pitchFamily="2" charset="2"/>
              <a:buChar char="Ø"/>
            </a:pPr>
            <a:r>
              <a:rPr lang="en-US" sz="2400" dirty="0" smtClean="0"/>
              <a:t>These typically follow the title sheet but are before the Statement of Estimated Quantities sheet(s).</a:t>
            </a:r>
          </a:p>
          <a:p>
            <a:pPr marL="342900" indent="-342900">
              <a:buFont typeface="Wingdings" panose="05000000000000000000" pitchFamily="2" charset="2"/>
              <a:buChar char="Ø"/>
            </a:pPr>
            <a:endParaRPr lang="en-US" sz="2400" dirty="0"/>
          </a:p>
          <a:p>
            <a:pPr marL="342900" indent="-342900">
              <a:buFont typeface="Wingdings" panose="05000000000000000000" pitchFamily="2" charset="2"/>
              <a:buChar char="Ø"/>
            </a:pPr>
            <a:r>
              <a:rPr lang="en-US" sz="2400" dirty="0" smtClean="0"/>
              <a:t>Simpler, more straight forward projects may not need a general layout section in the plan.</a:t>
            </a:r>
          </a:p>
        </p:txBody>
      </p:sp>
      <p:sp>
        <p:nvSpPr>
          <p:cNvPr id="3" name="Title 2"/>
          <p:cNvSpPr>
            <a:spLocks noGrp="1"/>
          </p:cNvSpPr>
          <p:nvPr>
            <p:ph type="title"/>
          </p:nvPr>
        </p:nvSpPr>
        <p:spPr/>
        <p:txBody>
          <a:bodyPr>
            <a:normAutofit/>
          </a:bodyPr>
          <a:lstStyle/>
          <a:p>
            <a:pPr algn="ctr"/>
            <a:r>
              <a:rPr lang="en-US" sz="4400" dirty="0"/>
              <a:t>GENERAL LAYOUT </a:t>
            </a:r>
          </a:p>
        </p:txBody>
      </p:sp>
    </p:spTree>
    <p:extLst>
      <p:ext uri="{BB962C8B-B14F-4D97-AF65-F5344CB8AC3E}">
        <p14:creationId xmlns:p14="http://schemas.microsoft.com/office/powerpoint/2010/main" val="1856194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ullout of sheet labelling" title="pullout"/>
          <p:cNvPicPr>
            <a:picLocks noChangeAspect="1"/>
          </p:cNvPicPr>
          <p:nvPr/>
        </p:nvPicPr>
        <p:blipFill>
          <a:blip r:embed="rId3"/>
          <a:stretch>
            <a:fillRect/>
          </a:stretch>
        </p:blipFill>
        <p:spPr>
          <a:xfrm>
            <a:off x="770143" y="5478492"/>
            <a:ext cx="7161367" cy="1066742"/>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PROJECT NUMBER(S)</a:t>
            </a:r>
            <a:endParaRPr lang="en-US" dirty="0">
              <a:solidFill>
                <a:srgbClr val="F5F5F5"/>
              </a:solidFill>
            </a:endParaRPr>
          </a:p>
        </p:txBody>
      </p:sp>
      <p:sp>
        <p:nvSpPr>
          <p:cNvPr id="4" name="Date Placeholder 3"/>
          <p:cNvSpPr>
            <a:spLocks noGrp="1"/>
          </p:cNvSpPr>
          <p:nvPr>
            <p:ph type="dt" sz="half" idx="10"/>
          </p:nvPr>
        </p:nvSpPr>
        <p:spPr>
          <a:xfrm>
            <a:off x="99325" y="650874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50633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06332"/>
            <a:ext cx="1097001" cy="365125"/>
          </a:xfrm>
        </p:spPr>
        <p:txBody>
          <a:bodyPr/>
          <a:lstStyle/>
          <a:p>
            <a:fld id="{48F63A3B-78C7-47BE-AE5E-E10140E04643}" type="slidenum">
              <a:rPr lang="en-US" smtClean="0"/>
              <a:t>3</a:t>
            </a:fld>
            <a:endParaRPr lang="en-US" dirty="0"/>
          </a:p>
        </p:txBody>
      </p:sp>
      <p:sp>
        <p:nvSpPr>
          <p:cNvPr id="3" name="TextBox 2"/>
          <p:cNvSpPr txBox="1"/>
          <p:nvPr/>
        </p:nvSpPr>
        <p:spPr>
          <a:xfrm>
            <a:off x="4046483" y="2378072"/>
            <a:ext cx="4834758" cy="3139321"/>
          </a:xfrm>
          <a:prstGeom prst="rect">
            <a:avLst/>
          </a:prstGeom>
          <a:noFill/>
        </p:spPr>
        <p:txBody>
          <a:bodyPr wrap="square" rtlCol="0">
            <a:spAutoFit/>
          </a:bodyPr>
          <a:lstStyle/>
          <a:p>
            <a:pPr marL="342900" indent="-342900">
              <a:buFont typeface="Wingdings" charset="2"/>
              <a:buChar char="Ø"/>
            </a:pPr>
            <a:r>
              <a:rPr lang="en-US" sz="2200" dirty="0" smtClean="0"/>
              <a:t>When </a:t>
            </a:r>
            <a:r>
              <a:rPr lang="en-US" sz="2200" dirty="0"/>
              <a:t>there are multiple project numbers </a:t>
            </a:r>
            <a:r>
              <a:rPr lang="en-US" sz="2200" dirty="0" smtClean="0"/>
              <a:t>as a minimum the </a:t>
            </a:r>
            <a:r>
              <a:rPr lang="en-US" sz="2200" dirty="0"/>
              <a:t>PRIME SP number should be </a:t>
            </a:r>
            <a:r>
              <a:rPr lang="en-US" sz="2200" dirty="0" smtClean="0"/>
              <a:t>shown.  It is optional to show all of the SP numbers.  The main thing it to be consistent.</a:t>
            </a:r>
            <a:endParaRPr lang="en-US" sz="2200" dirty="0"/>
          </a:p>
          <a:p>
            <a:pPr marL="342900" indent="-342900">
              <a:buFont typeface="Wingdings" charset="2"/>
              <a:buChar char="Ø"/>
            </a:pPr>
            <a:r>
              <a:rPr lang="en-US" sz="2200" dirty="0" smtClean="0"/>
              <a:t>ALL State </a:t>
            </a:r>
            <a:r>
              <a:rPr lang="en-US" sz="2200" dirty="0"/>
              <a:t>Aid project </a:t>
            </a:r>
            <a:r>
              <a:rPr lang="en-US" sz="2200" dirty="0" smtClean="0"/>
              <a:t>numbers must also be shown on every sheet in the bottom right corner.</a:t>
            </a:r>
            <a:endParaRPr lang="en-US" sz="2200" dirty="0"/>
          </a:p>
        </p:txBody>
      </p:sp>
      <p:sp>
        <p:nvSpPr>
          <p:cNvPr id="7" name="TextBox 6"/>
          <p:cNvSpPr txBox="1"/>
          <p:nvPr/>
        </p:nvSpPr>
        <p:spPr>
          <a:xfrm>
            <a:off x="420414" y="1284951"/>
            <a:ext cx="8618483" cy="1200329"/>
          </a:xfrm>
          <a:prstGeom prst="rect">
            <a:avLst/>
          </a:prstGeom>
          <a:noFill/>
        </p:spPr>
        <p:txBody>
          <a:bodyPr wrap="square" rtlCol="0">
            <a:spAutoFit/>
          </a:bodyPr>
          <a:lstStyle/>
          <a:p>
            <a:r>
              <a:rPr lang="en-US" sz="2400" dirty="0"/>
              <a:t>The project number(s) should </a:t>
            </a:r>
            <a:r>
              <a:rPr lang="en-US" sz="2400" dirty="0" smtClean="0"/>
              <a:t>be </a:t>
            </a:r>
            <a:r>
              <a:rPr lang="en-US" sz="2400" dirty="0"/>
              <a:t>shown in the bottom right corner of the plan sheet</a:t>
            </a:r>
            <a:r>
              <a:rPr lang="en-US" sz="2400" dirty="0" smtClean="0"/>
              <a:t>.  It should include the (TH #) but not the legislative number.</a:t>
            </a:r>
            <a:endParaRPr lang="en-US" sz="2400" dirty="0"/>
          </a:p>
        </p:txBody>
      </p:sp>
      <p:pic>
        <p:nvPicPr>
          <p:cNvPr id="8" name="Picture 7" descr="example of general layout sheet" title="example"/>
          <p:cNvPicPr>
            <a:picLocks noChangeAspect="1"/>
          </p:cNvPicPr>
          <p:nvPr/>
        </p:nvPicPr>
        <p:blipFill>
          <a:blip r:embed="rId4"/>
          <a:stretch>
            <a:fillRect/>
          </a:stretch>
        </p:blipFill>
        <p:spPr>
          <a:xfrm>
            <a:off x="147146" y="2485280"/>
            <a:ext cx="3899337" cy="2924503"/>
          </a:xfrm>
          <a:prstGeom prst="rect">
            <a:avLst/>
          </a:prstGeom>
        </p:spPr>
      </p:pic>
      <p:sp>
        <p:nvSpPr>
          <p:cNvPr id="11" name="Rounded Rectangle 10" descr="highlight box" title="box"/>
          <p:cNvSpPr/>
          <p:nvPr/>
        </p:nvSpPr>
        <p:spPr>
          <a:xfrm>
            <a:off x="2455793" y="4974767"/>
            <a:ext cx="1759035" cy="429541"/>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descr="highlight box" title="box"/>
          <p:cNvSpPr/>
          <p:nvPr/>
        </p:nvSpPr>
        <p:spPr>
          <a:xfrm>
            <a:off x="770143" y="5590567"/>
            <a:ext cx="5755815" cy="988939"/>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descr="extension of pullout arrow" title="arrow extension"/>
          <p:cNvSpPr/>
          <p:nvPr/>
        </p:nvSpPr>
        <p:spPr>
          <a:xfrm>
            <a:off x="2102068" y="5264345"/>
            <a:ext cx="196070" cy="303230"/>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extension of pullout arrow" title="arrow extension"/>
          <p:cNvSpPr/>
          <p:nvPr/>
        </p:nvSpPr>
        <p:spPr>
          <a:xfrm>
            <a:off x="2154621" y="5152269"/>
            <a:ext cx="301172" cy="112075"/>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3432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ullout of sheet label" title="pullout"/>
          <p:cNvPicPr>
            <a:picLocks noChangeAspect="1"/>
          </p:cNvPicPr>
          <p:nvPr/>
        </p:nvPicPr>
        <p:blipFill>
          <a:blip r:embed="rId3"/>
          <a:stretch>
            <a:fillRect/>
          </a:stretch>
        </p:blipFill>
        <p:spPr>
          <a:xfrm>
            <a:off x="924910" y="5532317"/>
            <a:ext cx="7094484" cy="1056779"/>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SHEET LABEL</a:t>
            </a:r>
            <a:endParaRPr lang="en-US" dirty="0">
              <a:solidFill>
                <a:srgbClr val="F5F5F5"/>
              </a:solidFill>
            </a:endParaRPr>
          </a:p>
        </p:txBody>
      </p:sp>
      <p:sp>
        <p:nvSpPr>
          <p:cNvPr id="4" name="Date Placeholder 3"/>
          <p:cNvSpPr>
            <a:spLocks noGrp="1"/>
          </p:cNvSpPr>
          <p:nvPr>
            <p:ph type="dt" sz="half" idx="10"/>
          </p:nvPr>
        </p:nvSpPr>
        <p:spPr>
          <a:xfrm>
            <a:off x="99325" y="650874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50633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06332"/>
            <a:ext cx="1097001" cy="365125"/>
          </a:xfrm>
        </p:spPr>
        <p:txBody>
          <a:bodyPr/>
          <a:lstStyle/>
          <a:p>
            <a:fld id="{48F63A3B-78C7-47BE-AE5E-E10140E04643}" type="slidenum">
              <a:rPr lang="en-US" smtClean="0"/>
              <a:t>4</a:t>
            </a:fld>
            <a:endParaRPr lang="en-US" dirty="0"/>
          </a:p>
        </p:txBody>
      </p:sp>
      <p:sp>
        <p:nvSpPr>
          <p:cNvPr id="7" name="TextBox 6"/>
          <p:cNvSpPr txBox="1"/>
          <p:nvPr/>
        </p:nvSpPr>
        <p:spPr>
          <a:xfrm>
            <a:off x="420415" y="1284951"/>
            <a:ext cx="7945820" cy="830997"/>
          </a:xfrm>
          <a:prstGeom prst="rect">
            <a:avLst/>
          </a:prstGeom>
          <a:noFill/>
        </p:spPr>
        <p:txBody>
          <a:bodyPr wrap="square" rtlCol="0">
            <a:spAutoFit/>
          </a:bodyPr>
          <a:lstStyle/>
          <a:p>
            <a:r>
              <a:rPr lang="en-US" sz="2400" dirty="0"/>
              <a:t>The </a:t>
            </a:r>
            <a:r>
              <a:rPr lang="en-US" sz="2400" dirty="0" smtClean="0"/>
              <a:t>sheet label </a:t>
            </a:r>
            <a:r>
              <a:rPr lang="en-US" sz="2400" dirty="0" smtClean="0"/>
              <a:t>should </a:t>
            </a:r>
            <a:r>
              <a:rPr lang="en-US" sz="2400" dirty="0" smtClean="0"/>
              <a:t>be </a:t>
            </a:r>
            <a:r>
              <a:rPr lang="en-US" sz="2400" dirty="0"/>
              <a:t>shown in the bottom right corner of the plan sheet</a:t>
            </a:r>
            <a:r>
              <a:rPr lang="en-US" sz="2400" dirty="0" smtClean="0"/>
              <a:t>.  Above the SP # and SHEET number.</a:t>
            </a:r>
            <a:endParaRPr lang="en-US" sz="2400" dirty="0"/>
          </a:p>
        </p:txBody>
      </p:sp>
      <p:pic>
        <p:nvPicPr>
          <p:cNvPr id="8" name="Picture 7" descr="example of general layout sheet" title="example"/>
          <p:cNvPicPr>
            <a:picLocks noChangeAspect="1"/>
          </p:cNvPicPr>
          <p:nvPr/>
        </p:nvPicPr>
        <p:blipFill>
          <a:blip r:embed="rId4"/>
          <a:stretch>
            <a:fillRect/>
          </a:stretch>
        </p:blipFill>
        <p:spPr>
          <a:xfrm>
            <a:off x="147146" y="2264564"/>
            <a:ext cx="4193626" cy="3145220"/>
          </a:xfrm>
          <a:prstGeom prst="rect">
            <a:avLst/>
          </a:prstGeom>
        </p:spPr>
      </p:pic>
      <p:sp>
        <p:nvSpPr>
          <p:cNvPr id="11" name="Rounded Rectangle 10" descr="highlight box" title="box"/>
          <p:cNvSpPr/>
          <p:nvPr/>
        </p:nvSpPr>
        <p:spPr>
          <a:xfrm>
            <a:off x="2953406" y="5006298"/>
            <a:ext cx="746235" cy="353977"/>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descr="highlight box" title="box"/>
          <p:cNvSpPr/>
          <p:nvPr/>
        </p:nvSpPr>
        <p:spPr>
          <a:xfrm>
            <a:off x="3699641" y="5879605"/>
            <a:ext cx="2102069" cy="425434"/>
          </a:xfrm>
          <a:prstGeom prst="round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209394" y="3526310"/>
            <a:ext cx="3941372" cy="1569660"/>
          </a:xfrm>
          <a:prstGeom prst="rect">
            <a:avLst/>
          </a:prstGeom>
          <a:noFill/>
        </p:spPr>
        <p:txBody>
          <a:bodyPr wrap="square" rtlCol="0">
            <a:spAutoFit/>
          </a:bodyPr>
          <a:lstStyle/>
          <a:p>
            <a:pPr algn="ctr"/>
            <a:r>
              <a:rPr lang="en-US" sz="2400" dirty="0" smtClean="0"/>
              <a:t>Some designers like to label the sheet sequence.  </a:t>
            </a:r>
          </a:p>
          <a:p>
            <a:pPr algn="ctr"/>
            <a:r>
              <a:rPr lang="en-US" sz="2400" dirty="0" smtClean="0"/>
              <a:t>(e.g. Sheet 1 of 3).  </a:t>
            </a:r>
          </a:p>
          <a:p>
            <a:pPr algn="ctr"/>
            <a:r>
              <a:rPr lang="en-US" sz="2400" dirty="0" smtClean="0"/>
              <a:t>This is optional.</a:t>
            </a:r>
            <a:endParaRPr lang="en-US" sz="2400" dirty="0"/>
          </a:p>
        </p:txBody>
      </p:sp>
      <p:cxnSp>
        <p:nvCxnSpPr>
          <p:cNvPr id="14" name="Straight Arrow Connector 13" descr="arrow to pullout" title="arrow"/>
          <p:cNvCxnSpPr/>
          <p:nvPr/>
        </p:nvCxnSpPr>
        <p:spPr>
          <a:xfrm>
            <a:off x="6915925" y="4997028"/>
            <a:ext cx="231107" cy="7146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Down Arrow 16" descr="arrow to pullout" title="arrow"/>
          <p:cNvSpPr/>
          <p:nvPr/>
        </p:nvSpPr>
        <p:spPr>
          <a:xfrm>
            <a:off x="4445876" y="5247546"/>
            <a:ext cx="220717" cy="621146"/>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extension of arrow to pullout" title="arrow extension"/>
          <p:cNvSpPr/>
          <p:nvPr/>
        </p:nvSpPr>
        <p:spPr>
          <a:xfrm>
            <a:off x="3699641" y="5095970"/>
            <a:ext cx="924911" cy="151575"/>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19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solidFill>
                  <a:srgbClr val="F5F5F5"/>
                </a:solidFill>
              </a:rPr>
              <a:t>SHEET SIGNATURE</a:t>
            </a:r>
            <a:endParaRPr lang="en-US" dirty="0">
              <a:solidFill>
                <a:srgbClr val="F5F5F5"/>
              </a:solidFill>
            </a:endParaRPr>
          </a:p>
        </p:txBody>
      </p:sp>
      <p:sp>
        <p:nvSpPr>
          <p:cNvPr id="4" name="Date Placeholder 3"/>
          <p:cNvSpPr>
            <a:spLocks noGrp="1"/>
          </p:cNvSpPr>
          <p:nvPr>
            <p:ph type="dt" sz="half" idx="10"/>
          </p:nvPr>
        </p:nvSpPr>
        <p:spPr>
          <a:xfrm>
            <a:off x="99325" y="649823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9582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95822"/>
            <a:ext cx="1097001" cy="365125"/>
          </a:xfrm>
        </p:spPr>
        <p:txBody>
          <a:bodyPr/>
          <a:lstStyle/>
          <a:p>
            <a:fld id="{48F63A3B-78C7-47BE-AE5E-E10140E04643}" type="slidenum">
              <a:rPr lang="en-US" smtClean="0"/>
              <a:t>5</a:t>
            </a:fld>
            <a:endParaRPr lang="en-US" dirty="0"/>
          </a:p>
        </p:txBody>
      </p:sp>
      <p:sp>
        <p:nvSpPr>
          <p:cNvPr id="7" name="TextBox 6"/>
          <p:cNvSpPr txBox="1"/>
          <p:nvPr/>
        </p:nvSpPr>
        <p:spPr>
          <a:xfrm>
            <a:off x="232409" y="1349085"/>
            <a:ext cx="8764451" cy="1200329"/>
          </a:xfrm>
          <a:prstGeom prst="rect">
            <a:avLst/>
          </a:prstGeom>
          <a:noFill/>
        </p:spPr>
        <p:txBody>
          <a:bodyPr wrap="square" rtlCol="0">
            <a:spAutoFit/>
          </a:bodyPr>
          <a:lstStyle/>
          <a:p>
            <a:r>
              <a:rPr lang="en-US" sz="2400" dirty="0" smtClean="0"/>
              <a:t>Each general layout sheet must be signed.  This is typically located in the bottom center of the sheet just left of the SP #. </a:t>
            </a:r>
          </a:p>
          <a:p>
            <a:endParaRPr lang="en-US" sz="2400" dirty="0"/>
          </a:p>
        </p:txBody>
      </p:sp>
      <p:pic>
        <p:nvPicPr>
          <p:cNvPr id="3" name="Picture 2" descr="example of general layout sheet" title="example"/>
          <p:cNvPicPr>
            <a:picLocks noChangeAspect="1"/>
          </p:cNvPicPr>
          <p:nvPr/>
        </p:nvPicPr>
        <p:blipFill>
          <a:blip r:embed="rId3"/>
          <a:stretch>
            <a:fillRect/>
          </a:stretch>
        </p:blipFill>
        <p:spPr>
          <a:xfrm>
            <a:off x="232409" y="2363438"/>
            <a:ext cx="4680905" cy="3027408"/>
          </a:xfrm>
          <a:prstGeom prst="rect">
            <a:avLst/>
          </a:prstGeom>
        </p:spPr>
      </p:pic>
      <p:sp>
        <p:nvSpPr>
          <p:cNvPr id="8" name="TextBox 7"/>
          <p:cNvSpPr txBox="1"/>
          <p:nvPr/>
        </p:nvSpPr>
        <p:spPr>
          <a:xfrm>
            <a:off x="4913314" y="2363438"/>
            <a:ext cx="3859272" cy="3046988"/>
          </a:xfrm>
          <a:prstGeom prst="rect">
            <a:avLst/>
          </a:prstGeom>
          <a:noFill/>
        </p:spPr>
        <p:txBody>
          <a:bodyPr wrap="square" rtlCol="0">
            <a:spAutoFit/>
          </a:bodyPr>
          <a:lstStyle/>
          <a:p>
            <a:r>
              <a:rPr lang="en-US" sz="2400" dirty="0"/>
              <a:t>This will include the Design Engineers (same person who signed the plan title sheet).  It will include….</a:t>
            </a:r>
          </a:p>
          <a:p>
            <a:pPr marL="342900" indent="-342900">
              <a:buFont typeface="Wingdings" charset="2"/>
              <a:buChar char="Ø"/>
            </a:pPr>
            <a:r>
              <a:rPr lang="en-US" sz="2400" dirty="0"/>
              <a:t>Printed name</a:t>
            </a:r>
          </a:p>
          <a:p>
            <a:pPr marL="342900" indent="-342900">
              <a:buFont typeface="Wingdings" charset="2"/>
              <a:buChar char="Ø"/>
            </a:pPr>
            <a:r>
              <a:rPr lang="en-US" sz="2400" dirty="0"/>
              <a:t>Signature</a:t>
            </a:r>
          </a:p>
          <a:p>
            <a:pPr marL="342900" indent="-342900">
              <a:buFont typeface="Wingdings" charset="2"/>
              <a:buChar char="Ø"/>
            </a:pPr>
            <a:r>
              <a:rPr lang="en-US" sz="2400" dirty="0"/>
              <a:t>License Number</a:t>
            </a:r>
          </a:p>
          <a:p>
            <a:pPr marL="342900" indent="-342900">
              <a:buFont typeface="Wingdings" charset="2"/>
              <a:buChar char="Ø"/>
            </a:pPr>
            <a:r>
              <a:rPr lang="en-US" sz="2400" dirty="0"/>
              <a:t>Date</a:t>
            </a:r>
          </a:p>
        </p:txBody>
      </p:sp>
      <p:sp>
        <p:nvSpPr>
          <p:cNvPr id="9" name="Rectangle 8" descr="highlight box" title="box"/>
          <p:cNvSpPr/>
          <p:nvPr/>
        </p:nvSpPr>
        <p:spPr>
          <a:xfrm>
            <a:off x="1124611" y="5085306"/>
            <a:ext cx="2112579" cy="37439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ullout of signature" title="pullout"/>
          <p:cNvPicPr>
            <a:picLocks noChangeAspect="1"/>
          </p:cNvPicPr>
          <p:nvPr/>
        </p:nvPicPr>
        <p:blipFill rotWithShape="1">
          <a:blip r:embed="rId4"/>
          <a:srcRect l="2099" t="-1564" r="1982" b="13313"/>
          <a:stretch/>
        </p:blipFill>
        <p:spPr>
          <a:xfrm>
            <a:off x="1849825" y="5878743"/>
            <a:ext cx="5759670" cy="593340"/>
          </a:xfrm>
          <a:prstGeom prst="rect">
            <a:avLst/>
          </a:prstGeom>
          <a:ln>
            <a:solidFill>
              <a:srgbClr val="78BE21"/>
            </a:solidFill>
          </a:ln>
        </p:spPr>
      </p:pic>
      <p:sp>
        <p:nvSpPr>
          <p:cNvPr id="11" name="Rectangle 10" descr="highlight box" title="box"/>
          <p:cNvSpPr/>
          <p:nvPr/>
        </p:nvSpPr>
        <p:spPr>
          <a:xfrm>
            <a:off x="1849825" y="5792278"/>
            <a:ext cx="5759670" cy="70354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descr="arrow to pullout" title="arrow"/>
          <p:cNvSpPr/>
          <p:nvPr/>
        </p:nvSpPr>
        <p:spPr>
          <a:xfrm>
            <a:off x="2476634" y="5481469"/>
            <a:ext cx="214014" cy="291230"/>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7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5F5F5"/>
                </a:solidFill>
              </a:rPr>
              <a:t>SHEET SIGNATURE</a:t>
            </a:r>
            <a:br>
              <a:rPr lang="en-US" dirty="0" smtClean="0">
                <a:solidFill>
                  <a:srgbClr val="F5F5F5"/>
                </a:solidFill>
              </a:rPr>
            </a:br>
            <a:r>
              <a:rPr lang="en-US" dirty="0" smtClean="0">
                <a:solidFill>
                  <a:srgbClr val="F5F5F5"/>
                </a:solidFill>
              </a:rPr>
              <a:t>(Continued)</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6</a:t>
            </a:fld>
            <a:endParaRPr lang="en-US" dirty="0"/>
          </a:p>
        </p:txBody>
      </p:sp>
      <p:sp>
        <p:nvSpPr>
          <p:cNvPr id="7" name="TextBox 6"/>
          <p:cNvSpPr txBox="1"/>
          <p:nvPr/>
        </p:nvSpPr>
        <p:spPr>
          <a:xfrm>
            <a:off x="574701" y="1895203"/>
            <a:ext cx="7940649" cy="1200329"/>
          </a:xfrm>
          <a:prstGeom prst="rect">
            <a:avLst/>
          </a:prstGeom>
          <a:noFill/>
        </p:spPr>
        <p:txBody>
          <a:bodyPr wrap="square" rtlCol="0">
            <a:spAutoFit/>
          </a:bodyPr>
          <a:lstStyle/>
          <a:p>
            <a:pPr algn="ctr"/>
            <a:r>
              <a:rPr lang="en-US" sz="2400" dirty="0" smtClean="0"/>
              <a:t>A different signature block will be used if these are signed by an Engineer different than the one who signed the title sheet.  This will require the Board of AELSLAGID signature language.</a:t>
            </a:r>
          </a:p>
        </p:txBody>
      </p:sp>
      <p:pic>
        <p:nvPicPr>
          <p:cNvPr id="3" name="Picture 2" descr="pullout of signature block language" title="pullout"/>
          <p:cNvPicPr>
            <a:picLocks noChangeAspect="1"/>
          </p:cNvPicPr>
          <p:nvPr/>
        </p:nvPicPr>
        <p:blipFill rotWithShape="1">
          <a:blip r:embed="rId3"/>
          <a:srcRect t="18616" b="26425"/>
          <a:stretch/>
        </p:blipFill>
        <p:spPr>
          <a:xfrm>
            <a:off x="313834" y="3357217"/>
            <a:ext cx="8460660" cy="1792853"/>
          </a:xfrm>
          <a:prstGeom prst="rect">
            <a:avLst/>
          </a:prstGeom>
        </p:spPr>
      </p:pic>
      <p:sp>
        <p:nvSpPr>
          <p:cNvPr id="8" name="Rectangle 7" descr="highlight box" title="box"/>
          <p:cNvSpPr/>
          <p:nvPr/>
        </p:nvSpPr>
        <p:spPr>
          <a:xfrm>
            <a:off x="504498" y="3468415"/>
            <a:ext cx="7217236" cy="81980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363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ullout of sheet numbers" title="pullout"/>
          <p:cNvPicPr>
            <a:picLocks noChangeAspect="1"/>
          </p:cNvPicPr>
          <p:nvPr/>
        </p:nvPicPr>
        <p:blipFill>
          <a:blip r:embed="rId3"/>
          <a:stretch>
            <a:fillRect/>
          </a:stretch>
        </p:blipFill>
        <p:spPr>
          <a:xfrm>
            <a:off x="3384330" y="5553980"/>
            <a:ext cx="5633545" cy="974447"/>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SHEET NUMBER</a:t>
            </a:r>
            <a:endParaRPr lang="en-US" dirty="0">
              <a:solidFill>
                <a:srgbClr val="F5F5F5"/>
              </a:solidFill>
            </a:endParaRPr>
          </a:p>
        </p:txBody>
      </p:sp>
      <p:sp>
        <p:nvSpPr>
          <p:cNvPr id="4" name="Date Placeholder 3"/>
          <p:cNvSpPr>
            <a:spLocks noGrp="1"/>
          </p:cNvSpPr>
          <p:nvPr>
            <p:ph type="dt" sz="half" idx="10"/>
          </p:nvPr>
        </p:nvSpPr>
        <p:spPr>
          <a:xfrm>
            <a:off x="99325" y="6527169"/>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524756"/>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24756"/>
            <a:ext cx="1097001" cy="365125"/>
          </a:xfrm>
        </p:spPr>
        <p:txBody>
          <a:bodyPr/>
          <a:lstStyle/>
          <a:p>
            <a:fld id="{48F63A3B-78C7-47BE-AE5E-E10140E04643}" type="slidenum">
              <a:rPr lang="en-US" smtClean="0"/>
              <a:t>7</a:t>
            </a:fld>
            <a:endParaRPr lang="en-US" dirty="0"/>
          </a:p>
        </p:txBody>
      </p:sp>
      <p:sp>
        <p:nvSpPr>
          <p:cNvPr id="7" name="TextBox 6"/>
          <p:cNvSpPr txBox="1"/>
          <p:nvPr/>
        </p:nvSpPr>
        <p:spPr>
          <a:xfrm>
            <a:off x="346841" y="1485348"/>
            <a:ext cx="8544911" cy="430887"/>
          </a:xfrm>
          <a:prstGeom prst="rect">
            <a:avLst/>
          </a:prstGeom>
          <a:noFill/>
        </p:spPr>
        <p:txBody>
          <a:bodyPr wrap="square" rtlCol="0">
            <a:spAutoFit/>
          </a:bodyPr>
          <a:lstStyle/>
          <a:p>
            <a:r>
              <a:rPr lang="en-US" sz="2200" dirty="0"/>
              <a:t>The </a:t>
            </a:r>
            <a:r>
              <a:rPr lang="en-US" sz="2200" dirty="0" smtClean="0"/>
              <a:t>sheet number is </a:t>
            </a:r>
            <a:r>
              <a:rPr lang="en-US" sz="2200" dirty="0"/>
              <a:t>shown in the bottom right corner of the plan sheet.</a:t>
            </a:r>
          </a:p>
        </p:txBody>
      </p:sp>
      <p:pic>
        <p:nvPicPr>
          <p:cNvPr id="3" name="Picture 2" descr="example of general layout sheet" title="example"/>
          <p:cNvPicPr>
            <a:picLocks noChangeAspect="1"/>
          </p:cNvPicPr>
          <p:nvPr/>
        </p:nvPicPr>
        <p:blipFill>
          <a:blip r:embed="rId4"/>
          <a:stretch>
            <a:fillRect/>
          </a:stretch>
        </p:blipFill>
        <p:spPr>
          <a:xfrm>
            <a:off x="107215" y="1965232"/>
            <a:ext cx="5489817" cy="3545666"/>
          </a:xfrm>
          <a:prstGeom prst="rect">
            <a:avLst/>
          </a:prstGeom>
        </p:spPr>
      </p:pic>
      <p:sp>
        <p:nvSpPr>
          <p:cNvPr id="10" name="Rectangle 9" descr="highlight box" title="box"/>
          <p:cNvSpPr/>
          <p:nvPr/>
        </p:nvSpPr>
        <p:spPr>
          <a:xfrm>
            <a:off x="4849402" y="5239820"/>
            <a:ext cx="747630" cy="31416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4947491" y="5941876"/>
            <a:ext cx="3944261" cy="53755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descr="arrow to pullout" title="arrow"/>
          <p:cNvSpPr/>
          <p:nvPr/>
        </p:nvSpPr>
        <p:spPr>
          <a:xfrm>
            <a:off x="6171277" y="5489675"/>
            <a:ext cx="250543" cy="452201"/>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extension of arrow to pullout" title="arrow extension"/>
          <p:cNvSpPr/>
          <p:nvPr/>
        </p:nvSpPr>
        <p:spPr>
          <a:xfrm>
            <a:off x="5597032" y="5333840"/>
            <a:ext cx="735794" cy="144284"/>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82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pullout of roadway labels" title="pullout"/>
          <p:cNvPicPr>
            <a:picLocks noChangeAspect="1"/>
          </p:cNvPicPr>
          <p:nvPr/>
        </p:nvPicPr>
        <p:blipFill>
          <a:blip r:embed="rId3"/>
          <a:stretch>
            <a:fillRect/>
          </a:stretch>
        </p:blipFill>
        <p:spPr>
          <a:xfrm>
            <a:off x="6625523" y="1615231"/>
            <a:ext cx="2011301" cy="4862906"/>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ROADWAYS</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8</a:t>
            </a:fld>
            <a:endParaRPr lang="en-US" dirty="0"/>
          </a:p>
        </p:txBody>
      </p:sp>
      <p:sp>
        <p:nvSpPr>
          <p:cNvPr id="3" name="TextBox 2"/>
          <p:cNvSpPr txBox="1"/>
          <p:nvPr/>
        </p:nvSpPr>
        <p:spPr>
          <a:xfrm>
            <a:off x="109598" y="1384781"/>
            <a:ext cx="6270653" cy="1200329"/>
          </a:xfrm>
          <a:prstGeom prst="rect">
            <a:avLst/>
          </a:prstGeom>
          <a:noFill/>
        </p:spPr>
        <p:txBody>
          <a:bodyPr wrap="square" rtlCol="0">
            <a:spAutoFit/>
          </a:bodyPr>
          <a:lstStyle/>
          <a:p>
            <a:r>
              <a:rPr lang="en-US" sz="2400" dirty="0" smtClean="0"/>
              <a:t>All major roadways and side streets should be labeled.  </a:t>
            </a:r>
            <a:r>
              <a:rPr lang="en-US" sz="2400" dirty="0" err="1" smtClean="0"/>
              <a:t>MnDOT</a:t>
            </a:r>
            <a:r>
              <a:rPr lang="en-US" sz="2400" dirty="0" smtClean="0"/>
              <a:t> used “TH” not “I” or “US” or “MN” for all state highways.</a:t>
            </a:r>
            <a:endParaRPr lang="en-US" sz="2400" dirty="0"/>
          </a:p>
        </p:txBody>
      </p:sp>
      <p:pic>
        <p:nvPicPr>
          <p:cNvPr id="8" name="Picture 7" descr="example of general layout sheet" title="example"/>
          <p:cNvPicPr>
            <a:picLocks noChangeAspect="1"/>
          </p:cNvPicPr>
          <p:nvPr/>
        </p:nvPicPr>
        <p:blipFill>
          <a:blip r:embed="rId4"/>
          <a:stretch>
            <a:fillRect/>
          </a:stretch>
        </p:blipFill>
        <p:spPr>
          <a:xfrm>
            <a:off x="184935" y="2734921"/>
            <a:ext cx="5702157" cy="3676821"/>
          </a:xfrm>
          <a:prstGeom prst="rect">
            <a:avLst/>
          </a:prstGeom>
        </p:spPr>
      </p:pic>
      <p:sp>
        <p:nvSpPr>
          <p:cNvPr id="10" name="Rectangle 9" descr="highlight box" title="box"/>
          <p:cNvSpPr/>
          <p:nvPr/>
        </p:nvSpPr>
        <p:spPr>
          <a:xfrm>
            <a:off x="3359649" y="4232953"/>
            <a:ext cx="606176" cy="103769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6625523" y="4893432"/>
            <a:ext cx="662608" cy="163510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7418349" y="1615231"/>
            <a:ext cx="1154676" cy="969879"/>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extension of arrow to pullout" title="arrow extension"/>
          <p:cNvSpPr/>
          <p:nvPr/>
        </p:nvSpPr>
        <p:spPr>
          <a:xfrm>
            <a:off x="3965824" y="4345968"/>
            <a:ext cx="3852810" cy="5040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arrow to pullout" title="arrow"/>
          <p:cNvSpPr/>
          <p:nvPr/>
        </p:nvSpPr>
        <p:spPr>
          <a:xfrm>
            <a:off x="7685069" y="2585110"/>
            <a:ext cx="174661" cy="1811261"/>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descr="arrow to pullout" title="arrow"/>
          <p:cNvSpPr/>
          <p:nvPr/>
        </p:nvSpPr>
        <p:spPr>
          <a:xfrm>
            <a:off x="6822039" y="4396371"/>
            <a:ext cx="175069" cy="497061"/>
          </a:xfrm>
          <a:prstGeom prst="down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03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example of general layout sheet" title="example"/>
          <p:cNvPicPr>
            <a:picLocks noChangeAspect="1"/>
          </p:cNvPicPr>
          <p:nvPr/>
        </p:nvPicPr>
        <p:blipFill>
          <a:blip r:embed="rId3"/>
          <a:stretch>
            <a:fillRect/>
          </a:stretch>
        </p:blipFill>
        <p:spPr>
          <a:xfrm>
            <a:off x="99325" y="3040127"/>
            <a:ext cx="5263738" cy="3323700"/>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CITY, COUNTY, CORPORATE LIMITS</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9</a:t>
            </a:fld>
            <a:endParaRPr lang="en-US" dirty="0"/>
          </a:p>
        </p:txBody>
      </p:sp>
      <p:sp>
        <p:nvSpPr>
          <p:cNvPr id="7" name="TextBox 6"/>
          <p:cNvSpPr txBox="1"/>
          <p:nvPr/>
        </p:nvSpPr>
        <p:spPr>
          <a:xfrm>
            <a:off x="456871" y="1369756"/>
            <a:ext cx="4115129" cy="1200329"/>
          </a:xfrm>
          <a:prstGeom prst="rect">
            <a:avLst/>
          </a:prstGeom>
          <a:noFill/>
        </p:spPr>
        <p:txBody>
          <a:bodyPr wrap="square" rtlCol="0">
            <a:spAutoFit/>
          </a:bodyPr>
          <a:lstStyle/>
          <a:p>
            <a:r>
              <a:rPr lang="en-US" sz="2400" dirty="0" smtClean="0"/>
              <a:t>The general layout should label all Major Cities, Counties, and Corporate Limits.</a:t>
            </a:r>
            <a:endParaRPr lang="en-US" sz="2400" dirty="0"/>
          </a:p>
        </p:txBody>
      </p:sp>
      <p:sp>
        <p:nvSpPr>
          <p:cNvPr id="9" name="Rectangle 8" descr="highlight box" title="box"/>
          <p:cNvSpPr/>
          <p:nvPr/>
        </p:nvSpPr>
        <p:spPr>
          <a:xfrm>
            <a:off x="3441843" y="4001371"/>
            <a:ext cx="1402104" cy="71816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pullout of city/county names" title="pullout"/>
          <p:cNvPicPr>
            <a:picLocks noChangeAspect="1"/>
          </p:cNvPicPr>
          <p:nvPr/>
        </p:nvPicPr>
        <p:blipFill>
          <a:blip r:embed="rId4"/>
          <a:stretch>
            <a:fillRect/>
          </a:stretch>
        </p:blipFill>
        <p:spPr>
          <a:xfrm>
            <a:off x="4604371" y="1552377"/>
            <a:ext cx="4295705" cy="1283290"/>
          </a:xfrm>
          <a:prstGeom prst="rect">
            <a:avLst/>
          </a:prstGeom>
        </p:spPr>
      </p:pic>
      <p:sp>
        <p:nvSpPr>
          <p:cNvPr id="14" name="Rectangle 13" descr="highlight box" title="box"/>
          <p:cNvSpPr/>
          <p:nvPr/>
        </p:nvSpPr>
        <p:spPr>
          <a:xfrm>
            <a:off x="4662011" y="1638914"/>
            <a:ext cx="4153216" cy="112483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descr="arrow to pullout" title="arrow"/>
          <p:cNvSpPr/>
          <p:nvPr/>
        </p:nvSpPr>
        <p:spPr>
          <a:xfrm>
            <a:off x="6051478" y="2835667"/>
            <a:ext cx="215758" cy="1417834"/>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extension of arrow to pullout" title="arrow extension"/>
          <p:cNvSpPr/>
          <p:nvPr/>
        </p:nvSpPr>
        <p:spPr>
          <a:xfrm>
            <a:off x="4833673" y="4263775"/>
            <a:ext cx="1382192" cy="102742"/>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5018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rgbClr val="F5F5F5"/>
                </a:solidFill>
              </a:rPr>
              <a:t>BEGIN/END </a:t>
            </a:r>
            <a:r>
              <a:rPr lang="en-US" dirty="0" smtClean="0">
                <a:solidFill>
                  <a:srgbClr val="F5F5F5"/>
                </a:solidFill>
              </a:rPr>
              <a:t>SP#</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10</a:t>
            </a:fld>
            <a:endParaRPr lang="en-US" dirty="0"/>
          </a:p>
        </p:txBody>
      </p:sp>
      <p:sp>
        <p:nvSpPr>
          <p:cNvPr id="3" name="Rectangle 2"/>
          <p:cNvSpPr/>
          <p:nvPr/>
        </p:nvSpPr>
        <p:spPr>
          <a:xfrm>
            <a:off x="0" y="1523459"/>
            <a:ext cx="3273557" cy="1569660"/>
          </a:xfrm>
          <a:prstGeom prst="rect">
            <a:avLst/>
          </a:prstGeom>
        </p:spPr>
        <p:txBody>
          <a:bodyPr wrap="square">
            <a:spAutoFit/>
          </a:bodyPr>
          <a:lstStyle/>
          <a:p>
            <a:pPr algn="ctr"/>
            <a:r>
              <a:rPr lang="en-US" sz="2400" dirty="0"/>
              <a:t>The </a:t>
            </a:r>
            <a:r>
              <a:rPr lang="en-US" sz="2400" dirty="0" smtClean="0"/>
              <a:t>general layout should </a:t>
            </a:r>
            <a:r>
              <a:rPr lang="en-US" sz="2400" dirty="0"/>
              <a:t>label all SP#s, </a:t>
            </a:r>
            <a:r>
              <a:rPr lang="en-US" sz="2400" dirty="0" smtClean="0"/>
              <a:t>with a Beginning and Ending stationing</a:t>
            </a:r>
            <a:endParaRPr lang="en-US" sz="2400" dirty="0"/>
          </a:p>
        </p:txBody>
      </p:sp>
      <p:pic>
        <p:nvPicPr>
          <p:cNvPr id="7" name="Picture 6" descr="pullout of begin/end SP# with stationing" title="pullout"/>
          <p:cNvPicPr>
            <a:picLocks noChangeAspect="1"/>
          </p:cNvPicPr>
          <p:nvPr/>
        </p:nvPicPr>
        <p:blipFill>
          <a:blip r:embed="rId3"/>
          <a:stretch>
            <a:fillRect/>
          </a:stretch>
        </p:blipFill>
        <p:spPr>
          <a:xfrm>
            <a:off x="99325" y="3591120"/>
            <a:ext cx="4395912" cy="2820622"/>
          </a:xfrm>
          <a:prstGeom prst="rect">
            <a:avLst/>
          </a:prstGeom>
        </p:spPr>
      </p:pic>
      <p:pic>
        <p:nvPicPr>
          <p:cNvPr id="8" name="Picture 7" descr="example of general layout sheet" title="example"/>
          <p:cNvPicPr>
            <a:picLocks noChangeAspect="1"/>
          </p:cNvPicPr>
          <p:nvPr/>
        </p:nvPicPr>
        <p:blipFill>
          <a:blip r:embed="rId4"/>
          <a:stretch>
            <a:fillRect/>
          </a:stretch>
        </p:blipFill>
        <p:spPr>
          <a:xfrm>
            <a:off x="3342290" y="1529283"/>
            <a:ext cx="5660331" cy="3640970"/>
          </a:xfrm>
          <a:prstGeom prst="rect">
            <a:avLst/>
          </a:prstGeom>
        </p:spPr>
      </p:pic>
      <p:sp>
        <p:nvSpPr>
          <p:cNvPr id="10" name="Rectangle 9" descr="highlight box" title="box"/>
          <p:cNvSpPr/>
          <p:nvPr/>
        </p:nvSpPr>
        <p:spPr>
          <a:xfrm>
            <a:off x="628650" y="4340773"/>
            <a:ext cx="1525971" cy="10300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4280995" y="1781334"/>
            <a:ext cx="2046233" cy="70961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5992646" y="4330056"/>
            <a:ext cx="2194913" cy="651845"/>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2154621" y="4593021"/>
            <a:ext cx="3838025" cy="220717"/>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arrow to pullout" title="arrow"/>
          <p:cNvSpPr/>
          <p:nvPr/>
        </p:nvSpPr>
        <p:spPr>
          <a:xfrm>
            <a:off x="4563970" y="2490952"/>
            <a:ext cx="239258" cy="2154620"/>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523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EXCEPTIONS</a:t>
            </a:r>
            <a:endParaRPr lang="en-US" dirty="0">
              <a:solidFill>
                <a:srgbClr val="F5F5F5"/>
              </a:solidFill>
            </a:endParaRPr>
          </a:p>
        </p:txBody>
      </p:sp>
      <p:sp>
        <p:nvSpPr>
          <p:cNvPr id="4" name="Date Placeholder 3"/>
          <p:cNvSpPr>
            <a:spLocks noGrp="1"/>
          </p:cNvSpPr>
          <p:nvPr>
            <p:ph type="dt" sz="half" idx="10"/>
          </p:nvPr>
        </p:nvSpPr>
        <p:spPr>
          <a:xfrm>
            <a:off x="99325" y="646552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6311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63112"/>
            <a:ext cx="1097001" cy="365125"/>
          </a:xfrm>
        </p:spPr>
        <p:txBody>
          <a:bodyPr/>
          <a:lstStyle/>
          <a:p>
            <a:fld id="{48F63A3B-78C7-47BE-AE5E-E10140E04643}" type="slidenum">
              <a:rPr lang="en-US" smtClean="0"/>
              <a:t>11</a:t>
            </a:fld>
            <a:endParaRPr lang="en-US" dirty="0"/>
          </a:p>
        </p:txBody>
      </p:sp>
      <p:sp>
        <p:nvSpPr>
          <p:cNvPr id="7" name="TextBox 6"/>
          <p:cNvSpPr txBox="1"/>
          <p:nvPr/>
        </p:nvSpPr>
        <p:spPr>
          <a:xfrm>
            <a:off x="811658" y="1588893"/>
            <a:ext cx="7202184" cy="1200329"/>
          </a:xfrm>
          <a:prstGeom prst="rect">
            <a:avLst/>
          </a:prstGeom>
          <a:noFill/>
        </p:spPr>
        <p:txBody>
          <a:bodyPr wrap="square" rtlCol="0">
            <a:spAutoFit/>
          </a:bodyPr>
          <a:lstStyle/>
          <a:p>
            <a:r>
              <a:rPr lang="en-US" sz="2400" dirty="0" smtClean="0"/>
              <a:t>The general layout should label all exceptions.  These are based on the alignment as stated in the length block(s) on the title sheet.</a:t>
            </a:r>
          </a:p>
        </p:txBody>
      </p:sp>
      <p:pic>
        <p:nvPicPr>
          <p:cNvPr id="3" name="Picture 2" descr="example of general layout sheet" title="example"/>
          <p:cNvPicPr>
            <a:picLocks noChangeAspect="1"/>
          </p:cNvPicPr>
          <p:nvPr/>
        </p:nvPicPr>
        <p:blipFill>
          <a:blip r:embed="rId3"/>
          <a:stretch>
            <a:fillRect/>
          </a:stretch>
        </p:blipFill>
        <p:spPr>
          <a:xfrm>
            <a:off x="37681" y="3298005"/>
            <a:ext cx="4908570" cy="3165107"/>
          </a:xfrm>
          <a:prstGeom prst="rect">
            <a:avLst/>
          </a:prstGeom>
        </p:spPr>
      </p:pic>
      <p:pic>
        <p:nvPicPr>
          <p:cNvPr id="8" name="Picture 7" descr="pullout of exception labels" title="pullout"/>
          <p:cNvPicPr>
            <a:picLocks noChangeAspect="1"/>
          </p:cNvPicPr>
          <p:nvPr/>
        </p:nvPicPr>
        <p:blipFill rotWithShape="1">
          <a:blip r:embed="rId4"/>
          <a:srcRect l="6781" t="10389"/>
          <a:stretch/>
        </p:blipFill>
        <p:spPr>
          <a:xfrm>
            <a:off x="5029124" y="3569881"/>
            <a:ext cx="4027470" cy="2603220"/>
          </a:xfrm>
          <a:prstGeom prst="rect">
            <a:avLst/>
          </a:prstGeom>
        </p:spPr>
      </p:pic>
      <p:sp>
        <p:nvSpPr>
          <p:cNvPr id="10" name="Rectangle 9" descr="highlight box" title="box"/>
          <p:cNvSpPr/>
          <p:nvPr/>
        </p:nvSpPr>
        <p:spPr>
          <a:xfrm>
            <a:off x="3486868" y="3595956"/>
            <a:ext cx="1017288" cy="10582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5029124" y="3567468"/>
            <a:ext cx="3328827" cy="179564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descr="arrow to pullout" title="arrow"/>
          <p:cNvSpPr/>
          <p:nvPr/>
        </p:nvSpPr>
        <p:spPr>
          <a:xfrm>
            <a:off x="4504156" y="4231907"/>
            <a:ext cx="524968" cy="188356"/>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966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pullout of equation" title="pullout"/>
          <p:cNvPicPr>
            <a:picLocks noChangeAspect="1"/>
          </p:cNvPicPr>
          <p:nvPr/>
        </p:nvPicPr>
        <p:blipFill>
          <a:blip r:embed="rId3"/>
          <a:stretch>
            <a:fillRect/>
          </a:stretch>
        </p:blipFill>
        <p:spPr>
          <a:xfrm>
            <a:off x="7225941" y="1430840"/>
            <a:ext cx="1677032" cy="5024783"/>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EQUATIONS</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12</a:t>
            </a:fld>
            <a:endParaRPr lang="en-US" dirty="0"/>
          </a:p>
        </p:txBody>
      </p:sp>
      <p:sp>
        <p:nvSpPr>
          <p:cNvPr id="7" name="TextBox 6"/>
          <p:cNvSpPr txBox="1"/>
          <p:nvPr/>
        </p:nvSpPr>
        <p:spPr>
          <a:xfrm>
            <a:off x="232410" y="1430840"/>
            <a:ext cx="6810449" cy="1569660"/>
          </a:xfrm>
          <a:prstGeom prst="rect">
            <a:avLst/>
          </a:prstGeom>
          <a:noFill/>
        </p:spPr>
        <p:txBody>
          <a:bodyPr wrap="square" rtlCol="0">
            <a:spAutoFit/>
          </a:bodyPr>
          <a:lstStyle/>
          <a:p>
            <a:r>
              <a:rPr lang="en-US" sz="2400" dirty="0" smtClean="0"/>
              <a:t>The equations that pertain to the project limits should be included on the general layout.  The back equation is always listed before the ahead equation as it pertains to the previous section (left).</a:t>
            </a:r>
            <a:endParaRPr lang="en-US" sz="2400" dirty="0"/>
          </a:p>
        </p:txBody>
      </p:sp>
      <p:pic>
        <p:nvPicPr>
          <p:cNvPr id="3" name="Picture 2" descr="example of general layout sheet" title="example"/>
          <p:cNvPicPr>
            <a:picLocks noChangeAspect="1"/>
          </p:cNvPicPr>
          <p:nvPr/>
        </p:nvPicPr>
        <p:blipFill>
          <a:blip r:embed="rId4"/>
          <a:stretch>
            <a:fillRect/>
          </a:stretch>
        </p:blipFill>
        <p:spPr>
          <a:xfrm>
            <a:off x="232632" y="2982935"/>
            <a:ext cx="5260951" cy="3428807"/>
          </a:xfrm>
          <a:prstGeom prst="rect">
            <a:avLst/>
          </a:prstGeom>
        </p:spPr>
      </p:pic>
      <p:sp>
        <p:nvSpPr>
          <p:cNvPr id="9" name="Rectangle 8" descr="highlight box" title="box"/>
          <p:cNvSpPr/>
          <p:nvPr/>
        </p:nvSpPr>
        <p:spPr>
          <a:xfrm>
            <a:off x="3251899" y="4679022"/>
            <a:ext cx="349321" cy="9144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highlight box" title="box"/>
          <p:cNvSpPr/>
          <p:nvPr/>
        </p:nvSpPr>
        <p:spPr>
          <a:xfrm>
            <a:off x="7150813" y="3710152"/>
            <a:ext cx="1752160" cy="2701589"/>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descr="arrow to pullout" title="arrow"/>
          <p:cNvSpPr/>
          <p:nvPr/>
        </p:nvSpPr>
        <p:spPr>
          <a:xfrm>
            <a:off x="3676348" y="5034337"/>
            <a:ext cx="3453917" cy="199815"/>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2788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pullout of legend" title="pullout"/>
          <p:cNvPicPr>
            <a:picLocks noChangeAspect="1"/>
          </p:cNvPicPr>
          <p:nvPr/>
        </p:nvPicPr>
        <p:blipFill>
          <a:blip r:embed="rId3"/>
          <a:stretch>
            <a:fillRect/>
          </a:stretch>
        </p:blipFill>
        <p:spPr>
          <a:xfrm>
            <a:off x="5597294" y="4556860"/>
            <a:ext cx="3424266" cy="1941296"/>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PLAN SHEET REFERENCES</a:t>
            </a:r>
            <a:endParaRPr lang="en-US" dirty="0">
              <a:solidFill>
                <a:srgbClr val="F5F5F5"/>
              </a:solidFill>
            </a:endParaRPr>
          </a:p>
        </p:txBody>
      </p:sp>
      <p:sp>
        <p:nvSpPr>
          <p:cNvPr id="4" name="Date Placeholder 3"/>
          <p:cNvSpPr>
            <a:spLocks noGrp="1"/>
          </p:cNvSpPr>
          <p:nvPr>
            <p:ph type="dt" sz="half" idx="10"/>
          </p:nvPr>
        </p:nvSpPr>
        <p:spPr>
          <a:xfrm>
            <a:off x="99325" y="6496347"/>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93934"/>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93934"/>
            <a:ext cx="1097001" cy="365125"/>
          </a:xfrm>
        </p:spPr>
        <p:txBody>
          <a:bodyPr/>
          <a:lstStyle/>
          <a:p>
            <a:fld id="{48F63A3B-78C7-47BE-AE5E-E10140E04643}" type="slidenum">
              <a:rPr lang="en-US" smtClean="0"/>
              <a:t>13</a:t>
            </a:fld>
            <a:endParaRPr lang="en-US" dirty="0"/>
          </a:p>
        </p:txBody>
      </p:sp>
      <p:sp>
        <p:nvSpPr>
          <p:cNvPr id="3" name="TextBox 2"/>
          <p:cNvSpPr txBox="1"/>
          <p:nvPr/>
        </p:nvSpPr>
        <p:spPr>
          <a:xfrm>
            <a:off x="451811" y="1442404"/>
            <a:ext cx="8279987" cy="2308324"/>
          </a:xfrm>
          <a:prstGeom prst="rect">
            <a:avLst/>
          </a:prstGeom>
          <a:noFill/>
        </p:spPr>
        <p:txBody>
          <a:bodyPr wrap="square" rtlCol="0">
            <a:spAutoFit/>
          </a:bodyPr>
          <a:lstStyle/>
          <a:p>
            <a:r>
              <a:rPr lang="en-US" sz="2400" dirty="0" smtClean="0"/>
              <a:t>Indicate on the general layout where in the plan the major components of the plan can be found.</a:t>
            </a:r>
          </a:p>
          <a:p>
            <a:pPr marL="285750" indent="-285750">
              <a:buFont typeface="Wingdings" panose="05000000000000000000" pitchFamily="2" charset="2"/>
              <a:buChar char="Ø"/>
            </a:pPr>
            <a:r>
              <a:rPr lang="en-US" sz="2400" dirty="0" smtClean="0"/>
              <a:t>Sheet numbers can be labelled on the layout using different symbols for such things as topography sheets, construction  plan sheets, drainage plan sheets, etc., with the corresponding sheet number in the corresponding symbol.</a:t>
            </a:r>
            <a:endParaRPr lang="en-US" sz="2400" dirty="0"/>
          </a:p>
        </p:txBody>
      </p:sp>
      <p:pic>
        <p:nvPicPr>
          <p:cNvPr id="7" name="Picture 6" descr="example of general layout sheet" title="example"/>
          <p:cNvPicPr>
            <a:picLocks noChangeAspect="1"/>
          </p:cNvPicPr>
          <p:nvPr/>
        </p:nvPicPr>
        <p:blipFill>
          <a:blip r:embed="rId4"/>
          <a:stretch>
            <a:fillRect/>
          </a:stretch>
        </p:blipFill>
        <p:spPr>
          <a:xfrm>
            <a:off x="99325" y="3714978"/>
            <a:ext cx="4376791" cy="2834212"/>
          </a:xfrm>
          <a:prstGeom prst="rect">
            <a:avLst/>
          </a:prstGeom>
        </p:spPr>
      </p:pic>
      <p:pic>
        <p:nvPicPr>
          <p:cNvPr id="9" name="Picture 8" descr="pullout of sheet referencing" title="pullout"/>
          <p:cNvPicPr>
            <a:picLocks noChangeAspect="1"/>
          </p:cNvPicPr>
          <p:nvPr/>
        </p:nvPicPr>
        <p:blipFill>
          <a:blip r:embed="rId5"/>
          <a:stretch>
            <a:fillRect/>
          </a:stretch>
        </p:blipFill>
        <p:spPr>
          <a:xfrm>
            <a:off x="4645032" y="3882351"/>
            <a:ext cx="2134800" cy="596229"/>
          </a:xfrm>
          <a:prstGeom prst="rect">
            <a:avLst/>
          </a:prstGeom>
        </p:spPr>
      </p:pic>
      <p:sp>
        <p:nvSpPr>
          <p:cNvPr id="10" name="Rectangle 9" descr="highlight box" title="box"/>
          <p:cNvSpPr/>
          <p:nvPr/>
        </p:nvSpPr>
        <p:spPr>
          <a:xfrm>
            <a:off x="4736387" y="3996647"/>
            <a:ext cx="1756880" cy="36987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3282262" y="4078710"/>
            <a:ext cx="724659" cy="28780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422342" y="5607773"/>
            <a:ext cx="1057137" cy="495076"/>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5691884" y="4608832"/>
            <a:ext cx="3236359" cy="1158621"/>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descr="arrow to pullout" title="arrow"/>
          <p:cNvSpPr/>
          <p:nvPr/>
        </p:nvSpPr>
        <p:spPr>
          <a:xfrm>
            <a:off x="1489753" y="5537771"/>
            <a:ext cx="4202131" cy="229682"/>
          </a:xfrm>
          <a:prstGeom prst="rightArrow">
            <a:avLst/>
          </a:prstGeom>
          <a:solidFill>
            <a:srgbClr val="00A3E2"/>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descr="arrow to pullout" title="arrow"/>
          <p:cNvSpPr/>
          <p:nvPr/>
        </p:nvSpPr>
        <p:spPr>
          <a:xfrm>
            <a:off x="3986373" y="4145597"/>
            <a:ext cx="729466" cy="138727"/>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5861408" y="4849403"/>
            <a:ext cx="457200" cy="83227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6061753" y="4392445"/>
            <a:ext cx="143838" cy="446683"/>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435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ullout of sheet location table" title="pullout"/>
          <p:cNvPicPr>
            <a:picLocks noChangeAspect="1"/>
          </p:cNvPicPr>
          <p:nvPr/>
        </p:nvPicPr>
        <p:blipFill>
          <a:blip r:embed="rId3"/>
          <a:stretch>
            <a:fillRect/>
          </a:stretch>
        </p:blipFill>
        <p:spPr>
          <a:xfrm>
            <a:off x="2566223" y="2017884"/>
            <a:ext cx="6259293" cy="1609885"/>
          </a:xfrm>
          <a:prstGeom prst="rect">
            <a:avLst/>
          </a:prstGeom>
        </p:spPr>
      </p:pic>
      <p:sp>
        <p:nvSpPr>
          <p:cNvPr id="2" name="Title 1"/>
          <p:cNvSpPr>
            <a:spLocks noGrp="1"/>
          </p:cNvSpPr>
          <p:nvPr>
            <p:ph type="title"/>
          </p:nvPr>
        </p:nvSpPr>
        <p:spPr/>
        <p:txBody>
          <a:bodyPr>
            <a:normAutofit/>
          </a:bodyPr>
          <a:lstStyle/>
          <a:p>
            <a:pPr algn="ctr"/>
            <a:r>
              <a:rPr lang="en-US" dirty="0" smtClean="0">
                <a:solidFill>
                  <a:srgbClr val="F5F5F5"/>
                </a:solidFill>
              </a:rPr>
              <a:t>PLAN SHEET REFERENCES</a:t>
            </a:r>
            <a:endParaRPr lang="en-US" dirty="0">
              <a:solidFill>
                <a:srgbClr val="F5F5F5"/>
              </a:solidFill>
            </a:endParaRPr>
          </a:p>
        </p:txBody>
      </p:sp>
      <p:sp>
        <p:nvSpPr>
          <p:cNvPr id="4" name="Date Placeholder 3"/>
          <p:cNvSpPr>
            <a:spLocks noGrp="1"/>
          </p:cNvSpPr>
          <p:nvPr>
            <p:ph type="dt" sz="half" idx="10"/>
          </p:nvPr>
        </p:nvSpPr>
        <p:spPr>
          <a:xfrm>
            <a:off x="99325" y="648772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8531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85312"/>
            <a:ext cx="1097001" cy="365125"/>
          </a:xfrm>
        </p:spPr>
        <p:txBody>
          <a:bodyPr/>
          <a:lstStyle/>
          <a:p>
            <a:fld id="{48F63A3B-78C7-47BE-AE5E-E10140E04643}" type="slidenum">
              <a:rPr lang="en-US" smtClean="0"/>
              <a:t>14</a:t>
            </a:fld>
            <a:endParaRPr lang="en-US" dirty="0"/>
          </a:p>
        </p:txBody>
      </p:sp>
      <p:pic>
        <p:nvPicPr>
          <p:cNvPr id="8" name="Picture 7" descr="example of general layout sheet" title="example"/>
          <p:cNvPicPr>
            <a:picLocks noChangeAspect="1"/>
          </p:cNvPicPr>
          <p:nvPr/>
        </p:nvPicPr>
        <p:blipFill>
          <a:blip r:embed="rId4"/>
          <a:stretch>
            <a:fillRect/>
          </a:stretch>
        </p:blipFill>
        <p:spPr>
          <a:xfrm>
            <a:off x="262271" y="3836021"/>
            <a:ext cx="3828203" cy="2713801"/>
          </a:xfrm>
          <a:prstGeom prst="rect">
            <a:avLst/>
          </a:prstGeom>
        </p:spPr>
      </p:pic>
      <p:sp>
        <p:nvSpPr>
          <p:cNvPr id="3" name="TextBox 2"/>
          <p:cNvSpPr txBox="1"/>
          <p:nvPr/>
        </p:nvSpPr>
        <p:spPr>
          <a:xfrm>
            <a:off x="210207" y="1312921"/>
            <a:ext cx="8776237" cy="1015663"/>
          </a:xfrm>
          <a:prstGeom prst="rect">
            <a:avLst/>
          </a:prstGeom>
          <a:noFill/>
        </p:spPr>
        <p:txBody>
          <a:bodyPr wrap="square" rtlCol="0">
            <a:spAutoFit/>
          </a:bodyPr>
          <a:lstStyle/>
          <a:p>
            <a:r>
              <a:rPr lang="en-US" sz="2000" dirty="0" smtClean="0"/>
              <a:t>Another way to show it is with a table referencing the various plan sheet numbers.  This is typically used when the sheet sections are labelled as X of X in the bottom right corner.</a:t>
            </a:r>
            <a:endParaRPr lang="en-US" sz="2000" dirty="0"/>
          </a:p>
        </p:txBody>
      </p:sp>
      <p:pic>
        <p:nvPicPr>
          <p:cNvPr id="11" name="Picture 10" descr="pullout of sheet label" title="pullout"/>
          <p:cNvPicPr>
            <a:picLocks noChangeAspect="1"/>
          </p:cNvPicPr>
          <p:nvPr/>
        </p:nvPicPr>
        <p:blipFill>
          <a:blip r:embed="rId5"/>
          <a:stretch>
            <a:fillRect/>
          </a:stretch>
        </p:blipFill>
        <p:spPr>
          <a:xfrm>
            <a:off x="5032618" y="3915123"/>
            <a:ext cx="3830008" cy="2569926"/>
          </a:xfrm>
          <a:prstGeom prst="rect">
            <a:avLst/>
          </a:prstGeom>
        </p:spPr>
      </p:pic>
      <p:sp>
        <p:nvSpPr>
          <p:cNvPr id="12" name="Rectangle 11" descr="highlight box" title="box"/>
          <p:cNvSpPr/>
          <p:nvPr/>
        </p:nvSpPr>
        <p:spPr>
          <a:xfrm>
            <a:off x="1079448" y="5621343"/>
            <a:ext cx="1103124" cy="71919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4965672" y="3915386"/>
            <a:ext cx="4020772" cy="256992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5801710" y="4030779"/>
            <a:ext cx="437782" cy="394076"/>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5943501" y="2344065"/>
            <a:ext cx="362937" cy="1299185"/>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descr="arrow to pullout" title="arrow"/>
          <p:cNvSpPr/>
          <p:nvPr/>
        </p:nvSpPr>
        <p:spPr>
          <a:xfrm>
            <a:off x="2249519" y="5833242"/>
            <a:ext cx="2660342" cy="249060"/>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6020600" y="3643251"/>
            <a:ext cx="218891" cy="403010"/>
          </a:xfrm>
          <a:prstGeom prst="up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209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BRIDGES</a:t>
            </a:r>
            <a:endParaRPr lang="en-US" dirty="0">
              <a:solidFill>
                <a:srgbClr val="F5F5F5"/>
              </a:solidFill>
            </a:endParaRPr>
          </a:p>
        </p:txBody>
      </p:sp>
      <p:sp>
        <p:nvSpPr>
          <p:cNvPr id="4" name="Date Placeholder 3"/>
          <p:cNvSpPr>
            <a:spLocks noGrp="1"/>
          </p:cNvSpPr>
          <p:nvPr>
            <p:ph type="dt" sz="half" idx="10"/>
          </p:nvPr>
        </p:nvSpPr>
        <p:spPr>
          <a:xfrm>
            <a:off x="99325" y="648772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8531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85312"/>
            <a:ext cx="1097001" cy="365125"/>
          </a:xfrm>
        </p:spPr>
        <p:txBody>
          <a:bodyPr/>
          <a:lstStyle/>
          <a:p>
            <a:fld id="{48F63A3B-78C7-47BE-AE5E-E10140E04643}" type="slidenum">
              <a:rPr lang="en-US" smtClean="0"/>
              <a:t>15</a:t>
            </a:fld>
            <a:endParaRPr lang="en-US" dirty="0"/>
          </a:p>
        </p:txBody>
      </p:sp>
      <p:sp>
        <p:nvSpPr>
          <p:cNvPr id="3" name="TextBox 2"/>
          <p:cNvSpPr txBox="1"/>
          <p:nvPr/>
        </p:nvSpPr>
        <p:spPr>
          <a:xfrm>
            <a:off x="251717" y="1407430"/>
            <a:ext cx="8640566" cy="1200329"/>
          </a:xfrm>
          <a:prstGeom prst="rect">
            <a:avLst/>
          </a:prstGeom>
          <a:noFill/>
        </p:spPr>
        <p:txBody>
          <a:bodyPr wrap="square" rtlCol="0">
            <a:spAutoFit/>
          </a:bodyPr>
          <a:lstStyle/>
          <a:p>
            <a:r>
              <a:rPr lang="en-US" sz="2400" dirty="0" smtClean="0"/>
              <a:t>All </a:t>
            </a:r>
            <a:r>
              <a:rPr lang="en-US" sz="2400" dirty="0" err="1" smtClean="0"/>
              <a:t>inplace</a:t>
            </a:r>
            <a:r>
              <a:rPr lang="en-US" sz="2400" dirty="0" smtClean="0"/>
              <a:t> and proposed bridges should be labeled on the general layout.  What they cross over/under should also be labeled.  (e.g. Rivers, Railroads, roads, etc.).</a:t>
            </a:r>
            <a:endParaRPr lang="en-US" sz="2400" dirty="0"/>
          </a:p>
        </p:txBody>
      </p:sp>
      <p:pic>
        <p:nvPicPr>
          <p:cNvPr id="8" name="Picture 7" descr="example of general layout sheet" title="example"/>
          <p:cNvPicPr>
            <a:picLocks noChangeAspect="1"/>
          </p:cNvPicPr>
          <p:nvPr/>
        </p:nvPicPr>
        <p:blipFill>
          <a:blip r:embed="rId3"/>
          <a:stretch>
            <a:fillRect/>
          </a:stretch>
        </p:blipFill>
        <p:spPr>
          <a:xfrm>
            <a:off x="0" y="3388294"/>
            <a:ext cx="4635062" cy="2991884"/>
          </a:xfrm>
          <a:prstGeom prst="rect">
            <a:avLst/>
          </a:prstGeom>
        </p:spPr>
      </p:pic>
      <p:pic>
        <p:nvPicPr>
          <p:cNvPr id="9" name="Picture 8" descr="pullout of bridge label" title="pullout"/>
          <p:cNvPicPr>
            <a:picLocks noChangeAspect="1"/>
          </p:cNvPicPr>
          <p:nvPr/>
        </p:nvPicPr>
        <p:blipFill>
          <a:blip r:embed="rId4"/>
          <a:stretch>
            <a:fillRect/>
          </a:stretch>
        </p:blipFill>
        <p:spPr>
          <a:xfrm>
            <a:off x="4947491" y="2607759"/>
            <a:ext cx="4015458" cy="2968458"/>
          </a:xfrm>
          <a:prstGeom prst="rect">
            <a:avLst/>
          </a:prstGeom>
        </p:spPr>
      </p:pic>
      <p:sp>
        <p:nvSpPr>
          <p:cNvPr id="10" name="Rectangle 9" descr="highlight box" title="box"/>
          <p:cNvSpPr/>
          <p:nvPr/>
        </p:nvSpPr>
        <p:spPr>
          <a:xfrm>
            <a:off x="4824248" y="3983421"/>
            <a:ext cx="2848304" cy="177624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4099034" y="4014952"/>
            <a:ext cx="472966" cy="34684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descr="arrow to pullout" title="arrow"/>
          <p:cNvSpPr/>
          <p:nvPr/>
        </p:nvSpPr>
        <p:spPr>
          <a:xfrm>
            <a:off x="4572000" y="4120055"/>
            <a:ext cx="250808" cy="241738"/>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7966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ullout of signal label" title="pullout"/>
          <p:cNvPicPr>
            <a:picLocks noChangeAspect="1"/>
          </p:cNvPicPr>
          <p:nvPr/>
        </p:nvPicPr>
        <p:blipFill>
          <a:blip r:embed="rId3"/>
          <a:stretch>
            <a:fillRect/>
          </a:stretch>
        </p:blipFill>
        <p:spPr>
          <a:xfrm>
            <a:off x="5972052" y="3233106"/>
            <a:ext cx="3091540" cy="2706860"/>
          </a:xfrm>
          <a:prstGeom prst="rect">
            <a:avLst/>
          </a:prstGeom>
        </p:spPr>
      </p:pic>
      <p:sp>
        <p:nvSpPr>
          <p:cNvPr id="2" name="Title 1"/>
          <p:cNvSpPr>
            <a:spLocks noGrp="1"/>
          </p:cNvSpPr>
          <p:nvPr>
            <p:ph type="title"/>
          </p:nvPr>
        </p:nvSpPr>
        <p:spPr/>
        <p:txBody>
          <a:bodyPr/>
          <a:lstStyle/>
          <a:p>
            <a:pPr algn="ctr"/>
            <a:r>
              <a:rPr lang="en-US" dirty="0" smtClean="0">
                <a:solidFill>
                  <a:srgbClr val="F5F5F5"/>
                </a:solidFill>
              </a:rPr>
              <a:t>SIGNALS &amp; LIGHTING</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16</a:t>
            </a:fld>
            <a:endParaRPr lang="en-US" dirty="0"/>
          </a:p>
        </p:txBody>
      </p:sp>
      <p:pic>
        <p:nvPicPr>
          <p:cNvPr id="7" name="Picture 6" descr="example of general layout sheet" title="example"/>
          <p:cNvPicPr>
            <a:picLocks noChangeAspect="1"/>
          </p:cNvPicPr>
          <p:nvPr/>
        </p:nvPicPr>
        <p:blipFill>
          <a:blip r:embed="rId4"/>
          <a:stretch>
            <a:fillRect/>
          </a:stretch>
        </p:blipFill>
        <p:spPr>
          <a:xfrm>
            <a:off x="88816" y="2879714"/>
            <a:ext cx="5387074" cy="3515680"/>
          </a:xfrm>
          <a:prstGeom prst="rect">
            <a:avLst/>
          </a:prstGeom>
        </p:spPr>
      </p:pic>
      <p:sp>
        <p:nvSpPr>
          <p:cNvPr id="8" name="Rectangle 7" descr="highlight box" title="box"/>
          <p:cNvSpPr/>
          <p:nvPr/>
        </p:nvSpPr>
        <p:spPr>
          <a:xfrm>
            <a:off x="3883631" y="4006921"/>
            <a:ext cx="863030" cy="88357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descr="highlight box" title="box"/>
          <p:cNvSpPr/>
          <p:nvPr/>
        </p:nvSpPr>
        <p:spPr>
          <a:xfrm>
            <a:off x="6278996" y="3233106"/>
            <a:ext cx="2742987" cy="249987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descr="arrow to pullout" title="arrow"/>
          <p:cNvSpPr/>
          <p:nvPr/>
        </p:nvSpPr>
        <p:spPr>
          <a:xfrm>
            <a:off x="4746661" y="4099390"/>
            <a:ext cx="1490726" cy="209852"/>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98547" y="1596589"/>
            <a:ext cx="8861369" cy="461665"/>
          </a:xfrm>
          <a:prstGeom prst="rect">
            <a:avLst/>
          </a:prstGeom>
          <a:noFill/>
        </p:spPr>
        <p:txBody>
          <a:bodyPr wrap="square" rtlCol="0">
            <a:spAutoFit/>
          </a:bodyPr>
          <a:lstStyle/>
          <a:p>
            <a:r>
              <a:rPr lang="en-US" sz="2400" dirty="0" smtClean="0"/>
              <a:t>The general layout is a good place to show proposed signal locations.</a:t>
            </a:r>
            <a:endParaRPr lang="en-US" sz="2400" dirty="0"/>
          </a:p>
        </p:txBody>
      </p:sp>
    </p:spTree>
    <p:extLst>
      <p:ext uri="{BB962C8B-B14F-4D97-AF65-F5344CB8AC3E}">
        <p14:creationId xmlns:p14="http://schemas.microsoft.com/office/powerpoint/2010/main" val="74016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5F5F5"/>
                </a:solidFill>
              </a:rPr>
              <a:t>WALLS</a:t>
            </a:r>
            <a:br>
              <a:rPr lang="en-US" dirty="0" smtClean="0">
                <a:solidFill>
                  <a:srgbClr val="F5F5F5"/>
                </a:solidFill>
              </a:rPr>
            </a:br>
            <a:endParaRPr lang="en-US" dirty="0">
              <a:solidFill>
                <a:srgbClr val="F5F5F5"/>
              </a:solidFill>
            </a:endParaRPr>
          </a:p>
        </p:txBody>
      </p:sp>
      <p:sp>
        <p:nvSpPr>
          <p:cNvPr id="4" name="Date Placeholder 3"/>
          <p:cNvSpPr>
            <a:spLocks noGrp="1"/>
          </p:cNvSpPr>
          <p:nvPr>
            <p:ph type="dt" sz="half" idx="10"/>
          </p:nvPr>
        </p:nvSpPr>
        <p:spPr>
          <a:xfrm>
            <a:off x="99325" y="650874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50633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06332"/>
            <a:ext cx="1097001" cy="365125"/>
          </a:xfrm>
        </p:spPr>
        <p:txBody>
          <a:bodyPr/>
          <a:lstStyle/>
          <a:p>
            <a:fld id="{48F63A3B-78C7-47BE-AE5E-E10140E04643}" type="slidenum">
              <a:rPr lang="en-US" smtClean="0"/>
              <a:t>17</a:t>
            </a:fld>
            <a:endParaRPr lang="en-US" dirty="0"/>
          </a:p>
        </p:txBody>
      </p:sp>
      <p:pic>
        <p:nvPicPr>
          <p:cNvPr id="7" name="Picture 6" descr="example of general layout sheet" title="example"/>
          <p:cNvPicPr>
            <a:picLocks noChangeAspect="1"/>
          </p:cNvPicPr>
          <p:nvPr/>
        </p:nvPicPr>
        <p:blipFill>
          <a:blip r:embed="rId3"/>
          <a:stretch>
            <a:fillRect/>
          </a:stretch>
        </p:blipFill>
        <p:spPr>
          <a:xfrm>
            <a:off x="99325" y="3175139"/>
            <a:ext cx="5218218" cy="3331193"/>
          </a:xfrm>
          <a:prstGeom prst="rect">
            <a:avLst/>
          </a:prstGeom>
        </p:spPr>
      </p:pic>
      <p:pic>
        <p:nvPicPr>
          <p:cNvPr id="8" name="Picture 7" descr="pullout of wall label" title="pullout"/>
          <p:cNvPicPr>
            <a:picLocks noChangeAspect="1"/>
          </p:cNvPicPr>
          <p:nvPr/>
        </p:nvPicPr>
        <p:blipFill>
          <a:blip r:embed="rId4"/>
          <a:stretch>
            <a:fillRect/>
          </a:stretch>
        </p:blipFill>
        <p:spPr>
          <a:xfrm>
            <a:off x="3678090" y="1508887"/>
            <a:ext cx="5329276" cy="2348409"/>
          </a:xfrm>
          <a:prstGeom prst="rect">
            <a:avLst/>
          </a:prstGeom>
        </p:spPr>
      </p:pic>
      <p:sp>
        <p:nvSpPr>
          <p:cNvPr id="9" name="Rectangle 8" descr="highlight box" title="box"/>
          <p:cNvSpPr/>
          <p:nvPr/>
        </p:nvSpPr>
        <p:spPr>
          <a:xfrm>
            <a:off x="3783724" y="4309241"/>
            <a:ext cx="1533819" cy="69368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highlight box" title="box"/>
          <p:cNvSpPr/>
          <p:nvPr/>
        </p:nvSpPr>
        <p:spPr>
          <a:xfrm>
            <a:off x="3699641" y="1450428"/>
            <a:ext cx="5444359" cy="2493688"/>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descr="arrow to pullout" title="arrow"/>
          <p:cNvSpPr/>
          <p:nvPr/>
        </p:nvSpPr>
        <p:spPr>
          <a:xfrm>
            <a:off x="4519448" y="3944116"/>
            <a:ext cx="168166" cy="365125"/>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48103" y="1508887"/>
            <a:ext cx="3059659" cy="1569660"/>
          </a:xfrm>
          <a:prstGeom prst="rect">
            <a:avLst/>
          </a:prstGeom>
          <a:noFill/>
        </p:spPr>
        <p:txBody>
          <a:bodyPr wrap="square" rtlCol="0">
            <a:spAutoFit/>
          </a:bodyPr>
          <a:lstStyle/>
          <a:p>
            <a:r>
              <a:rPr lang="en-US" sz="2400" dirty="0" smtClean="0"/>
              <a:t>The general layout should show the proposed wall locations.</a:t>
            </a:r>
            <a:endParaRPr lang="en-US" sz="2400" dirty="0"/>
          </a:p>
        </p:txBody>
      </p:sp>
    </p:spTree>
    <p:extLst>
      <p:ext uri="{BB962C8B-B14F-4D97-AF65-F5344CB8AC3E}">
        <p14:creationId xmlns:p14="http://schemas.microsoft.com/office/powerpoint/2010/main" val="1281569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AREAS OF ENVIRONMENTAL SENSITIVITY</a:t>
            </a:r>
            <a:endParaRPr lang="en-US" dirty="0">
              <a:solidFill>
                <a:srgbClr val="F5F5F5"/>
              </a:solidFill>
            </a:endParaRPr>
          </a:p>
        </p:txBody>
      </p:sp>
      <p:sp>
        <p:nvSpPr>
          <p:cNvPr id="4" name="Date Placeholder 3"/>
          <p:cNvSpPr>
            <a:spLocks noGrp="1"/>
          </p:cNvSpPr>
          <p:nvPr>
            <p:ph type="dt" sz="half" idx="10"/>
          </p:nvPr>
        </p:nvSpPr>
        <p:spPr>
          <a:xfrm>
            <a:off x="99325" y="6547718"/>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545305"/>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545305"/>
            <a:ext cx="1097001" cy="365125"/>
          </a:xfrm>
        </p:spPr>
        <p:txBody>
          <a:bodyPr/>
          <a:lstStyle/>
          <a:p>
            <a:fld id="{48F63A3B-78C7-47BE-AE5E-E10140E04643}" type="slidenum">
              <a:rPr lang="en-US" smtClean="0"/>
              <a:t>18</a:t>
            </a:fld>
            <a:endParaRPr lang="en-US" dirty="0"/>
          </a:p>
        </p:txBody>
      </p:sp>
      <p:pic>
        <p:nvPicPr>
          <p:cNvPr id="3" name="Picture 2" descr="pullout of environmental sensitivity label" title="pullout"/>
          <p:cNvPicPr>
            <a:picLocks noChangeAspect="1"/>
          </p:cNvPicPr>
          <p:nvPr/>
        </p:nvPicPr>
        <p:blipFill>
          <a:blip r:embed="rId3"/>
          <a:stretch>
            <a:fillRect/>
          </a:stretch>
        </p:blipFill>
        <p:spPr>
          <a:xfrm>
            <a:off x="361635" y="3274088"/>
            <a:ext cx="2268549" cy="3267673"/>
          </a:xfrm>
          <a:prstGeom prst="rect">
            <a:avLst/>
          </a:prstGeom>
        </p:spPr>
      </p:pic>
      <p:pic>
        <p:nvPicPr>
          <p:cNvPr id="7" name="Picture 6" descr="pullout of environmental sensitivity lable in legend" title="pullout"/>
          <p:cNvPicPr>
            <a:picLocks noChangeAspect="1"/>
          </p:cNvPicPr>
          <p:nvPr/>
        </p:nvPicPr>
        <p:blipFill>
          <a:blip r:embed="rId4"/>
          <a:stretch>
            <a:fillRect/>
          </a:stretch>
        </p:blipFill>
        <p:spPr>
          <a:xfrm>
            <a:off x="5619963" y="1343784"/>
            <a:ext cx="3442817" cy="1457247"/>
          </a:xfrm>
          <a:prstGeom prst="rect">
            <a:avLst/>
          </a:prstGeom>
        </p:spPr>
      </p:pic>
      <p:pic>
        <p:nvPicPr>
          <p:cNvPr id="8" name="Picture 7" descr="example of general layout sheet" title="example"/>
          <p:cNvPicPr>
            <a:picLocks noChangeAspect="1"/>
          </p:cNvPicPr>
          <p:nvPr/>
        </p:nvPicPr>
        <p:blipFill>
          <a:blip r:embed="rId5"/>
          <a:stretch>
            <a:fillRect/>
          </a:stretch>
        </p:blipFill>
        <p:spPr>
          <a:xfrm>
            <a:off x="4086671" y="3311208"/>
            <a:ext cx="4976109" cy="3205665"/>
          </a:xfrm>
          <a:prstGeom prst="rect">
            <a:avLst/>
          </a:prstGeom>
        </p:spPr>
      </p:pic>
      <p:sp>
        <p:nvSpPr>
          <p:cNvPr id="9" name="Rectangle 8"/>
          <p:cNvSpPr/>
          <p:nvPr/>
        </p:nvSpPr>
        <p:spPr>
          <a:xfrm>
            <a:off x="208054" y="1343784"/>
            <a:ext cx="5411909" cy="1938992"/>
          </a:xfrm>
          <a:prstGeom prst="rect">
            <a:avLst/>
          </a:prstGeom>
          <a:noFill/>
        </p:spPr>
        <p:txBody>
          <a:bodyPr wrap="square" rtlCol="0">
            <a:spAutoFit/>
          </a:bodyPr>
          <a:lstStyle/>
          <a:p>
            <a:r>
              <a:rPr lang="en-US" sz="2000" dirty="0"/>
              <a:t>It is important to show the areas of environmental sensitivity in the plan to make sure these areas are not impacted. These locations must be shown on the general layout sheets. It is recommended to also show them on the removal and construction plan sheets as well. </a:t>
            </a:r>
          </a:p>
        </p:txBody>
      </p:sp>
      <p:sp>
        <p:nvSpPr>
          <p:cNvPr id="10" name="Rectangle 9" descr="highlight box" title="box"/>
          <p:cNvSpPr/>
          <p:nvPr/>
        </p:nvSpPr>
        <p:spPr>
          <a:xfrm>
            <a:off x="5619963" y="5681609"/>
            <a:ext cx="513709" cy="616449"/>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1315092" y="3311209"/>
            <a:ext cx="1315092" cy="102053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descr="arrow to pullout" title="arrow"/>
          <p:cNvSpPr/>
          <p:nvPr/>
        </p:nvSpPr>
        <p:spPr>
          <a:xfrm>
            <a:off x="1448656" y="5835720"/>
            <a:ext cx="4171307" cy="227839"/>
          </a:xfrm>
          <a:prstGeom prst="lef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361635" y="4416217"/>
            <a:ext cx="1087021" cy="210065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arrow to pullout" title="arrow"/>
          <p:cNvSpPr/>
          <p:nvPr/>
        </p:nvSpPr>
        <p:spPr>
          <a:xfrm>
            <a:off x="2116476" y="4360175"/>
            <a:ext cx="215758" cy="1526917"/>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5619963" y="2270150"/>
            <a:ext cx="3442817" cy="559312"/>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4572000" y="3619744"/>
            <a:ext cx="863029" cy="294710"/>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5928189" y="2857893"/>
            <a:ext cx="205483" cy="851077"/>
          </a:xfrm>
          <a:prstGeom prst="upArrow">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descr="extension of arrow to pullout" title="arrow extension"/>
          <p:cNvSpPr/>
          <p:nvPr/>
        </p:nvSpPr>
        <p:spPr>
          <a:xfrm>
            <a:off x="5383659" y="3708971"/>
            <a:ext cx="698643" cy="86374"/>
          </a:xfrm>
          <a:prstGeom prst="rect">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7582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example of general layout sheet" title="example"/>
          <p:cNvPicPr>
            <a:picLocks noChangeAspect="1"/>
          </p:cNvPicPr>
          <p:nvPr/>
        </p:nvPicPr>
        <p:blipFill>
          <a:blip r:embed="rId2"/>
          <a:stretch>
            <a:fillRect/>
          </a:stretch>
        </p:blipFill>
        <p:spPr>
          <a:xfrm>
            <a:off x="2613715" y="1596582"/>
            <a:ext cx="6433983" cy="4848686"/>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09" y="6600999"/>
            <a:ext cx="2468749" cy="257002"/>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19</a:t>
            </a:fld>
            <a:endParaRPr lang="en-US" dirty="0"/>
          </a:p>
        </p:txBody>
      </p:sp>
      <p:sp>
        <p:nvSpPr>
          <p:cNvPr id="9" name="TextBox 8"/>
          <p:cNvSpPr txBox="1"/>
          <p:nvPr/>
        </p:nvSpPr>
        <p:spPr>
          <a:xfrm>
            <a:off x="370021" y="1678181"/>
            <a:ext cx="2106613" cy="1569660"/>
          </a:xfrm>
          <a:prstGeom prst="rect">
            <a:avLst/>
          </a:prstGeom>
          <a:noFill/>
        </p:spPr>
        <p:txBody>
          <a:bodyPr wrap="square" rtlCol="0">
            <a:spAutoFit/>
          </a:bodyPr>
          <a:lstStyle/>
          <a:p>
            <a:pPr marL="342900" indent="-342900">
              <a:buFont typeface="Wingdings" charset="2"/>
              <a:buChar char="Ø"/>
            </a:pPr>
            <a:r>
              <a:rPr lang="en-US" sz="2400" dirty="0" smtClean="0"/>
              <a:t>The Index Map should include a north arrow.</a:t>
            </a:r>
          </a:p>
        </p:txBody>
      </p:sp>
      <p:sp>
        <p:nvSpPr>
          <p:cNvPr id="10" name="Rectangle 9" descr="highlight box" title="box"/>
          <p:cNvSpPr/>
          <p:nvPr/>
        </p:nvSpPr>
        <p:spPr>
          <a:xfrm flipH="1">
            <a:off x="3083158" y="1795600"/>
            <a:ext cx="417125" cy="104592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pullout of north arrow" title="pullout"/>
          <p:cNvPicPr>
            <a:picLocks noChangeAspect="1"/>
          </p:cNvPicPr>
          <p:nvPr/>
        </p:nvPicPr>
        <p:blipFill>
          <a:blip r:embed="rId3"/>
          <a:stretch>
            <a:fillRect/>
          </a:stretch>
        </p:blipFill>
        <p:spPr>
          <a:xfrm>
            <a:off x="839024" y="3334838"/>
            <a:ext cx="635322" cy="3110430"/>
          </a:xfrm>
          <a:prstGeom prst="rect">
            <a:avLst/>
          </a:prstGeom>
        </p:spPr>
      </p:pic>
      <p:sp>
        <p:nvSpPr>
          <p:cNvPr id="14" name="Rectangle 13" descr="highlight box" title="box"/>
          <p:cNvSpPr/>
          <p:nvPr/>
        </p:nvSpPr>
        <p:spPr>
          <a:xfrm>
            <a:off x="768356" y="3285202"/>
            <a:ext cx="705990" cy="322880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descr="arrow to pullout" title="arrow"/>
          <p:cNvSpPr/>
          <p:nvPr/>
        </p:nvSpPr>
        <p:spPr>
          <a:xfrm>
            <a:off x="3185653" y="2841523"/>
            <a:ext cx="265470" cy="1179871"/>
          </a:xfrm>
          <a:prstGeom prst="up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extension of arrow to pullout" title="arrow extension"/>
          <p:cNvSpPr/>
          <p:nvPr/>
        </p:nvSpPr>
        <p:spPr>
          <a:xfrm>
            <a:off x="1474346" y="4011561"/>
            <a:ext cx="1907951" cy="117987"/>
          </a:xfrm>
          <a:prstGeom prst="rect">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367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ullout of culvert label" title="pullout"/>
          <p:cNvPicPr>
            <a:picLocks noChangeAspect="1"/>
          </p:cNvPicPr>
          <p:nvPr/>
        </p:nvPicPr>
        <p:blipFill>
          <a:blip r:embed="rId3"/>
          <a:stretch>
            <a:fillRect/>
          </a:stretch>
        </p:blipFill>
        <p:spPr>
          <a:xfrm>
            <a:off x="6344299" y="2906809"/>
            <a:ext cx="2156519" cy="3205403"/>
          </a:xfrm>
          <a:prstGeom prst="rect">
            <a:avLst/>
          </a:prstGeom>
        </p:spPr>
      </p:pic>
      <p:sp>
        <p:nvSpPr>
          <p:cNvPr id="2" name="Title 1"/>
          <p:cNvSpPr>
            <a:spLocks noGrp="1"/>
          </p:cNvSpPr>
          <p:nvPr>
            <p:ph type="title"/>
          </p:nvPr>
        </p:nvSpPr>
        <p:spPr/>
        <p:txBody>
          <a:bodyPr>
            <a:normAutofit fontScale="90000"/>
          </a:bodyPr>
          <a:lstStyle/>
          <a:p>
            <a:pPr algn="ctr"/>
            <a:r>
              <a:rPr lang="en-US" dirty="0" smtClean="0">
                <a:solidFill>
                  <a:srgbClr val="F5F5F5"/>
                </a:solidFill>
              </a:rPr>
              <a:t>GENERAL LAYOUT – </a:t>
            </a:r>
            <a:br>
              <a:rPr lang="en-US" dirty="0" smtClean="0">
                <a:solidFill>
                  <a:srgbClr val="F5F5F5"/>
                </a:solidFill>
              </a:rPr>
            </a:br>
            <a:r>
              <a:rPr lang="en-US" dirty="0" smtClean="0">
                <a:solidFill>
                  <a:srgbClr val="F5F5F5"/>
                </a:solidFill>
              </a:rPr>
              <a:t>CONSTRUCTION PLAN VIEW</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20</a:t>
            </a:fld>
            <a:endParaRPr lang="en-US" dirty="0"/>
          </a:p>
        </p:txBody>
      </p:sp>
      <p:sp>
        <p:nvSpPr>
          <p:cNvPr id="8" name="Rectangle 7"/>
          <p:cNvSpPr/>
          <p:nvPr/>
        </p:nvSpPr>
        <p:spPr>
          <a:xfrm>
            <a:off x="1572909" y="1387301"/>
            <a:ext cx="5587215" cy="1200329"/>
          </a:xfrm>
          <a:prstGeom prst="rect">
            <a:avLst/>
          </a:prstGeom>
        </p:spPr>
        <p:txBody>
          <a:bodyPr wrap="square">
            <a:spAutoFit/>
          </a:bodyPr>
          <a:lstStyle/>
          <a:p>
            <a:pPr algn="ctr"/>
            <a:r>
              <a:rPr lang="en-US" sz="2400" dirty="0"/>
              <a:t>Sometimes general layouts are used in place of construction plan views.  Such as is sporadic culvert </a:t>
            </a:r>
            <a:r>
              <a:rPr lang="en-US" sz="2400" dirty="0" smtClean="0"/>
              <a:t>work or turn lanes.</a:t>
            </a:r>
            <a:endParaRPr lang="en-US" sz="2400" dirty="0"/>
          </a:p>
        </p:txBody>
      </p:sp>
      <p:pic>
        <p:nvPicPr>
          <p:cNvPr id="9" name="Picture 8" descr="example of general layout sheet" title="example"/>
          <p:cNvPicPr>
            <a:picLocks noChangeAspect="1"/>
          </p:cNvPicPr>
          <p:nvPr/>
        </p:nvPicPr>
        <p:blipFill>
          <a:blip r:embed="rId4"/>
          <a:stretch>
            <a:fillRect/>
          </a:stretch>
        </p:blipFill>
        <p:spPr>
          <a:xfrm>
            <a:off x="0" y="2637447"/>
            <a:ext cx="5804899" cy="3726891"/>
          </a:xfrm>
          <a:prstGeom prst="rect">
            <a:avLst/>
          </a:prstGeom>
        </p:spPr>
      </p:pic>
      <p:sp>
        <p:nvSpPr>
          <p:cNvPr id="11" name="Rectangle 10" descr="highlight box" title="box"/>
          <p:cNvSpPr/>
          <p:nvPr/>
        </p:nvSpPr>
        <p:spPr>
          <a:xfrm>
            <a:off x="3863083" y="5095982"/>
            <a:ext cx="503434" cy="647272"/>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6472719" y="3195263"/>
            <a:ext cx="1857620" cy="2756086"/>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4366516" y="5270643"/>
            <a:ext cx="2106203" cy="256854"/>
          </a:xfrm>
          <a:prstGeom prst="righ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585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CONCLUSION</a:t>
            </a:r>
            <a:endParaRPr lang="en-US" dirty="0">
              <a:solidFill>
                <a:srgbClr val="F5F5F5"/>
              </a:solidFill>
            </a:endParaRPr>
          </a:p>
        </p:txBody>
      </p:sp>
      <p:sp>
        <p:nvSpPr>
          <p:cNvPr id="4" name="Date Placeholder 3"/>
          <p:cNvSpPr>
            <a:spLocks noGrp="1"/>
          </p:cNvSpPr>
          <p:nvPr>
            <p:ph type="dt" sz="half" idx="10"/>
          </p:nvPr>
        </p:nvSpPr>
        <p:spPr>
          <a:xfrm>
            <a:off x="99325" y="6414155"/>
            <a:ext cx="2377309" cy="365123"/>
          </a:xfrm>
        </p:spPr>
        <p:txBody>
          <a:bodyPr/>
          <a:lstStyle/>
          <a:p>
            <a:r>
              <a:rPr lang="en-US" smtClean="0"/>
              <a:t>PPB-GENERAL LAYOUT 2018-12</a:t>
            </a:r>
            <a:endParaRPr lang="en-US" dirty="0"/>
          </a:p>
        </p:txBody>
      </p:sp>
      <p:sp>
        <p:nvSpPr>
          <p:cNvPr id="5" name="Footer Placeholder 4"/>
          <p:cNvSpPr>
            <a:spLocks noGrp="1"/>
          </p:cNvSpPr>
          <p:nvPr>
            <p:ph type="ftr" sz="quarter" idx="3"/>
          </p:nvPr>
        </p:nvSpPr>
        <p:spPr>
          <a:xfrm>
            <a:off x="2852124" y="641174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49" y="6411742"/>
            <a:ext cx="1097001" cy="365125"/>
          </a:xfrm>
        </p:spPr>
        <p:txBody>
          <a:bodyPr/>
          <a:lstStyle/>
          <a:p>
            <a:fld id="{48F63A3B-78C7-47BE-AE5E-E10140E04643}" type="slidenum">
              <a:rPr lang="en-US" smtClean="0"/>
              <a:t>21</a:t>
            </a:fld>
            <a:endParaRPr lang="en-US" dirty="0"/>
          </a:p>
        </p:txBody>
      </p:sp>
      <p:sp>
        <p:nvSpPr>
          <p:cNvPr id="7" name="Rectangle 6"/>
          <p:cNvSpPr/>
          <p:nvPr/>
        </p:nvSpPr>
        <p:spPr>
          <a:xfrm>
            <a:off x="1287979" y="2230548"/>
            <a:ext cx="6229350" cy="2677656"/>
          </a:xfrm>
          <a:prstGeom prst="rect">
            <a:avLst/>
          </a:prstGeom>
        </p:spPr>
        <p:txBody>
          <a:bodyPr wrap="square">
            <a:spAutoFit/>
          </a:bodyPr>
          <a:lstStyle/>
          <a:p>
            <a:pPr marL="342900" indent="-342900">
              <a:buFont typeface="Wingdings" panose="05000000000000000000" pitchFamily="2" charset="2"/>
              <a:buChar char="Ø"/>
            </a:pPr>
            <a:r>
              <a:rPr lang="en-US" sz="2400" dirty="0"/>
              <a:t>There are several ways to show information on the general layout.  </a:t>
            </a:r>
            <a:r>
              <a:rPr lang="en-US" sz="2400" dirty="0" smtClean="0"/>
              <a:t>The above slides were a </a:t>
            </a:r>
            <a:r>
              <a:rPr lang="en-US" sz="2400" dirty="0"/>
              <a:t>few </a:t>
            </a:r>
            <a:r>
              <a:rPr lang="en-US" sz="2400" dirty="0" smtClean="0"/>
              <a:t>examples of how they can be shown.</a:t>
            </a:r>
          </a:p>
          <a:p>
            <a:pPr marL="342900" indent="-342900">
              <a:buFont typeface="Wingdings" panose="05000000000000000000" pitchFamily="2" charset="2"/>
              <a:buChar char="Ø"/>
            </a:pPr>
            <a:endParaRPr lang="en-US" sz="2400" dirty="0"/>
          </a:p>
          <a:p>
            <a:pPr marL="342900" indent="-342900">
              <a:buFont typeface="Wingdings" panose="05000000000000000000" pitchFamily="2" charset="2"/>
              <a:buChar char="Ø"/>
            </a:pPr>
            <a:r>
              <a:rPr lang="en-US" sz="2400" dirty="0" smtClean="0"/>
              <a:t>The information included should be the same no matter which example you follow.</a:t>
            </a:r>
          </a:p>
          <a:p>
            <a:endParaRPr lang="en-US" sz="2400" dirty="0"/>
          </a:p>
        </p:txBody>
      </p:sp>
    </p:spTree>
    <p:extLst>
      <p:ext uri="{BB962C8B-B14F-4D97-AF65-F5344CB8AC3E}">
        <p14:creationId xmlns:p14="http://schemas.microsoft.com/office/powerpoint/2010/main" val="654543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1"/>
            <a:ext cx="9144000" cy="1733267"/>
          </a:xfrm>
        </p:spPr>
        <p:txBody>
          <a:bodyPr/>
          <a:lstStyle/>
          <a:p>
            <a:r>
              <a:rPr lang="en-US" sz="6000" dirty="0" smtClean="0">
                <a:solidFill>
                  <a:srgbClr val="00B050"/>
                </a:solidFill>
              </a:rPr>
              <a:t>QUESTIONS????</a:t>
            </a:r>
            <a:br>
              <a:rPr lang="en-US" sz="6000" dirty="0" smtClean="0">
                <a:solidFill>
                  <a:srgbClr val="00B050"/>
                </a:solidFill>
              </a:rPr>
            </a:br>
            <a:r>
              <a:rPr lang="en-US" sz="3600" dirty="0" smtClean="0">
                <a:solidFill>
                  <a:srgbClr val="00B050"/>
                </a:solidFill>
              </a:rPr>
              <a:t>Any questions contact us ANYTIME:</a:t>
            </a:r>
            <a:endParaRPr lang="en-US" sz="3600" dirty="0">
              <a:solidFill>
                <a:srgbClr val="00B050"/>
              </a:solidFill>
            </a:endParaRPr>
          </a:p>
        </p:txBody>
      </p:sp>
      <p:sp>
        <p:nvSpPr>
          <p:cNvPr id="4" name="Date Placeholder 3"/>
          <p:cNvSpPr>
            <a:spLocks noGrp="1"/>
          </p:cNvSpPr>
          <p:nvPr>
            <p:ph type="dt" sz="half" idx="10"/>
          </p:nvPr>
        </p:nvSpPr>
        <p:spPr>
          <a:xfrm>
            <a:off x="183409" y="6356354"/>
            <a:ext cx="2293225" cy="501646"/>
          </a:xfrm>
        </p:spPr>
        <p:txBody>
          <a:bodyPr/>
          <a:lstStyle/>
          <a:p>
            <a:r>
              <a:rPr lang="en-US" smtClean="0"/>
              <a:t>PPB-GENERAL LAYOUT 2018-12</a:t>
            </a:r>
            <a:endParaRPr lang="en-US" dirty="0"/>
          </a:p>
        </p:txBody>
      </p:sp>
      <p:sp>
        <p:nvSpPr>
          <p:cNvPr id="5" name="Footer Placeholder 4"/>
          <p:cNvSpPr>
            <a:spLocks noGrp="1"/>
          </p:cNvSpPr>
          <p:nvPr>
            <p:ph type="ftr" sz="quarter" idx="12"/>
          </p:nvPr>
        </p:nvSpPr>
        <p:spPr>
          <a:xfrm>
            <a:off x="2476631" y="6456310"/>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1"/>
          </p:nvPr>
        </p:nvSpPr>
        <p:spPr>
          <a:xfrm>
            <a:off x="7418350" y="6419413"/>
            <a:ext cx="1097001" cy="365125"/>
          </a:xfrm>
        </p:spPr>
        <p:txBody>
          <a:bodyPr/>
          <a:lstStyle/>
          <a:p>
            <a:fld id="{48F63A3B-78C7-47BE-AE5E-E10140E04643}" type="slidenum">
              <a:rPr lang="en-US" smtClean="0"/>
              <a:pPr/>
              <a:t>22</a:t>
            </a:fld>
            <a:endParaRPr lang="en-US" dirty="0"/>
          </a:p>
        </p:txBody>
      </p:sp>
      <p:sp>
        <p:nvSpPr>
          <p:cNvPr id="9" name="Text Box 10"/>
          <p:cNvSpPr txBox="1">
            <a:spLocks noChangeArrowheads="1"/>
          </p:cNvSpPr>
          <p:nvPr/>
        </p:nvSpPr>
        <p:spPr bwMode="auto">
          <a:xfrm>
            <a:off x="2159416" y="3468345"/>
            <a:ext cx="48251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2400" b="1">
                <a:solidFill>
                  <a:srgbClr val="00B050"/>
                </a:solidFill>
                <a:latin typeface="Times New Roman" panose="02020603050405020304" pitchFamily="18"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Tim Swanson, P.E. @ 651-366-4689</a:t>
            </a:r>
          </a:p>
        </p:txBody>
      </p:sp>
      <p:sp>
        <p:nvSpPr>
          <p:cNvPr id="10" name="Text Box 11"/>
          <p:cNvSpPr txBox="1">
            <a:spLocks noChangeArrowheads="1"/>
          </p:cNvSpPr>
          <p:nvPr/>
        </p:nvSpPr>
        <p:spPr bwMode="auto">
          <a:xfrm>
            <a:off x="2422524" y="3795442"/>
            <a:ext cx="40575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342900" indent="-342900">
              <a:spcBef>
                <a:spcPct val="20000"/>
              </a:spcBef>
              <a:buFont typeface="Arial" panose="020B0604020202020204" pitchFamily="34" charset="0"/>
              <a:buChar char="•"/>
              <a:defRPr sz="3200">
                <a:latin typeface="Calibri" panose="020F0502020204030204" pitchFamily="34" charset="0"/>
              </a:defRPr>
            </a:lvl1pPr>
            <a:lvl2pPr lvl="1">
              <a:spcBef>
                <a:spcPct val="0"/>
              </a:spcBef>
              <a:buSzPct val="130000"/>
              <a:buFontTx/>
              <a:buNone/>
              <a:defRPr sz="2400" b="1">
                <a:solidFill>
                  <a:schemeClr val="tx2"/>
                </a:solidFill>
                <a:latin typeface="Times New Roman" panose="02020603050405020304" pitchFamily="18"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lvl="1"/>
            <a:r>
              <a:rPr lang="en-US" altLang="en-US" dirty="0">
                <a:hlinkClick r:id="rId2"/>
              </a:rPr>
              <a:t>tim.swanson@state.mn.us</a:t>
            </a:r>
            <a:endParaRPr lang="en-US" altLang="en-US" dirty="0"/>
          </a:p>
        </p:txBody>
      </p:sp>
      <p:sp>
        <p:nvSpPr>
          <p:cNvPr id="13" name="Text Box 12"/>
          <p:cNvSpPr txBox="1">
            <a:spLocks noChangeArrowheads="1"/>
          </p:cNvSpPr>
          <p:nvPr/>
        </p:nvSpPr>
        <p:spPr bwMode="auto">
          <a:xfrm>
            <a:off x="2481206" y="5561020"/>
            <a:ext cx="44158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None/>
            </a:pPr>
            <a:r>
              <a:rPr lang="en-US" altLang="en-US" sz="2400" b="1" dirty="0">
                <a:solidFill>
                  <a:srgbClr val="00B050"/>
                </a:solidFill>
                <a:latin typeface="Times New Roman" panose="02020603050405020304" pitchFamily="18" charset="0"/>
              </a:rPr>
              <a:t>Jane Krebsbach@ 651-366-3183</a:t>
            </a:r>
            <a:endParaRPr lang="en-US" altLang="en-US" sz="2400" dirty="0">
              <a:solidFill>
                <a:srgbClr val="00B050"/>
              </a:solidFill>
              <a:latin typeface="Times New Roman" panose="02020603050405020304" pitchFamily="18" charset="0"/>
            </a:endParaRPr>
          </a:p>
        </p:txBody>
      </p:sp>
      <p:sp>
        <p:nvSpPr>
          <p:cNvPr id="14" name="Text Box 13"/>
          <p:cNvSpPr txBox="1">
            <a:spLocks noChangeArrowheads="1"/>
          </p:cNvSpPr>
          <p:nvPr/>
        </p:nvSpPr>
        <p:spPr bwMode="auto">
          <a:xfrm>
            <a:off x="2602484" y="5877912"/>
            <a:ext cx="3965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chemeClr val="tx2"/>
                </a:solidFill>
                <a:latin typeface="Times New Roman" panose="02020603050405020304" pitchFamily="18" charset="0"/>
                <a:hlinkClick r:id="rId3"/>
              </a:rPr>
              <a:t>jane.krebsbach@state.mn.us</a:t>
            </a:r>
            <a:endParaRPr lang="en-US" altLang="en-US" sz="2400" b="1" dirty="0">
              <a:solidFill>
                <a:schemeClr val="tx2"/>
              </a:solidFill>
              <a:latin typeface="Times New Roman" panose="02020603050405020304" pitchFamily="18" charset="0"/>
            </a:endParaRPr>
          </a:p>
        </p:txBody>
      </p:sp>
      <p:sp>
        <p:nvSpPr>
          <p:cNvPr id="15" name="Text Box 14"/>
          <p:cNvSpPr txBox="1">
            <a:spLocks noChangeArrowheads="1"/>
          </p:cNvSpPr>
          <p:nvPr/>
        </p:nvSpPr>
        <p:spPr bwMode="auto">
          <a:xfrm>
            <a:off x="1874330" y="4520966"/>
            <a:ext cx="5153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rgbClr val="00B050"/>
                </a:solidFill>
                <a:latin typeface="Times New Roman" panose="02020603050405020304" pitchFamily="18" charset="0"/>
              </a:rPr>
              <a:t>Yvonne Crocker, P.E. @ 651-366-4610</a:t>
            </a:r>
          </a:p>
        </p:txBody>
      </p:sp>
      <p:sp>
        <p:nvSpPr>
          <p:cNvPr id="16" name="Text Box 15"/>
          <p:cNvSpPr txBox="1">
            <a:spLocks noChangeArrowheads="1"/>
          </p:cNvSpPr>
          <p:nvPr/>
        </p:nvSpPr>
        <p:spPr bwMode="auto">
          <a:xfrm>
            <a:off x="2179130" y="4835496"/>
            <a:ext cx="44414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SzPct val="130000"/>
              <a:buFontTx/>
              <a:buNone/>
            </a:pPr>
            <a:r>
              <a:rPr lang="en-US" altLang="en-US" sz="2400" b="1" dirty="0">
                <a:solidFill>
                  <a:schemeClr val="tx2"/>
                </a:solidFill>
                <a:latin typeface="Times New Roman" panose="02020603050405020304" pitchFamily="18" charset="0"/>
                <a:hlinkClick r:id="rId4"/>
              </a:rPr>
              <a:t>yvonne.crocker@state.mn.us</a:t>
            </a:r>
            <a:endParaRPr lang="en-US" altLang="en-US" sz="2400" b="1" dirty="0">
              <a:latin typeface="Times New Roman" panose="02020603050405020304" pitchFamily="18" charset="0"/>
            </a:endParaRPr>
          </a:p>
        </p:txBody>
      </p:sp>
    </p:spTree>
    <p:extLst>
      <p:ext uri="{BB962C8B-B14F-4D97-AF65-F5344CB8AC3E}">
        <p14:creationId xmlns:p14="http://schemas.microsoft.com/office/powerpoint/2010/main" val="2561138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4x3.pptx" id="{8B3B34D9-BE42-40DD-A045-D7364E031164}" vid="{EA998505-FD38-4A03-8D44-20BB348C14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8389D6-E0FD-469D-8587-EA39AB285030}">
  <ds:schemaRefs>
    <ds:schemaRef ds:uri="http://www.w3.org/XML/1998/namespace"/>
    <ds:schemaRef ds:uri="http://schemas.openxmlformats.org/package/2006/metadata/core-properties"/>
    <ds:schemaRef ds:uri="http://purl.org/dc/terms/"/>
    <ds:schemaRef ds:uri="http://schemas.microsoft.com/office/2006/documentManagement/types"/>
    <ds:schemaRef ds:uri="http://purl.org/dc/dcmitype/"/>
    <ds:schemaRef ds:uri="http://purl.org/dc/elements/1.1/"/>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B153553-7048-44C0-962D-31C90BA4FF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4x3</Template>
  <TotalTime>799</TotalTime>
  <Words>920</Words>
  <Application>Microsoft Office PowerPoint</Application>
  <PresentationFormat>On-screen Show (4:3)</PresentationFormat>
  <Paragraphs>151</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NeueHaasGroteskText Std</vt:lpstr>
      <vt:lpstr>Times New Roman</vt:lpstr>
      <vt:lpstr>Wingdings</vt:lpstr>
      <vt:lpstr>MN.IT</vt:lpstr>
      <vt:lpstr>PLAN PREPARATION BASICS GENERAL LAYOUT</vt:lpstr>
      <vt:lpstr>GENERAL LAYOUT </vt:lpstr>
      <vt:lpstr>PROJECT NUMBER(S)</vt:lpstr>
      <vt:lpstr>SHEET LABEL</vt:lpstr>
      <vt:lpstr>SHEET SIGNATURE</vt:lpstr>
      <vt:lpstr>SHEET SIGNATURE (Continued)</vt:lpstr>
      <vt:lpstr>SHEET NUMBER</vt:lpstr>
      <vt:lpstr>ROADWAYS</vt:lpstr>
      <vt:lpstr>CITY, COUNTY, CORPORATE LIMITS</vt:lpstr>
      <vt:lpstr>BEGIN/END SP#</vt:lpstr>
      <vt:lpstr>EXCEPTIONS</vt:lpstr>
      <vt:lpstr>EQUATIONS</vt:lpstr>
      <vt:lpstr>PLAN SHEET REFERENCES</vt:lpstr>
      <vt:lpstr>PLAN SHEET REFERENCES</vt:lpstr>
      <vt:lpstr>BRIDGES</vt:lpstr>
      <vt:lpstr>SIGNALS &amp; LIGHTING</vt:lpstr>
      <vt:lpstr>WALLS </vt:lpstr>
      <vt:lpstr>AREAS OF ENVIRONMENTAL SENSITIVITY</vt:lpstr>
      <vt:lpstr>INDEX MAP (Continued)</vt:lpstr>
      <vt:lpstr>GENERAL LAYOUT –  CONSTRUCTION PLAN VIEW</vt:lpstr>
      <vt:lpstr>CONCLUSION</vt:lpstr>
      <vt:lpstr>QUESTIONS???? Any questions contact us ANYTIME:</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PowerPoint Template</dc:subject>
  <dc:creator>Crocker, Yvonne (DOT)</dc:creator>
  <cp:keywords>PowerPoint, Template</cp:keywords>
  <dc:description>Version 1.1, Released 8-2016</dc:description>
  <cp:lastModifiedBy>Crocker, Yvonne (DOT)</cp:lastModifiedBy>
  <cp:revision>107</cp:revision>
  <dcterms:created xsi:type="dcterms:W3CDTF">2018-05-09T12:41:34Z</dcterms:created>
  <dcterms:modified xsi:type="dcterms:W3CDTF">2018-12-10T16:16:17Z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