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1" r:id="rId3"/>
    <p:sldId id="257" r:id="rId4"/>
    <p:sldId id="277" r:id="rId5"/>
    <p:sldId id="27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8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8686800" cy="3051175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Global Congress</a:t>
            </a:r>
            <a:br>
              <a:rPr lang="en-US" dirty="0" smtClean="0"/>
            </a:br>
            <a:r>
              <a:rPr lang="en-US" dirty="0" smtClean="0"/>
              <a:t>	Global Leadership</a:t>
            </a:r>
            <a:br>
              <a:rPr lang="en-US" dirty="0" smtClean="0"/>
            </a:br>
            <a:r>
              <a:rPr lang="en-US" dirty="0" smtClean="0"/>
              <a:t>		Vision for Project Management</a:t>
            </a:r>
            <a:br>
              <a:rPr lang="en-US" dirty="0" smtClean="0"/>
            </a:br>
            <a:r>
              <a:rPr lang="en-US" dirty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30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driven development works fine in low complexity environment</a:t>
            </a:r>
          </a:p>
          <a:p>
            <a:r>
              <a:rPr lang="en-US" dirty="0" smtClean="0"/>
              <a:t>Complexity has increased</a:t>
            </a:r>
          </a:p>
          <a:p>
            <a:r>
              <a:rPr lang="en-US" dirty="0" smtClean="0"/>
              <a:t>Need to take risks to move projects along</a:t>
            </a:r>
          </a:p>
          <a:p>
            <a:r>
              <a:rPr lang="en-US" dirty="0" smtClean="0"/>
              <a:t>Need project leadership to take risks and be accountable</a:t>
            </a:r>
          </a:p>
          <a:p>
            <a:r>
              <a:rPr lang="en-US" dirty="0" smtClean="0"/>
              <a:t>Project management provides a framework to be nimble yet retain governance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Project Management?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070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286000"/>
            <a:ext cx="7408333" cy="3840163"/>
          </a:xfrm>
        </p:spPr>
        <p:txBody>
          <a:bodyPr>
            <a:normAutofit/>
          </a:bodyPr>
          <a:lstStyle/>
          <a:p>
            <a:r>
              <a:rPr lang="en-US" dirty="0" smtClean="0"/>
              <a:t>Project success is measured by business success</a:t>
            </a:r>
          </a:p>
          <a:p>
            <a:pPr lvl="1"/>
            <a:r>
              <a:rPr lang="en-US" dirty="0" smtClean="0"/>
              <a:t>Value is realized during use of product</a:t>
            </a:r>
            <a:endParaRPr lang="en-US" dirty="0" smtClean="0"/>
          </a:p>
          <a:p>
            <a:r>
              <a:rPr lang="en-US" dirty="0" smtClean="0"/>
              <a:t>Project Leadership and Project Management </a:t>
            </a:r>
          </a:p>
          <a:p>
            <a:pPr lvl="1"/>
            <a:r>
              <a:rPr lang="en-US" dirty="0" smtClean="0"/>
              <a:t>Emotional Intelligence is a key factor</a:t>
            </a:r>
            <a:endParaRPr lang="en-US" dirty="0" smtClean="0"/>
          </a:p>
          <a:p>
            <a:r>
              <a:rPr lang="en-US" dirty="0" smtClean="0"/>
              <a:t>Increasing complexity is universal</a:t>
            </a:r>
            <a:endParaRPr lang="en-US" dirty="0" smtClean="0"/>
          </a:p>
          <a:p>
            <a:r>
              <a:rPr lang="en-US" dirty="0" smtClean="0"/>
              <a:t>Flatter, more collaborative </a:t>
            </a:r>
            <a:r>
              <a:rPr lang="en-US" dirty="0" smtClean="0"/>
              <a:t>organizations</a:t>
            </a:r>
          </a:p>
          <a:p>
            <a:r>
              <a:rPr lang="en-US" dirty="0" smtClean="0"/>
              <a:t>Project management has transformed many different kinds of organizations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 Management Institute </a:t>
            </a:r>
            <a:br>
              <a:rPr lang="en-US" dirty="0" smtClean="0"/>
            </a:br>
            <a:r>
              <a:rPr lang="en-US" dirty="0" smtClean="0"/>
              <a:t>Global Congress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539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Global leader in transportation, committed to upholding public needs and collaboration with internal and external partners to create a safe, efficient and sustainable transportation system for the future</a:t>
            </a:r>
            <a:r>
              <a:rPr lang="en-US" sz="3200" dirty="0" smtClean="0"/>
              <a:t>.</a:t>
            </a:r>
          </a:p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MnDOT</a:t>
            </a:r>
            <a:r>
              <a:rPr lang="en-US" dirty="0" smtClean="0"/>
              <a:t> Strategic 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52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200" dirty="0"/>
              <a:t>To achieve the Strategic Vision, </a:t>
            </a:r>
            <a:r>
              <a:rPr lang="en-US" sz="3200" dirty="0" err="1"/>
              <a:t>MnDOT</a:t>
            </a:r>
            <a:r>
              <a:rPr lang="en-US" sz="3200" dirty="0"/>
              <a:t> project management utilizes professional, expert </a:t>
            </a:r>
            <a:r>
              <a:rPr lang="en-US" sz="3200" b="1" dirty="0"/>
              <a:t>people</a:t>
            </a:r>
            <a:r>
              <a:rPr lang="en-US" sz="3200" dirty="0"/>
              <a:t>, effective </a:t>
            </a:r>
            <a:r>
              <a:rPr lang="en-US" sz="3200" b="1" dirty="0"/>
              <a:t>processes</a:t>
            </a:r>
            <a:r>
              <a:rPr lang="en-US" sz="3200" dirty="0"/>
              <a:t>, and appropriate support </a:t>
            </a:r>
            <a:r>
              <a:rPr lang="en-US" sz="3200" b="1" dirty="0"/>
              <a:t>tools</a:t>
            </a:r>
            <a:r>
              <a:rPr lang="en-US" sz="3200" dirty="0"/>
              <a:t> to </a:t>
            </a:r>
            <a:r>
              <a:rPr lang="en-US" sz="3200" dirty="0" smtClean="0"/>
              <a:t>deliver high quality projects that provide business value on </a:t>
            </a:r>
            <a:r>
              <a:rPr lang="en-US" sz="3200" dirty="0"/>
              <a:t>scope, on time and on budget.</a:t>
            </a:r>
          </a:p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Management 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59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 Components: People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339333"/>
              </p:ext>
            </p:extLst>
          </p:nvPr>
        </p:nvGraphicFramePr>
        <p:xfrm>
          <a:off x="381000" y="1397000"/>
          <a:ext cx="8458200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472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Component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Work</a:t>
                      </a:r>
                      <a:r>
                        <a:rPr lang="en-US" baseline="0" dirty="0" smtClean="0"/>
                        <a:t> Items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Project Managers are progressively developed through training and practice as professionals in the discipline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PM training</a:t>
                      </a:r>
                    </a:p>
                    <a:p>
                      <a:r>
                        <a:rPr lang="en-US" dirty="0" smtClean="0"/>
                        <a:t>PM coaching</a:t>
                      </a:r>
                    </a:p>
                    <a:p>
                      <a:r>
                        <a:rPr lang="en-US" dirty="0" smtClean="0"/>
                        <a:t>PM Community of Practice</a:t>
                      </a:r>
                    </a:p>
                    <a:p>
                      <a:r>
                        <a:rPr lang="en-US" dirty="0" smtClean="0"/>
                        <a:t>Career path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Project Managers are assigned to projects based on their soft skills and technical skills and the demands of the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Core competencies</a:t>
                      </a:r>
                    </a:p>
                    <a:p>
                      <a:r>
                        <a:rPr lang="en-US" dirty="0" smtClean="0"/>
                        <a:t>Verify PM assignments and revise if necessary</a:t>
                      </a:r>
                    </a:p>
                    <a:p>
                      <a:r>
                        <a:rPr lang="en-US" dirty="0" smtClean="0"/>
                        <a:t>Eliminate expectation that PM is</a:t>
                      </a:r>
                      <a:r>
                        <a:rPr lang="en-US" baseline="0" dirty="0" smtClean="0"/>
                        <a:t> Engineer</a:t>
                      </a:r>
                    </a:p>
                    <a:p>
                      <a:r>
                        <a:rPr lang="en-US" dirty="0" smtClean="0"/>
                        <a:t>Project Management Performance Evaluation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Dedicated expert staff at statewide, regional or district level to provide support to the project manager for scheduling, cost estimating, risk management, and other project management processes.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Project </a:t>
                      </a:r>
                      <a:r>
                        <a:rPr lang="en-US" dirty="0" err="1" smtClean="0"/>
                        <a:t>Mgmt</a:t>
                      </a:r>
                      <a:r>
                        <a:rPr lang="en-US" dirty="0" smtClean="0"/>
                        <a:t> Office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Resource Center(s)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Other specialty office</a:t>
                      </a:r>
                      <a:r>
                        <a:rPr lang="en-US" baseline="0" dirty="0" smtClean="0"/>
                        <a:t> support</a:t>
                      </a:r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119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 Components: People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319748"/>
              </p:ext>
            </p:extLst>
          </p:nvPr>
        </p:nvGraphicFramePr>
        <p:xfrm>
          <a:off x="381000" y="1397000"/>
          <a:ext cx="8458200" cy="640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472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Component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Work</a:t>
                      </a:r>
                      <a:r>
                        <a:rPr lang="en-US" baseline="0" dirty="0" smtClean="0"/>
                        <a:t> Items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Functional groups and specialty offices are experts in their disciplines and provide the production work on projects. They are provided adequate staff or consultant support to meet their commitments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Identify resources needed</a:t>
                      </a:r>
                    </a:p>
                    <a:p>
                      <a:r>
                        <a:rPr lang="en-US" dirty="0" smtClean="0"/>
                        <a:t>Resource management tool</a:t>
                      </a:r>
                    </a:p>
                    <a:p>
                      <a:r>
                        <a:rPr lang="en-US" dirty="0" smtClean="0"/>
                        <a:t>Consultant Procurement methods</a:t>
                      </a:r>
                    </a:p>
                    <a:p>
                      <a:r>
                        <a:rPr lang="en-US" dirty="0" smtClean="0"/>
                        <a:t>Functional group roles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Integrated project teams are formed to plan and deliver projects and are disbanded when the project is done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Team Charters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Training in team management and participation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Project Team Evaluation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Team Tracking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Enhanced collaboration tools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Program and Portfolio Managers are identified and trained for these roles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Identify Program &amp; Portfolio managers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Combined Managing Projects/Leading PMs class required for all program and portfolio </a:t>
                      </a:r>
                      <a:r>
                        <a:rPr lang="en-US" dirty="0" err="1" smtClean="0"/>
                        <a:t>mgrs</a:t>
                      </a:r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Training in Program &amp; Portfolio </a:t>
                      </a:r>
                      <a:r>
                        <a:rPr lang="en-US" dirty="0" err="1" smtClean="0"/>
                        <a:t>Mgmt</a:t>
                      </a:r>
                      <a:r>
                        <a:rPr lang="en-US" dirty="0" smtClean="0"/>
                        <a:t> processes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Projects residing in multiple portfolios/programs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885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 Components: People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166818"/>
              </p:ext>
            </p:extLst>
          </p:nvPr>
        </p:nvGraphicFramePr>
        <p:xfrm>
          <a:off x="381000" y="1397000"/>
          <a:ext cx="8458200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472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Component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Work</a:t>
                      </a:r>
                      <a:r>
                        <a:rPr lang="en-US" baseline="0" dirty="0" smtClean="0"/>
                        <a:t> Items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Roles and Responsibilities are clearly assigned to maximize efficiency while ensuring all necessary work is completed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Roles &amp; responsibilities definition</a:t>
                      </a:r>
                    </a:p>
                    <a:p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Our processes and tools and our staff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are being continuously improved and measured in our pursuit of excellence to ensure all our efforts add value.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Implementation Workshops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Process for PM tool/guidance modification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Charter a </a:t>
                      </a:r>
                      <a:r>
                        <a:rPr lang="en-US" dirty="0" err="1" smtClean="0"/>
                        <a:t>MnDOT</a:t>
                      </a:r>
                      <a:r>
                        <a:rPr lang="en-US" dirty="0" smtClean="0"/>
                        <a:t> process management function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58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 Components: Processes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928484"/>
              </p:ext>
            </p:extLst>
          </p:nvPr>
        </p:nvGraphicFramePr>
        <p:xfrm>
          <a:off x="381000" y="1330961"/>
          <a:ext cx="8458200" cy="576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472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Component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Work</a:t>
                      </a:r>
                      <a:r>
                        <a:rPr lang="en-US" baseline="0" dirty="0" smtClean="0"/>
                        <a:t> Items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 clear chain of command exists from</a:t>
                      </a:r>
                    </a:p>
                    <a:p>
                      <a:r>
                        <a:rPr lang="en-US" dirty="0" smtClean="0"/>
                        <a:t>the Commissioner down to the project manager. Project sponsors set</a:t>
                      </a:r>
                    </a:p>
                    <a:p>
                      <a:r>
                        <a:rPr lang="en-US" dirty="0" smtClean="0"/>
                        <a:t>authority of project managers</a:t>
                      </a:r>
                    </a:p>
                    <a:p>
                      <a:r>
                        <a:rPr lang="en-US" dirty="0" smtClean="0"/>
                        <a:t>according to their skills and project</a:t>
                      </a:r>
                    </a:p>
                    <a:p>
                      <a:r>
                        <a:rPr lang="en-US" dirty="0" smtClean="0"/>
                        <a:t>risk to make scope, schedule, budget,</a:t>
                      </a:r>
                    </a:p>
                    <a:p>
                      <a:r>
                        <a:rPr lang="en-US" dirty="0" smtClean="0"/>
                        <a:t>and staff decisions to keep projects on track.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Define line of authority within portfolios and programs</a:t>
                      </a:r>
                      <a:r>
                        <a:rPr lang="en-US" baseline="0" dirty="0" smtClean="0"/>
                        <a:t>, esp. overlapping </a:t>
                      </a:r>
                    </a:p>
                    <a:p>
                      <a:r>
                        <a:rPr lang="en-US" baseline="0" dirty="0" smtClean="0"/>
                        <a:t>D</a:t>
                      </a:r>
                      <a:r>
                        <a:rPr lang="en-US" dirty="0" smtClean="0"/>
                        <a:t>efine sponsor/PM/functional group/specialty offices decision making authority</a:t>
                      </a:r>
                    </a:p>
                    <a:p>
                      <a:r>
                        <a:rPr lang="en-US" dirty="0" smtClean="0"/>
                        <a:t>Internal dispute resolution process</a:t>
                      </a:r>
                    </a:p>
                    <a:p>
                      <a:endParaRPr lang="en-US" dirty="0" smtClean="0"/>
                    </a:p>
                  </a:txBody>
                  <a:tcPr/>
                </a:tc>
              </a:tr>
              <a:tr h="2997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Project managers, staff (functional areas, integrated project teams) and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management are held accountable for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participating in project planning,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meeting their commitments, and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working within the established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processes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Defined expectations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Measures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Performance reviews based on expectations and results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Corrective actions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895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r>
              <a:rPr lang="en-US" dirty="0" smtClean="0"/>
              <a:t>Vision Components: Processes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709124"/>
              </p:ext>
            </p:extLst>
          </p:nvPr>
        </p:nvGraphicFramePr>
        <p:xfrm>
          <a:off x="381000" y="685800"/>
          <a:ext cx="8458200" cy="631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472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Component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Work</a:t>
                      </a:r>
                      <a:r>
                        <a:rPr lang="en-US" baseline="0" dirty="0" smtClean="0"/>
                        <a:t> Items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Project Management governance is defined at the enterprise, portfolio, program, and project levels</a:t>
                      </a:r>
                    </a:p>
                    <a:p>
                      <a:r>
                        <a:rPr lang="en-US" dirty="0" smtClean="0"/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Project Management Manual</a:t>
                      </a:r>
                    </a:p>
                    <a:p>
                      <a:r>
                        <a:rPr lang="en-US" dirty="0" smtClean="0"/>
                        <a:t>Project classification based on complexity &amp; risk</a:t>
                      </a:r>
                    </a:p>
                    <a:p>
                      <a:r>
                        <a:rPr lang="en-US" dirty="0" smtClean="0"/>
                        <a:t>Process Requirements</a:t>
                      </a:r>
                    </a:p>
                    <a:p>
                      <a:r>
                        <a:rPr lang="en-US" dirty="0" smtClean="0"/>
                        <a:t>Project Development Model w/ Gates</a:t>
                      </a:r>
                    </a:p>
                    <a:p>
                      <a:r>
                        <a:rPr lang="en-US" dirty="0" smtClean="0"/>
                        <a:t>Objectives Definition</a:t>
                      </a:r>
                    </a:p>
                    <a:p>
                      <a:r>
                        <a:rPr lang="en-US" dirty="0" smtClean="0"/>
                        <a:t>Reporting Standards</a:t>
                      </a:r>
                    </a:p>
                    <a:p>
                      <a:r>
                        <a:rPr lang="en-US" dirty="0" smtClean="0"/>
                        <a:t>Measures</a:t>
                      </a:r>
                    </a:p>
                  </a:txBody>
                  <a:tcPr/>
                </a:tc>
              </a:tr>
              <a:tr h="2997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Project managers apply processes, scaled to the project complexity and risk, to best manage projects. These processes involve managing stakeholders (internal &amp; external including operation &amp; maintenance), being mindful of multiple contacts with stakeholder groups, scope, schedule, cost, quality, human resources, communications, risks,  procurement, and integration.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Project Charter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Project Management Plan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Conflict Scoping Process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Update Scoping Process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Schedule Process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Cost Estimating/Cost Management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Quality Management Process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Communications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Project Staffing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Project Risk Management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Procurement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Monitor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Change Management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499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 Components: Processes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551721"/>
              </p:ext>
            </p:extLst>
          </p:nvPr>
        </p:nvGraphicFramePr>
        <p:xfrm>
          <a:off x="381000" y="1397000"/>
          <a:ext cx="8458200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472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Component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Work</a:t>
                      </a:r>
                      <a:r>
                        <a:rPr lang="en-US" baseline="0" dirty="0" smtClean="0"/>
                        <a:t> Items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Open communication exists that</a:t>
                      </a:r>
                    </a:p>
                    <a:p>
                      <a:r>
                        <a:rPr lang="en-US" dirty="0" smtClean="0"/>
                        <a:t>allows for discussion, debate and</a:t>
                      </a:r>
                    </a:p>
                    <a:p>
                      <a:r>
                        <a:rPr lang="en-US" dirty="0" smtClean="0"/>
                        <a:t>inclusion of a wide range of</a:t>
                      </a:r>
                    </a:p>
                    <a:p>
                      <a:r>
                        <a:rPr lang="en-US" dirty="0" smtClean="0"/>
                        <a:t>stakeholders to arrive at the best</a:t>
                      </a:r>
                    </a:p>
                    <a:p>
                      <a:r>
                        <a:rPr lang="en-US" dirty="0" smtClean="0"/>
                        <a:t>decisions.  Decisions are communicated clearly and the project moves forward or escalated via the escalation process when needed. Then decisions are communicated clearly and the project moves forward.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Issue escalation</a:t>
                      </a:r>
                      <a:r>
                        <a:rPr lang="en-US" baseline="0" dirty="0" smtClean="0"/>
                        <a:t> process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Project data and documents are managed to provide easy access for the project team, audit, and legal counsel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Electronic Document Management System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Document Management Protocols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Project Management Information System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907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 Components: Processes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39319"/>
              </p:ext>
            </p:extLst>
          </p:nvPr>
        </p:nvGraphicFramePr>
        <p:xfrm>
          <a:off x="381000" y="1397000"/>
          <a:ext cx="8458200" cy="585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472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Component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Work</a:t>
                      </a:r>
                      <a:r>
                        <a:rPr lang="en-US" baseline="0" dirty="0" smtClean="0"/>
                        <a:t> Items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Lessons learned on a project are collected, shared with communities of practice, and use for process improvements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Lessons Learned Sharing System</a:t>
                      </a:r>
                    </a:p>
                    <a:p>
                      <a:r>
                        <a:rPr lang="en-US" dirty="0" smtClean="0"/>
                        <a:t>Communities of Practice</a:t>
                      </a:r>
                    </a:p>
                    <a:p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Project data is provided to assist project management and historic data is analyzed and utilized for projections of future 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Schedule analysis report to PMs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Actual cost data to PMs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Schedule duration and effort analysis and guideline development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Cost estimate data analysis and guideline development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Portfolio and Program management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strategies are applied so projects and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initiatives are integrated, clear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direction is provided on priorities, and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funding and staffing decisions are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based on accurate data.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Map work to programs and portfolios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Develop processes and tools for program and portfolio management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Develop Business Intelligence tool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508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 Components: Tools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744740"/>
              </p:ext>
            </p:extLst>
          </p:nvPr>
        </p:nvGraphicFramePr>
        <p:xfrm>
          <a:off x="381000" y="1397000"/>
          <a:ext cx="8458200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472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Component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Work</a:t>
                      </a:r>
                      <a:r>
                        <a:rPr lang="en-US" baseline="0" dirty="0" smtClean="0"/>
                        <a:t> Items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Project managers use a consistent set</a:t>
                      </a:r>
                    </a:p>
                    <a:p>
                      <a:r>
                        <a:rPr lang="en-US" dirty="0" smtClean="0"/>
                        <a:t>of tools and systems to facilitate sharing work across </a:t>
                      </a:r>
                      <a:r>
                        <a:rPr lang="en-US" dirty="0" err="1" smtClean="0"/>
                        <a:t>MnDOT</a:t>
                      </a:r>
                      <a:r>
                        <a:rPr lang="en-US" dirty="0" smtClean="0"/>
                        <a:t> and with consultants as well as provide portfolio and program support.</a:t>
                      </a:r>
                    </a:p>
                    <a:p>
                      <a:r>
                        <a:rPr lang="en-US" dirty="0" smtClean="0"/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Templates</a:t>
                      </a:r>
                    </a:p>
                    <a:p>
                      <a:r>
                        <a:rPr lang="en-US" dirty="0" smtClean="0"/>
                        <a:t>Project Management Lifecycle Toolbox</a:t>
                      </a:r>
                    </a:p>
                    <a:p>
                      <a:r>
                        <a:rPr lang="en-US" dirty="0" smtClean="0"/>
                        <a:t>	Schedule</a:t>
                      </a:r>
                    </a:p>
                    <a:p>
                      <a:r>
                        <a:rPr lang="en-US" dirty="0" smtClean="0"/>
                        <a:t>	Cost Management</a:t>
                      </a:r>
                    </a:p>
                    <a:p>
                      <a:r>
                        <a:rPr lang="en-US" dirty="0" smtClean="0"/>
                        <a:t>	Resource </a:t>
                      </a:r>
                      <a:r>
                        <a:rPr lang="en-US" dirty="0" err="1" smtClean="0"/>
                        <a:t>Mgmt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	Risk </a:t>
                      </a:r>
                      <a:r>
                        <a:rPr lang="en-US" dirty="0" err="1" smtClean="0"/>
                        <a:t>Mgmt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	Issue </a:t>
                      </a:r>
                      <a:r>
                        <a:rPr lang="en-US" dirty="0" err="1" smtClean="0"/>
                        <a:t>Mgmt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TPCE Database</a:t>
                      </a:r>
                    </a:p>
                    <a:p>
                      <a:r>
                        <a:rPr lang="en-US" dirty="0" smtClean="0"/>
                        <a:t>Project Management Information System</a:t>
                      </a:r>
                    </a:p>
                    <a:p>
                      <a:r>
                        <a:rPr lang="en-US" dirty="0" smtClean="0"/>
                        <a:t>Project Team Collaboration System</a:t>
                      </a:r>
                    </a:p>
                    <a:p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592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High level – Systems, Organization </a:t>
            </a:r>
          </a:p>
          <a:p>
            <a:r>
              <a:rPr lang="en-US" sz="3600" dirty="0" smtClean="0"/>
              <a:t>Mid level – Authority, Accountability</a:t>
            </a:r>
          </a:p>
          <a:p>
            <a:r>
              <a:rPr lang="en-US" sz="3600" dirty="0" smtClean="0"/>
              <a:t>Ground Level – PM Processes, Team Development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Change takes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1508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78</TotalTime>
  <Words>1014</Words>
  <Application>Microsoft Office PowerPoint</Application>
  <PresentationFormat>On-screen Show (4:3)</PresentationFormat>
  <Paragraphs>172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Waveform</vt:lpstr>
      <vt:lpstr>Global Congress  Global Leadership   Vision for Project Management  </vt:lpstr>
      <vt:lpstr>Why Project Management?</vt:lpstr>
      <vt:lpstr>Project Management Institute  Global Congress</vt:lpstr>
      <vt:lpstr>MnDOT Strategic Vision</vt:lpstr>
      <vt:lpstr>Project Management Vision</vt:lpstr>
      <vt:lpstr>Vision Components: People</vt:lpstr>
      <vt:lpstr>Vision Components: People</vt:lpstr>
      <vt:lpstr>Vision Components: People</vt:lpstr>
      <vt:lpstr>Vision Components: Processes</vt:lpstr>
      <vt:lpstr>Vision Components: Processes</vt:lpstr>
      <vt:lpstr>Vision Components: Processes</vt:lpstr>
      <vt:lpstr>Vision Components: Processes</vt:lpstr>
      <vt:lpstr>Vision Components: Tools</vt:lpstr>
      <vt:lpstr>Big Change takes Work</vt:lpstr>
    </vt:vector>
  </TitlesOfParts>
  <Company>MNDOT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Managers’ Forum</dc:title>
  <dc:creator>Peter Harff</dc:creator>
  <cp:lastModifiedBy>Peter Harff</cp:lastModifiedBy>
  <cp:revision>9</cp:revision>
  <dcterms:created xsi:type="dcterms:W3CDTF">2012-11-15T10:36:04Z</dcterms:created>
  <dcterms:modified xsi:type="dcterms:W3CDTF">2012-11-15T14:47:31Z</dcterms:modified>
</cp:coreProperties>
</file>