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18" r:id="rId2"/>
    <p:sldId id="366" r:id="rId3"/>
    <p:sldId id="406" r:id="rId4"/>
    <p:sldId id="407" r:id="rId5"/>
    <p:sldId id="425" r:id="rId6"/>
    <p:sldId id="421" r:id="rId7"/>
    <p:sldId id="383" r:id="rId8"/>
    <p:sldId id="384" r:id="rId9"/>
    <p:sldId id="405" r:id="rId10"/>
    <p:sldId id="408" r:id="rId11"/>
    <p:sldId id="412" r:id="rId12"/>
    <p:sldId id="387" r:id="rId13"/>
    <p:sldId id="424" r:id="rId14"/>
    <p:sldId id="417" r:id="rId15"/>
    <p:sldId id="411" r:id="rId16"/>
    <p:sldId id="390" r:id="rId17"/>
    <p:sldId id="391" r:id="rId18"/>
    <p:sldId id="392" r:id="rId19"/>
    <p:sldId id="393" r:id="rId20"/>
    <p:sldId id="394" r:id="rId21"/>
    <p:sldId id="420" r:id="rId22"/>
    <p:sldId id="395" r:id="rId23"/>
    <p:sldId id="396" r:id="rId24"/>
    <p:sldId id="397" r:id="rId25"/>
    <p:sldId id="398" r:id="rId26"/>
    <p:sldId id="413" r:id="rId27"/>
    <p:sldId id="402" r:id="rId28"/>
    <p:sldId id="419" r:id="rId29"/>
    <p:sldId id="415" r:id="rId30"/>
    <p:sldId id="423" r:id="rId31"/>
    <p:sldId id="403" r:id="rId32"/>
    <p:sldId id="357" r:id="rId33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4E6E"/>
    <a:srgbClr val="235370"/>
    <a:srgbClr val="000036"/>
    <a:srgbClr val="0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9" autoAdjust="0"/>
    <p:restoredTop sz="77576" autoAdjust="0"/>
  </p:normalViewPr>
  <p:slideViewPr>
    <p:cSldViewPr>
      <p:cViewPr varScale="1">
        <p:scale>
          <a:sx n="85" d="100"/>
          <a:sy n="85" d="100"/>
        </p:scale>
        <p:origin x="-84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5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5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736F5C9-A366-4211-9E03-1DA961E6572A}" type="datetimeFigureOut">
              <a:rPr lang="en-US"/>
              <a:pPr>
                <a:defRPr/>
              </a:pPr>
              <a:t>1/22/2013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612"/>
            <a:ext cx="3026833" cy="4645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612"/>
            <a:ext cx="3026833" cy="4645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041C703-F419-4B3A-96FA-642568C6AF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50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4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8167" y="0"/>
            <a:ext cx="3026833" cy="464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334" y="4410392"/>
            <a:ext cx="5122333" cy="417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9199"/>
            <a:ext cx="3026833" cy="46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8167" y="8819199"/>
            <a:ext cx="3026833" cy="46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66" charset="-128"/>
                <a:cs typeface="+mn-cs"/>
              </a:defRPr>
            </a:lvl1pPr>
          </a:lstStyle>
          <a:p>
            <a:pPr>
              <a:defRPr/>
            </a:pPr>
            <a:fld id="{FCD33CA0-98ED-4526-B1B2-D11C0E9995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571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6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6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6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6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6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D33CA0-98ED-4526-B1B2-D11C0E9995E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2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3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>
              <a:latin typeface="Arial" pitchFamily="34" charset="0"/>
              <a:ea typeface="ＭＳ Ｐゴシック"/>
            </a:endParaRPr>
          </a:p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6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7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8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9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10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11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12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D33CA0-98ED-4526-B1B2-D11C0E9995E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14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15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>
              <a:latin typeface="Arial" pitchFamily="34" charset="0"/>
              <a:ea typeface="ＭＳ Ｐゴシック"/>
            </a:endParaRPr>
          </a:p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16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17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18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19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20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D33CA0-98ED-4526-B1B2-D11C0E9995E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2920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22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23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24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25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26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27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28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29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30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08947-2F79-41BB-A32D-E2E2874513C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31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49831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49831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4E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7" name="Picture 12" descr="pp banner new top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3765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13" descr="O YDOP bo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350" y="6273800"/>
            <a:ext cx="9137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bg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bg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bg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bg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Chris.Moates@state.mn.us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14600"/>
            <a:ext cx="6553200" cy="19812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Conflict Scoping Process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Project Managers Forum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November 15, 2012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St. Cloud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CSP Outline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r>
              <a:rPr lang="en-US" dirty="0" smtClean="0"/>
              <a:t>Development of the CSP</a:t>
            </a:r>
          </a:p>
          <a:p>
            <a:pPr lvl="1"/>
            <a:r>
              <a:rPr lang="en-US" dirty="0"/>
              <a:t>What is conflict?</a:t>
            </a:r>
          </a:p>
          <a:p>
            <a:pPr lvl="1"/>
            <a:r>
              <a:rPr lang="en-US" dirty="0"/>
              <a:t>What is CSP?</a:t>
            </a:r>
          </a:p>
          <a:p>
            <a:pPr lvl="1"/>
            <a:r>
              <a:rPr lang="en-US" dirty="0" smtClean="0"/>
              <a:t>Why create CSP</a:t>
            </a:r>
            <a:r>
              <a:rPr lang="en-US" dirty="0"/>
              <a:t>?</a:t>
            </a:r>
          </a:p>
          <a:p>
            <a:r>
              <a:rPr lang="en-US" dirty="0" smtClean="0"/>
              <a:t>The nine steps of CSP</a:t>
            </a:r>
          </a:p>
          <a:p>
            <a:r>
              <a:rPr lang="en-US" dirty="0" smtClean="0"/>
              <a:t>First Phase Implementation Projects</a:t>
            </a:r>
          </a:p>
          <a:p>
            <a:r>
              <a:rPr lang="en-US" dirty="0" smtClean="0"/>
              <a:t>Training &amp; more</a:t>
            </a:r>
          </a:p>
          <a:p>
            <a:r>
              <a:rPr lang="en-US" dirty="0" smtClean="0"/>
              <a:t>Q &amp; 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5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What is conflict?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smtClean="0"/>
              <a:t>“Conflict is an expressed struggle between at least two independent parties who perceive incompatible goals, scarce resources, and interference from others in achieving their goals.”   </a:t>
            </a:r>
          </a:p>
          <a:p>
            <a:pPr marL="0" lvl="0" indent="0">
              <a:buNone/>
            </a:pPr>
            <a:r>
              <a:rPr lang="en-US" sz="2000" dirty="0" smtClean="0"/>
              <a:t>-William Wilmot &amp; Joyce </a:t>
            </a:r>
            <a:r>
              <a:rPr lang="en-US" sz="2000" dirty="0" err="1" smtClean="0"/>
              <a:t>Hocker</a:t>
            </a:r>
            <a:r>
              <a:rPr lang="en-US" sz="2000" dirty="0" smtClean="0"/>
              <a:t>, </a:t>
            </a:r>
            <a:r>
              <a:rPr lang="en-US" sz="2000" i="1" dirty="0" smtClean="0"/>
              <a:t>Interpersonal Conflict</a:t>
            </a:r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729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 bwMode="auto">
          <a:xfrm>
            <a:off x="0" y="750849"/>
            <a:ext cx="9144000" cy="91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Conflict</a:t>
            </a:r>
          </a:p>
        </p:txBody>
      </p:sp>
      <p:pic>
        <p:nvPicPr>
          <p:cNvPr id="13315" name="Picture 3" descr="Before Home Vi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45" y="1427427"/>
            <a:ext cx="2962507" cy="200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AutoShape 4"/>
          <p:cNvSpPr>
            <a:spLocks noChangeArrowheads="1"/>
          </p:cNvSpPr>
          <p:nvPr/>
        </p:nvSpPr>
        <p:spPr bwMode="auto">
          <a:xfrm rot="2043469">
            <a:off x="721023" y="1292990"/>
            <a:ext cx="1828415" cy="6858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err="1" smtClean="0"/>
              <a:t>MnDOT</a:t>
            </a:r>
            <a:r>
              <a:rPr lang="en-US" sz="2000" b="1" dirty="0" smtClean="0"/>
              <a:t> </a:t>
            </a:r>
            <a:r>
              <a:rPr lang="en-US" sz="2000" b="1" dirty="0"/>
              <a:t>Trees</a:t>
            </a: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 rot="-776472">
            <a:off x="748868" y="2320171"/>
            <a:ext cx="1752600" cy="762000"/>
          </a:xfrm>
          <a:prstGeom prst="rightArrow">
            <a:avLst>
              <a:gd name="adj1" fmla="val 53333"/>
              <a:gd name="adj2" fmla="val 5917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/>
              <a:t>Property line</a:t>
            </a:r>
          </a:p>
        </p:txBody>
      </p:sp>
      <p:pic>
        <p:nvPicPr>
          <p:cNvPr id="6" name="Picture 3" descr="after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0636" y="1408767"/>
            <a:ext cx="2859360" cy="20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J:\Ombud pics\River View Campground\Riverview 101210\20091201-IMG_25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4847" y="3811716"/>
            <a:ext cx="3352800" cy="2236364"/>
          </a:xfrm>
          <a:prstGeom prst="rect">
            <a:avLst/>
          </a:prstGeom>
          <a:noFill/>
        </p:spPr>
      </p:pic>
      <p:pic>
        <p:nvPicPr>
          <p:cNvPr id="8" name="Picture 4" descr="J:\Ombud pics\River View Campground\Riverview 070110\RiverView Owatonna01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3840811"/>
            <a:ext cx="3071977" cy="23039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029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 bwMode="auto">
          <a:xfrm>
            <a:off x="0" y="750849"/>
            <a:ext cx="9144000" cy="91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Conflict</a:t>
            </a:r>
          </a:p>
        </p:txBody>
      </p:sp>
      <p:pic>
        <p:nvPicPr>
          <p:cNvPr id="4098" name="Picture 2" descr="J:\Pictures\Case Pictures\Pequot Lakes\Pequot Lks 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00200"/>
            <a:ext cx="3381321" cy="253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J:\Pictures\Case Pictures\Pat Tripp _ Hampton\Pat Tripp - Hampton 0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0" y="762000"/>
            <a:ext cx="2640980" cy="198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J:\Pictures\Case Pictures\Pat Tripp _ Hampton\Pat Tripp - Hampton 0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50767"/>
            <a:ext cx="2309283" cy="173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J:\Pictures\Case Pictures\Pat Tripp _ Hampton\Pat Tripp - Hampton 0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2729"/>
            <a:ext cx="2412564" cy="180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J:\Pictures\Case Pictures\Hastings Bridge-Hub's Marina\Copy of Hasting Case Photos\IMG_19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488597"/>
            <a:ext cx="3450593" cy="229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93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What is CSP?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39735" y="2362200"/>
            <a:ext cx="7772400" cy="411480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smtClean="0"/>
              <a:t>“A formalized, proactive process for the identification, prediction, assessment, management and resolution of conflict.”</a:t>
            </a:r>
          </a:p>
          <a:p>
            <a:pPr marL="0" lvl="0" indent="0">
              <a:buNone/>
            </a:pPr>
            <a:endParaRPr lang="en-US" sz="2000" i="1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729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What is CSP?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572000"/>
          </a:xfrm>
        </p:spPr>
        <p:txBody>
          <a:bodyPr/>
          <a:lstStyle/>
          <a:p>
            <a:r>
              <a:rPr lang="en-US" dirty="0" smtClean="0"/>
              <a:t>Based on interpersonal relationships </a:t>
            </a:r>
          </a:p>
          <a:p>
            <a:pPr lvl="1"/>
            <a:r>
              <a:rPr lang="en-US" dirty="0" smtClean="0"/>
              <a:t>Historical relationships</a:t>
            </a:r>
          </a:p>
          <a:p>
            <a:pPr lvl="2"/>
            <a:r>
              <a:rPr lang="en-US" dirty="0" smtClean="0"/>
              <a:t>Alliances</a:t>
            </a:r>
          </a:p>
          <a:p>
            <a:pPr lvl="2"/>
            <a:r>
              <a:rPr lang="en-US" dirty="0" smtClean="0"/>
              <a:t>Friction</a:t>
            </a:r>
          </a:p>
          <a:p>
            <a:pPr lvl="2"/>
            <a:r>
              <a:rPr lang="en-US" dirty="0" smtClean="0"/>
              <a:t>Broken </a:t>
            </a:r>
          </a:p>
          <a:p>
            <a:pPr lvl="1"/>
            <a:r>
              <a:rPr lang="en-US" dirty="0" smtClean="0"/>
              <a:t>Power imbalances</a:t>
            </a:r>
          </a:p>
          <a:p>
            <a:pPr lvl="1"/>
            <a:r>
              <a:rPr lang="en-US" dirty="0" smtClean="0"/>
              <a:t>Stakeholders without a voice</a:t>
            </a:r>
          </a:p>
          <a:p>
            <a:r>
              <a:rPr lang="en-US" dirty="0" smtClean="0"/>
              <a:t>Dynamic, fluid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2589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Why create CSP?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r>
              <a:rPr lang="en-US" dirty="0" smtClean="0"/>
              <a:t>Escalation of conflict costs the agency and project time and money</a:t>
            </a:r>
          </a:p>
          <a:p>
            <a:r>
              <a:rPr lang="en-US" dirty="0" smtClean="0"/>
              <a:t>CSP increases accountability, transparency and trust with stakeholders</a:t>
            </a:r>
          </a:p>
          <a:p>
            <a:r>
              <a:rPr lang="en-US" dirty="0" smtClean="0"/>
              <a:t>CSP improves project management processes and links to </a:t>
            </a:r>
            <a:r>
              <a:rPr lang="en-US" i="1" dirty="0" smtClean="0"/>
              <a:t>Hear Every Voice</a:t>
            </a:r>
          </a:p>
        </p:txBody>
      </p:sp>
    </p:spTree>
    <p:extLst>
      <p:ext uri="{BB962C8B-B14F-4D97-AF65-F5344CB8AC3E}">
        <p14:creationId xmlns:p14="http://schemas.microsoft.com/office/powerpoint/2010/main" val="393736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Risks of escalating </a:t>
            </a:r>
            <a:r>
              <a:rPr lang="en-US" b="1" dirty="0">
                <a:solidFill>
                  <a:schemeClr val="bg1"/>
                </a:solidFill>
              </a:rPr>
              <a:t>c</a:t>
            </a:r>
            <a:r>
              <a:rPr lang="en-US" b="1" dirty="0" smtClean="0">
                <a:solidFill>
                  <a:schemeClr val="bg1"/>
                </a:solidFill>
              </a:rPr>
              <a:t>onflict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1"/>
            <a:r>
              <a:rPr lang="en-US" dirty="0" smtClean="0"/>
              <a:t>Cost increases</a:t>
            </a:r>
          </a:p>
          <a:p>
            <a:pPr lvl="1"/>
            <a:r>
              <a:rPr lang="en-US" dirty="0" smtClean="0"/>
              <a:t>Staff time (agency and other) increases</a:t>
            </a:r>
          </a:p>
          <a:p>
            <a:pPr lvl="1"/>
            <a:r>
              <a:rPr lang="en-US" dirty="0" smtClean="0"/>
              <a:t>Media scrutiny</a:t>
            </a:r>
          </a:p>
          <a:p>
            <a:pPr lvl="1"/>
            <a:r>
              <a:rPr lang="en-US" dirty="0" smtClean="0"/>
              <a:t>Relationships tested, potentially damaged</a:t>
            </a:r>
          </a:p>
          <a:p>
            <a:pPr lvl="1"/>
            <a:r>
              <a:rPr lang="en-US" dirty="0" smtClean="0"/>
              <a:t>Trust reduced</a:t>
            </a:r>
          </a:p>
          <a:p>
            <a:pPr lvl="1"/>
            <a:r>
              <a:rPr lang="en-US" dirty="0" smtClean="0"/>
              <a:t>Anxiety increases</a:t>
            </a:r>
          </a:p>
          <a:p>
            <a:pPr lvl="1"/>
            <a:r>
              <a:rPr lang="en-US" dirty="0" smtClean="0"/>
              <a:t>Project purpose questioned or sidetracked</a:t>
            </a:r>
          </a:p>
          <a:p>
            <a:pPr lvl="1"/>
            <a:r>
              <a:rPr lang="en-US" dirty="0" smtClean="0"/>
              <a:t>Many others</a:t>
            </a:r>
          </a:p>
        </p:txBody>
      </p:sp>
    </p:spTree>
    <p:extLst>
      <p:ext uri="{BB962C8B-B14F-4D97-AF65-F5344CB8AC3E}">
        <p14:creationId xmlns:p14="http://schemas.microsoft.com/office/powerpoint/2010/main" val="351729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CSP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524000"/>
            <a:ext cx="8077200" cy="4267200"/>
          </a:xfrm>
        </p:spPr>
        <p:txBody>
          <a:bodyPr/>
          <a:lstStyle/>
          <a:p>
            <a:r>
              <a:rPr lang="en-US" dirty="0" smtClean="0"/>
              <a:t>Benefit - PMs, project teams, districts, agency</a:t>
            </a:r>
          </a:p>
          <a:p>
            <a:r>
              <a:rPr lang="en-US" dirty="0" smtClean="0"/>
              <a:t>Unique – formalizes the conflict resolution process</a:t>
            </a:r>
          </a:p>
          <a:p>
            <a:r>
              <a:rPr lang="en-US" dirty="0" smtClean="0"/>
              <a:t>Familiar – contains many elements we already do</a:t>
            </a:r>
          </a:p>
          <a:p>
            <a:r>
              <a:rPr lang="en-US" dirty="0" smtClean="0"/>
              <a:t>Full Expectation - will be part of the project management process and placed into each project on a </a:t>
            </a:r>
            <a:r>
              <a:rPr lang="en-US" dirty="0" smtClean="0">
                <a:solidFill>
                  <a:srgbClr val="FF0000"/>
                </a:solidFill>
              </a:rPr>
              <a:t>scalable</a:t>
            </a:r>
            <a:r>
              <a:rPr lang="en-US" dirty="0" smtClean="0"/>
              <a:t> level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927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CSP Advisory Committee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smtClean="0"/>
              <a:t>Chris Moates, developer and manager</a:t>
            </a:r>
          </a:p>
          <a:p>
            <a:pPr marL="0" indent="0">
              <a:buNone/>
            </a:pPr>
            <a:r>
              <a:rPr lang="en-US" dirty="0" smtClean="0"/>
              <a:t>Phil Barnes		Deb </a:t>
            </a:r>
            <a:r>
              <a:rPr lang="en-US" dirty="0"/>
              <a:t>Ledvina</a:t>
            </a:r>
          </a:p>
          <a:p>
            <a:pPr marL="0" indent="0">
              <a:buNone/>
            </a:pPr>
            <a:r>
              <a:rPr lang="en-US" dirty="0"/>
              <a:t>Jeff </a:t>
            </a:r>
            <a:r>
              <a:rPr lang="en-US" dirty="0" smtClean="0"/>
              <a:t>Brunner		Greg </a:t>
            </a:r>
            <a:r>
              <a:rPr lang="en-US" dirty="0"/>
              <a:t>Ous</a:t>
            </a:r>
          </a:p>
          <a:p>
            <a:pPr marL="0" indent="0">
              <a:buNone/>
            </a:pPr>
            <a:r>
              <a:rPr lang="en-US" dirty="0"/>
              <a:t>Mike </a:t>
            </a:r>
            <a:r>
              <a:rPr lang="en-US" dirty="0" smtClean="0"/>
              <a:t>Ginnaty		Jean </a:t>
            </a:r>
            <a:r>
              <a:rPr lang="en-US" dirty="0"/>
              <a:t>Wallace</a:t>
            </a:r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Consultation with the Commissioner, Mike Barnes, Peter Harff and others</a:t>
            </a:r>
          </a:p>
        </p:txBody>
      </p:sp>
    </p:spTree>
    <p:extLst>
      <p:ext uri="{BB962C8B-B14F-4D97-AF65-F5344CB8AC3E}">
        <p14:creationId xmlns:p14="http://schemas.microsoft.com/office/powerpoint/2010/main" val="247235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Inspiration: the nine steps/clouds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707247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spcBef>
                <a:spcPct val="20000"/>
              </a:spcBef>
            </a:pPr>
            <a:r>
              <a:rPr lang="en-US" b="1" i="1" kern="0" dirty="0" smtClean="0">
                <a:solidFill>
                  <a:srgbClr val="FF0000"/>
                </a:solidFill>
                <a:latin typeface="Arial Narrow"/>
              </a:rPr>
              <a:t>             Cloud </a:t>
            </a:r>
            <a:r>
              <a:rPr lang="en-US" b="1" i="1" kern="0" dirty="0">
                <a:solidFill>
                  <a:srgbClr val="FF0000"/>
                </a:solidFill>
                <a:latin typeface="Arial Narrow"/>
              </a:rPr>
              <a:t>9: A state of extreme happiness</a:t>
            </a:r>
          </a:p>
        </p:txBody>
      </p:sp>
      <p:pic>
        <p:nvPicPr>
          <p:cNvPr id="2050" name="Picture 2" descr="http://www.crh.noaa.gov/images/lmk/CloudCha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209800"/>
            <a:ext cx="5339701" cy="278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P:\CSP\Armchair Theat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88" y="3052646"/>
            <a:ext cx="245745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encrypted-tbn0.gstatic.com/images?q=tbn:ANd9GcQlW6ez4m6R1fcCcK9o6nrfKQmhZycow3zn6Y4QMmXIJbkWDv9M1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88" y="1600200"/>
            <a:ext cx="2222426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79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Nature of Conflict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http://upload.wikimedia.org/wikipedia/commons/thumb/c/c8/Thunderstorm_formation.jpg/500px-Thunderstorm_form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294" y="1676400"/>
            <a:ext cx="8964706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The nine clouds/steps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1663" y="2362200"/>
            <a:ext cx="8077200" cy="30480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Project analysis         6. Conflict strategy </a:t>
            </a:r>
          </a:p>
          <a:p>
            <a:pPr marL="514350" indent="-514350">
              <a:buAutoNum type="arabicPeriod"/>
            </a:pPr>
            <a:r>
              <a:rPr lang="en-US" dirty="0" smtClean="0"/>
              <a:t>Stakeholder ID	   7. Conflict management</a:t>
            </a:r>
          </a:p>
          <a:p>
            <a:pPr marL="514350" indent="-514350">
              <a:buAutoNum type="arabicPeriod"/>
            </a:pPr>
            <a:r>
              <a:rPr lang="en-US" dirty="0" smtClean="0"/>
              <a:t>Conflict ID		   8. Conflict review</a:t>
            </a:r>
          </a:p>
          <a:p>
            <a:pPr marL="514350" indent="-514350">
              <a:buAutoNum type="arabicPeriod"/>
            </a:pPr>
            <a:r>
              <a:rPr lang="en-US" dirty="0" smtClean="0"/>
              <a:t>Conflict ranking	   9. Conflict resolution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Conflict mapping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1707247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spcBef>
                <a:spcPct val="20000"/>
              </a:spcBef>
            </a:pPr>
            <a:r>
              <a:rPr lang="en-US" b="1" i="1" kern="0" dirty="0">
                <a:solidFill>
                  <a:srgbClr val="FF0000"/>
                </a:solidFill>
                <a:latin typeface="Arial Narrow"/>
              </a:rPr>
              <a:t>Cloud 9: A state of extreme happiness</a:t>
            </a:r>
          </a:p>
        </p:txBody>
      </p:sp>
    </p:spTree>
    <p:extLst>
      <p:ext uri="{BB962C8B-B14F-4D97-AF65-F5344CB8AC3E}">
        <p14:creationId xmlns:p14="http://schemas.microsoft.com/office/powerpoint/2010/main" val="353593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Role of the CPRS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8001000" cy="4114800"/>
          </a:xfrm>
        </p:spPr>
        <p:txBody>
          <a:bodyPr/>
          <a:lstStyle/>
          <a:p>
            <a:r>
              <a:rPr lang="en-US" dirty="0"/>
              <a:t>More resources dedicated up front, fewer resources needed later for conflict </a:t>
            </a:r>
            <a:r>
              <a:rPr lang="en-US" dirty="0" smtClean="0"/>
              <a:t>resolution</a:t>
            </a:r>
          </a:p>
          <a:p>
            <a:r>
              <a:rPr lang="en-US" dirty="0" smtClean="0"/>
              <a:t>The Conflict Prediction and Resolution Specialist</a:t>
            </a:r>
          </a:p>
          <a:p>
            <a:pPr lvl="1"/>
            <a:r>
              <a:rPr lang="en-US" dirty="0" smtClean="0"/>
              <a:t>Could be PM or someone reporting to the PM</a:t>
            </a:r>
          </a:p>
          <a:p>
            <a:pPr lvl="1"/>
            <a:r>
              <a:rPr lang="en-US" dirty="0" smtClean="0"/>
              <a:t>Assists in identifying, predicting and resolving conflict</a:t>
            </a:r>
          </a:p>
          <a:p>
            <a:pPr lvl="1"/>
            <a:r>
              <a:rPr lang="en-US" dirty="0" smtClean="0"/>
              <a:t>Manages CSP Tracker</a:t>
            </a:r>
          </a:p>
          <a:p>
            <a:pPr marL="0" indent="0">
              <a:buNone/>
            </a:pPr>
            <a:endParaRPr lang="en-US" dirty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954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Step 1: Project Analysis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r>
              <a:rPr lang="en-US" dirty="0" smtClean="0"/>
              <a:t>Team </a:t>
            </a:r>
            <a:r>
              <a:rPr lang="en-US" dirty="0"/>
              <a:t>members are educated in self-assessment and conflict </a:t>
            </a:r>
            <a:r>
              <a:rPr lang="en-US" dirty="0" smtClean="0"/>
              <a:t>resolution</a:t>
            </a:r>
          </a:p>
          <a:p>
            <a:r>
              <a:rPr lang="en-US" dirty="0" smtClean="0"/>
              <a:t>Thorough </a:t>
            </a:r>
            <a:r>
              <a:rPr lang="en-US" dirty="0"/>
              <a:t>project research is </a:t>
            </a:r>
            <a:r>
              <a:rPr lang="en-US" dirty="0" smtClean="0"/>
              <a:t>completed</a:t>
            </a:r>
          </a:p>
          <a:p>
            <a:r>
              <a:rPr lang="en-US" dirty="0" smtClean="0"/>
              <a:t>Analysis </a:t>
            </a:r>
            <a:r>
              <a:rPr lang="en-US" dirty="0"/>
              <a:t>of project strengths, weaknesses, opportunities and </a:t>
            </a:r>
            <a:r>
              <a:rPr lang="en-US" dirty="0" smtClean="0"/>
              <a:t>threats (SWOT) need to </a:t>
            </a:r>
            <a:r>
              <a:rPr lang="en-US" dirty="0"/>
              <a:t>be </a:t>
            </a:r>
            <a:r>
              <a:rPr lang="en-US" dirty="0" smtClean="0"/>
              <a:t>conducted</a:t>
            </a:r>
          </a:p>
          <a:p>
            <a:r>
              <a:rPr lang="en-US" dirty="0" smtClean="0"/>
              <a:t>Project </a:t>
            </a:r>
            <a:r>
              <a:rPr lang="en-US" dirty="0"/>
              <a:t>Goals Statement is </a:t>
            </a:r>
            <a:r>
              <a:rPr lang="en-US" dirty="0" smtClean="0"/>
              <a:t>formalized</a:t>
            </a:r>
          </a:p>
        </p:txBody>
      </p:sp>
    </p:spTree>
    <p:extLst>
      <p:ext uri="{BB962C8B-B14F-4D97-AF65-F5344CB8AC3E}">
        <p14:creationId xmlns:p14="http://schemas.microsoft.com/office/powerpoint/2010/main" val="411534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Step 2: Stakeholder ID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r>
              <a:rPr lang="en-US" dirty="0" smtClean="0"/>
              <a:t>Internal </a:t>
            </a:r>
            <a:r>
              <a:rPr lang="en-US" dirty="0"/>
              <a:t>and external stakeholders are </a:t>
            </a:r>
            <a:r>
              <a:rPr lang="en-US" dirty="0" smtClean="0"/>
              <a:t>identified</a:t>
            </a:r>
          </a:p>
          <a:p>
            <a:pPr lvl="0"/>
            <a:r>
              <a:rPr lang="en-US" dirty="0" smtClean="0"/>
              <a:t>Includes existing </a:t>
            </a:r>
            <a:r>
              <a:rPr lang="en-US" dirty="0"/>
              <a:t>and potential relationships between agencies, elected and appointed officials, advocacy groups, </a:t>
            </a:r>
            <a:r>
              <a:rPr lang="en-US" dirty="0" smtClean="0"/>
              <a:t>and adjacent property owners/tenants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0957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Step 3: Conflict ID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r>
              <a:rPr lang="en-US" dirty="0"/>
              <a:t>Existing and potential issues are identified at the macro-level related to the stakeholders identified in #</a:t>
            </a:r>
            <a:r>
              <a:rPr lang="en-US" dirty="0" smtClean="0"/>
              <a:t>2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4111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Step 4: Conflict ranking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r>
              <a:rPr lang="en-US" dirty="0" smtClean="0"/>
              <a:t>Identification </a:t>
            </a:r>
            <a:r>
              <a:rPr lang="en-US" dirty="0"/>
              <a:t>of influence and interests of stakeholders is </a:t>
            </a:r>
            <a:r>
              <a:rPr lang="en-US" dirty="0" smtClean="0"/>
              <a:t>completed</a:t>
            </a:r>
          </a:p>
          <a:p>
            <a:pPr lvl="0"/>
            <a:r>
              <a:rPr lang="en-US" dirty="0" smtClean="0"/>
              <a:t>Conflicts </a:t>
            </a:r>
            <a:r>
              <a:rPr lang="en-US" dirty="0"/>
              <a:t>are assembled and </a:t>
            </a:r>
            <a:r>
              <a:rPr lang="en-US" dirty="0" smtClean="0"/>
              <a:t>classified by color (critical – moderate – low)</a:t>
            </a:r>
          </a:p>
          <a:p>
            <a:pPr lvl="0"/>
            <a:r>
              <a:rPr lang="en-US" dirty="0" smtClean="0"/>
              <a:t>Strategic </a:t>
            </a:r>
            <a:r>
              <a:rPr lang="en-US" dirty="0"/>
              <a:t>resolution options are </a:t>
            </a:r>
            <a:r>
              <a:rPr lang="en-US" dirty="0" smtClean="0"/>
              <a:t>assessed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3667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Step 5: Conflict mapping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r>
              <a:rPr lang="en-US" dirty="0" smtClean="0"/>
              <a:t>Power Wheel - Systems approach</a:t>
            </a:r>
          </a:p>
          <a:p>
            <a:r>
              <a:rPr lang="en-US" dirty="0" smtClean="0"/>
              <a:t>Identifies </a:t>
            </a:r>
            <a:r>
              <a:rPr lang="en-US" dirty="0"/>
              <a:t>relationships between </a:t>
            </a:r>
            <a:r>
              <a:rPr lang="en-US" dirty="0" smtClean="0"/>
              <a:t>stakeholders</a:t>
            </a:r>
          </a:p>
          <a:p>
            <a:pPr lvl="1"/>
            <a:r>
              <a:rPr lang="en-US" dirty="0" smtClean="0"/>
              <a:t>Alliances</a:t>
            </a:r>
            <a:endParaRPr lang="en-US" dirty="0"/>
          </a:p>
          <a:p>
            <a:pPr lvl="1"/>
            <a:r>
              <a:rPr lang="en-US" dirty="0"/>
              <a:t>Friction</a:t>
            </a:r>
          </a:p>
          <a:p>
            <a:pPr lvl="1"/>
            <a:r>
              <a:rPr lang="en-US" dirty="0"/>
              <a:t>Broken</a:t>
            </a:r>
          </a:p>
          <a:p>
            <a:r>
              <a:rPr lang="en-US" dirty="0" smtClean="0"/>
              <a:t>Power </a:t>
            </a:r>
            <a:r>
              <a:rPr lang="en-US" dirty="0"/>
              <a:t>imbalances 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riggering events</a:t>
            </a:r>
            <a:endParaRPr lang="en-US" dirty="0"/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894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973874"/>
              </p:ext>
            </p:extLst>
          </p:nvPr>
        </p:nvGraphicFramePr>
        <p:xfrm>
          <a:off x="1219200" y="914400"/>
          <a:ext cx="6705600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Acrobat Document" r:id="rId4" imgW="7543800" imgH="5829300" progId="AcroExch.Document.7">
                  <p:embed/>
                </p:oleObj>
              </mc:Choice>
              <mc:Fallback>
                <p:oleObj name="Acrobat Document" r:id="rId4" imgW="7543800" imgH="582930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9200" y="914400"/>
                        <a:ext cx="6705600" cy="518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5624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Step 6: Conflict strategies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r>
              <a:rPr lang="en-US" dirty="0"/>
              <a:t>Many possible options for resolution are generated by the </a:t>
            </a:r>
            <a:r>
              <a:rPr lang="en-US" dirty="0" smtClean="0"/>
              <a:t>project team</a:t>
            </a:r>
          </a:p>
          <a:p>
            <a:pPr lvl="0"/>
            <a:r>
              <a:rPr lang="en-US" dirty="0" smtClean="0"/>
              <a:t>Focus on identifying potential impacts</a:t>
            </a:r>
            <a:r>
              <a:rPr lang="en-US" dirty="0"/>
              <a:t>, outcomes, strategies, and planned </a:t>
            </a:r>
            <a:r>
              <a:rPr lang="en-US" dirty="0" smtClean="0"/>
              <a:t>responses</a:t>
            </a:r>
            <a:endParaRPr lang="en-US" dirty="0"/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910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Step 7: Conflict management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r>
              <a:rPr lang="en-US" dirty="0" smtClean="0"/>
              <a:t>Implementation stage of CSP</a:t>
            </a:r>
          </a:p>
          <a:p>
            <a:pPr lvl="0"/>
            <a:r>
              <a:rPr lang="en-US" dirty="0" smtClean="0"/>
              <a:t>Action toward resolution</a:t>
            </a:r>
          </a:p>
          <a:p>
            <a:pPr lvl="0"/>
            <a:r>
              <a:rPr lang="en-US" dirty="0" smtClean="0"/>
              <a:t>Communications with stakeholders</a:t>
            </a:r>
          </a:p>
          <a:p>
            <a:pPr lvl="0"/>
            <a:r>
              <a:rPr lang="en-US" dirty="0" smtClean="0"/>
              <a:t>Progress tracked  </a:t>
            </a:r>
          </a:p>
          <a:p>
            <a:pPr marL="0" lv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9948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Step 8: Conflict review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r>
              <a:rPr lang="en-US" dirty="0"/>
              <a:t>R</a:t>
            </a:r>
            <a:r>
              <a:rPr lang="en-US" dirty="0" smtClean="0"/>
              <a:t>eflective state</a:t>
            </a:r>
          </a:p>
          <a:p>
            <a:pPr lvl="0"/>
            <a:r>
              <a:rPr lang="en-US" dirty="0" smtClean="0"/>
              <a:t>Some </a:t>
            </a:r>
            <a:r>
              <a:rPr lang="en-US" dirty="0"/>
              <a:t>conflicts </a:t>
            </a:r>
            <a:r>
              <a:rPr lang="en-US" dirty="0" smtClean="0"/>
              <a:t>resolved</a:t>
            </a:r>
          </a:p>
          <a:p>
            <a:pPr lvl="0"/>
            <a:r>
              <a:rPr lang="en-US" dirty="0" smtClean="0"/>
              <a:t>Reevaluate existing conflicts</a:t>
            </a:r>
          </a:p>
          <a:p>
            <a:pPr lvl="0"/>
            <a:r>
              <a:rPr lang="en-US" dirty="0" smtClean="0"/>
              <a:t>Regeneration of some conflict</a:t>
            </a:r>
          </a:p>
          <a:p>
            <a:pPr lvl="0"/>
            <a:r>
              <a:rPr lang="en-US" dirty="0" smtClean="0"/>
              <a:t>Emergence of other </a:t>
            </a:r>
            <a:r>
              <a:rPr lang="en-US" dirty="0"/>
              <a:t>stakeholders and </a:t>
            </a:r>
            <a:r>
              <a:rPr lang="en-US" dirty="0" smtClean="0"/>
              <a:t>issues</a:t>
            </a:r>
          </a:p>
          <a:p>
            <a:pPr lvl="0"/>
            <a:r>
              <a:rPr lang="en-US" dirty="0" smtClean="0"/>
              <a:t>Return </a:t>
            </a:r>
            <a:r>
              <a:rPr lang="en-US" dirty="0"/>
              <a:t>to steps </a:t>
            </a:r>
            <a:r>
              <a:rPr lang="en-US" dirty="0" smtClean="0"/>
              <a:t>2-7 (?)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8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Step 9: Conflict resolution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r>
              <a:rPr lang="en-US" dirty="0" smtClean="0"/>
              <a:t>Conflicts tracked </a:t>
            </a:r>
            <a:r>
              <a:rPr lang="en-US" dirty="0"/>
              <a:t>until </a:t>
            </a:r>
            <a:r>
              <a:rPr lang="en-US" dirty="0" smtClean="0"/>
              <a:t>final resolution</a:t>
            </a:r>
          </a:p>
          <a:p>
            <a:pPr lvl="0"/>
            <a:r>
              <a:rPr lang="en-US" dirty="0" smtClean="0"/>
              <a:t>Issues </a:t>
            </a:r>
            <a:r>
              <a:rPr lang="en-US" dirty="0"/>
              <a:t>where potential conflict never materializes </a:t>
            </a:r>
            <a:r>
              <a:rPr lang="en-US" dirty="0" smtClean="0"/>
              <a:t>monitored </a:t>
            </a:r>
            <a:r>
              <a:rPr lang="en-US" dirty="0"/>
              <a:t>until project </a:t>
            </a:r>
            <a:r>
              <a:rPr lang="en-US" dirty="0" smtClean="0"/>
              <a:t>completion</a:t>
            </a:r>
          </a:p>
          <a:p>
            <a:pPr lvl="0"/>
            <a:r>
              <a:rPr lang="en-US" dirty="0" smtClean="0"/>
              <a:t>Everyone understands each other / “state of happiness” achieved?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32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CSP post-project analysis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8001000" cy="4114800"/>
          </a:xfrm>
        </p:spPr>
        <p:txBody>
          <a:bodyPr/>
          <a:lstStyle/>
          <a:p>
            <a:r>
              <a:rPr lang="en-US" dirty="0" smtClean="0"/>
              <a:t>Final report</a:t>
            </a:r>
          </a:p>
          <a:p>
            <a:r>
              <a:rPr lang="en-US" dirty="0" smtClean="0"/>
              <a:t>Lessons learned, best practices</a:t>
            </a:r>
          </a:p>
          <a:p>
            <a:r>
              <a:rPr lang="en-US" dirty="0" smtClean="0"/>
              <a:t>Estimated cost and time savings</a:t>
            </a:r>
          </a:p>
          <a:p>
            <a:r>
              <a:rPr lang="en-US" dirty="0" smtClean="0"/>
              <a:t>Outline of key issues and resolutions</a:t>
            </a:r>
          </a:p>
          <a:p>
            <a:r>
              <a:rPr lang="en-US" dirty="0" smtClean="0"/>
              <a:t>Available on-line for the benefit of other PMs</a:t>
            </a:r>
          </a:p>
          <a:p>
            <a:pPr marL="0" indent="0">
              <a:buNone/>
            </a:pPr>
            <a:endParaRPr lang="en-US" dirty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169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Implementation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r>
              <a:rPr lang="en-US" dirty="0" smtClean="0"/>
              <a:t>All districts identified at least two projects in the program to deploy CSP immediately</a:t>
            </a:r>
          </a:p>
          <a:p>
            <a:pPr lvl="1"/>
            <a:r>
              <a:rPr lang="en-US" dirty="0" smtClean="0"/>
              <a:t>Consultation with the Operations Division</a:t>
            </a:r>
          </a:p>
          <a:p>
            <a:pPr lvl="1"/>
            <a:r>
              <a:rPr lang="en-US" dirty="0" smtClean="0"/>
              <a:t>Concurrence from Operations Division Manager</a:t>
            </a:r>
          </a:p>
          <a:p>
            <a:pPr lvl="0"/>
            <a:r>
              <a:rPr lang="en-US" dirty="0" smtClean="0"/>
              <a:t>Placement on all projects within 18 months</a:t>
            </a:r>
          </a:p>
          <a:p>
            <a:pPr lvl="1"/>
            <a:r>
              <a:rPr lang="en-US" dirty="0" smtClean="0"/>
              <a:t>Designed to carry through planning, scoping, design and construction</a:t>
            </a:r>
          </a:p>
          <a:p>
            <a:pPr lvl="1"/>
            <a:r>
              <a:rPr lang="en-US" dirty="0" smtClean="0"/>
              <a:t>Scalable</a:t>
            </a:r>
          </a:p>
        </p:txBody>
      </p:sp>
    </p:spTree>
    <p:extLst>
      <p:ext uri="{BB962C8B-B14F-4D97-AF65-F5344CB8AC3E}">
        <p14:creationId xmlns:p14="http://schemas.microsoft.com/office/powerpoint/2010/main" val="414837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First Phase Implementation Projects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4958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400" dirty="0" smtClean="0"/>
              <a:t>St</a:t>
            </a:r>
            <a:r>
              <a:rPr lang="en-US" sz="2400" dirty="0"/>
              <a:t>. Croix </a:t>
            </a:r>
            <a:r>
              <a:rPr lang="en-US" sz="2400" dirty="0" smtClean="0"/>
              <a:t>Crossing</a:t>
            </a:r>
            <a:endParaRPr lang="en-US" sz="2400" dirty="0"/>
          </a:p>
          <a:p>
            <a:pPr marL="457200" lvl="1" indent="0">
              <a:buNone/>
            </a:pPr>
            <a:r>
              <a:rPr lang="en-US" sz="2400" dirty="0" smtClean="0"/>
              <a:t>TH 53 relocation - Eveleth mine</a:t>
            </a:r>
          </a:p>
          <a:p>
            <a:pPr marL="457200" lvl="1" indent="0">
              <a:buNone/>
            </a:pPr>
            <a:r>
              <a:rPr lang="en-US" sz="2400" dirty="0" smtClean="0"/>
              <a:t>TH 1/169 Eagles Nest</a:t>
            </a:r>
          </a:p>
          <a:p>
            <a:pPr marL="457200" lvl="1" indent="0">
              <a:buNone/>
            </a:pPr>
            <a:r>
              <a:rPr lang="en-US" sz="2400" dirty="0" smtClean="0"/>
              <a:t>TH 61 Little Marais reconstruction</a:t>
            </a:r>
          </a:p>
          <a:p>
            <a:pPr marL="457200" lvl="1" indent="0">
              <a:buNone/>
            </a:pPr>
            <a:r>
              <a:rPr lang="en-US" sz="2400" dirty="0" smtClean="0"/>
              <a:t>Baudette International Bridge</a:t>
            </a:r>
          </a:p>
          <a:p>
            <a:pPr marL="457200" lvl="1" indent="0">
              <a:buNone/>
            </a:pPr>
            <a:r>
              <a:rPr lang="en-US" sz="2400" dirty="0" smtClean="0"/>
              <a:t>East Grand Forks </a:t>
            </a:r>
            <a:r>
              <a:rPr lang="en-US" sz="2400" dirty="0" err="1" smtClean="0"/>
              <a:t>Sorlie</a:t>
            </a:r>
            <a:r>
              <a:rPr lang="en-US" sz="2400" dirty="0" smtClean="0"/>
              <a:t> Bridge </a:t>
            </a:r>
          </a:p>
          <a:p>
            <a:pPr marL="457200" lvl="1" indent="0">
              <a:buNone/>
            </a:pPr>
            <a:r>
              <a:rPr lang="en-US" sz="2400" dirty="0" smtClean="0"/>
              <a:t>TH 197 issue with Bemidji</a:t>
            </a:r>
          </a:p>
          <a:p>
            <a:pPr marL="457200" lvl="1" indent="0">
              <a:buNone/>
            </a:pPr>
            <a:r>
              <a:rPr lang="en-US" sz="2400" dirty="0"/>
              <a:t>TH 371 Nisswa-Jenkins </a:t>
            </a:r>
            <a:r>
              <a:rPr lang="en-US" sz="2400" dirty="0" smtClean="0"/>
              <a:t>expansion</a:t>
            </a:r>
          </a:p>
          <a:p>
            <a:pPr marL="457200" lvl="1" indent="0">
              <a:buNone/>
            </a:pPr>
            <a:r>
              <a:rPr lang="en-US" sz="2400" dirty="0" smtClean="0"/>
              <a:t>TH 24 bridge over Mississippi River – Clearwater</a:t>
            </a:r>
          </a:p>
          <a:p>
            <a:pPr marL="457200" lvl="1" indent="0">
              <a:buNone/>
            </a:pPr>
            <a:r>
              <a:rPr lang="en-US" sz="2400" dirty="0" smtClean="0"/>
              <a:t>Mill &amp; overlay - TBD (D3)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259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First Phase Implementation Projects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5720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400" dirty="0" smtClean="0"/>
              <a:t>I-94/TH </a:t>
            </a:r>
            <a:r>
              <a:rPr lang="en-US" sz="2400" dirty="0"/>
              <a:t>29 </a:t>
            </a:r>
            <a:r>
              <a:rPr lang="en-US" sz="2400" dirty="0" smtClean="0"/>
              <a:t>interchange - Alexandria</a:t>
            </a:r>
            <a:endParaRPr lang="en-US" sz="2400" dirty="0"/>
          </a:p>
          <a:p>
            <a:pPr marL="457200" lvl="1" indent="0">
              <a:buNone/>
            </a:pPr>
            <a:r>
              <a:rPr lang="en-US" sz="2400" dirty="0" smtClean="0"/>
              <a:t>I-94/TH 75 interchange - Moorhead</a:t>
            </a:r>
          </a:p>
          <a:p>
            <a:pPr marL="457200" lvl="1" indent="0">
              <a:buNone/>
            </a:pPr>
            <a:r>
              <a:rPr lang="en-US" sz="2400" dirty="0" smtClean="0"/>
              <a:t>TH 10/TH 59 bridge &amp; reconstruction – DL </a:t>
            </a:r>
          </a:p>
          <a:p>
            <a:pPr marL="457200" lvl="1" indent="0">
              <a:buNone/>
            </a:pPr>
            <a:r>
              <a:rPr lang="en-US" sz="2400" dirty="0" smtClean="0"/>
              <a:t>I-35E/Cayuga (N)</a:t>
            </a:r>
          </a:p>
          <a:p>
            <a:pPr marL="457200" lvl="1" indent="0">
              <a:buNone/>
            </a:pPr>
            <a:r>
              <a:rPr lang="en-US" sz="2400" dirty="0" smtClean="0"/>
              <a:t>Shakopee </a:t>
            </a:r>
            <a:r>
              <a:rPr lang="en-US" sz="2400" dirty="0"/>
              <a:t>Hwy 101 </a:t>
            </a:r>
            <a:r>
              <a:rPr lang="en-US" sz="2400" dirty="0" smtClean="0"/>
              <a:t>Bridge (S)</a:t>
            </a:r>
          </a:p>
          <a:p>
            <a:pPr marL="457200" lvl="1" indent="0">
              <a:buNone/>
            </a:pPr>
            <a:r>
              <a:rPr lang="en-US" sz="2400" dirty="0" smtClean="0"/>
              <a:t>TH 65 railroad bridge (E)</a:t>
            </a:r>
          </a:p>
          <a:p>
            <a:pPr marL="457200" lvl="1" indent="0">
              <a:buNone/>
            </a:pPr>
            <a:r>
              <a:rPr lang="en-US" sz="2400" dirty="0" smtClean="0"/>
              <a:t>Metro (W)</a:t>
            </a:r>
            <a:endParaRPr lang="en-US" sz="2400" dirty="0"/>
          </a:p>
          <a:p>
            <a:pPr marL="457200" lvl="1" indent="0">
              <a:buNone/>
            </a:pPr>
            <a:r>
              <a:rPr lang="en-US" sz="2400" dirty="0"/>
              <a:t>Red Wing </a:t>
            </a:r>
            <a:r>
              <a:rPr lang="en-US" sz="2400" dirty="0" smtClean="0"/>
              <a:t>Bridge</a:t>
            </a:r>
          </a:p>
          <a:p>
            <a:pPr marL="457200" lvl="1" indent="0">
              <a:buNone/>
            </a:pPr>
            <a:r>
              <a:rPr lang="en-US" sz="2400" dirty="0" smtClean="0"/>
              <a:t>Winona Bridge</a:t>
            </a: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671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First Phase Implementation Projects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5720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400" dirty="0" smtClean="0"/>
              <a:t>TH 60 Worthington</a:t>
            </a:r>
          </a:p>
          <a:p>
            <a:pPr marL="457200" lvl="1" indent="0">
              <a:buNone/>
            </a:pPr>
            <a:r>
              <a:rPr lang="en-US" sz="2400" dirty="0" smtClean="0"/>
              <a:t>TH 14 Mankato-New Ulm</a:t>
            </a:r>
          </a:p>
          <a:p>
            <a:pPr marL="457200" lvl="1" indent="0">
              <a:buNone/>
            </a:pPr>
            <a:r>
              <a:rPr lang="en-US" sz="2400" dirty="0" smtClean="0"/>
              <a:t>TH 22 Mankato roundabouts</a:t>
            </a:r>
          </a:p>
          <a:p>
            <a:pPr marL="457200" lvl="1" indent="0">
              <a:buNone/>
            </a:pPr>
            <a:r>
              <a:rPr lang="en-US" sz="2400" dirty="0" smtClean="0"/>
              <a:t>TH 109 mill &amp; overlay</a:t>
            </a:r>
          </a:p>
          <a:p>
            <a:pPr marL="457200" lvl="1" indent="0">
              <a:buNone/>
            </a:pPr>
            <a:r>
              <a:rPr lang="en-US" sz="2400" dirty="0" smtClean="0"/>
              <a:t>TH 12 downtown Litchfield</a:t>
            </a:r>
          </a:p>
          <a:p>
            <a:pPr marL="457200" lvl="1" indent="0">
              <a:buNone/>
            </a:pPr>
            <a:r>
              <a:rPr lang="en-US" sz="2400" dirty="0" smtClean="0"/>
              <a:t>TBD (D8)</a:t>
            </a:r>
          </a:p>
          <a:p>
            <a:pPr marL="457200" lvl="1" indent="0">
              <a:buNone/>
            </a:pPr>
            <a:r>
              <a:rPr lang="en-US" sz="2400" dirty="0" smtClean="0"/>
              <a:t>TBD (D8)</a:t>
            </a: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671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0" y="8382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Other key points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lvl="0"/>
            <a:r>
              <a:rPr lang="en-US" dirty="0" smtClean="0"/>
              <a:t>Audiences reached to date: Division Directors, Operations, PCMG-CMG, PMs</a:t>
            </a:r>
          </a:p>
          <a:p>
            <a:pPr lvl="0"/>
            <a:r>
              <a:rPr lang="en-US" dirty="0" smtClean="0"/>
              <a:t>CSP </a:t>
            </a:r>
            <a:r>
              <a:rPr lang="en-US" dirty="0"/>
              <a:t>document available </a:t>
            </a:r>
            <a:r>
              <a:rPr lang="en-US" dirty="0" smtClean="0"/>
              <a:t>soon (PM friendly)</a:t>
            </a:r>
            <a:endParaRPr lang="en-US" dirty="0"/>
          </a:p>
          <a:p>
            <a:pPr lvl="0"/>
            <a:r>
              <a:rPr lang="en-US" dirty="0" smtClean="0"/>
              <a:t>Modifications every six months on average</a:t>
            </a:r>
          </a:p>
          <a:p>
            <a:r>
              <a:rPr lang="en-US" dirty="0" smtClean="0"/>
              <a:t>District visits with PMs – November-January</a:t>
            </a:r>
          </a:p>
          <a:p>
            <a:r>
              <a:rPr lang="en-US" dirty="0" smtClean="0"/>
              <a:t>Training </a:t>
            </a:r>
            <a:r>
              <a:rPr lang="en-US" dirty="0"/>
              <a:t>for all PMs </a:t>
            </a:r>
            <a:r>
              <a:rPr lang="en-US" dirty="0" smtClean="0"/>
              <a:t>&amp; others on CSP, conflict resolution &amp; negotiating skills starting March/April 2013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998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0"/>
            <a:ext cx="9144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Questions?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57400"/>
            <a:ext cx="9144000" cy="2438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0" i="1" dirty="0" smtClean="0">
                <a:solidFill>
                  <a:srgbClr val="FFC000"/>
                </a:solidFill>
                <a:latin typeface="Arial Black" pitchFamily="34" charset="0"/>
              </a:rPr>
              <a:t>Chris Moates</a:t>
            </a:r>
          </a:p>
          <a:p>
            <a:pPr algn="ctr" eaLnBrk="1" hangingPunct="1">
              <a:buFontTx/>
              <a:buNone/>
            </a:pPr>
            <a:r>
              <a:rPr lang="en-US" sz="2400" b="0" i="1" dirty="0" smtClean="0">
                <a:solidFill>
                  <a:srgbClr val="FFC000"/>
                </a:solidFill>
                <a:latin typeface="Arial Black" pitchFamily="34" charset="0"/>
              </a:rPr>
              <a:t>CSP Developer and Manager</a:t>
            </a:r>
          </a:p>
          <a:p>
            <a:pPr algn="ctr" eaLnBrk="1" hangingPunct="1">
              <a:buFontTx/>
              <a:buNone/>
            </a:pPr>
            <a:r>
              <a:rPr lang="en-US" sz="2400" b="0" i="1" dirty="0" smtClean="0">
                <a:latin typeface="Arial Black" pitchFamily="34" charset="0"/>
              </a:rPr>
              <a:t>Deputy Ombu</a:t>
            </a:r>
            <a:r>
              <a:rPr lang="en-US" sz="2400" i="1" dirty="0" smtClean="0">
                <a:latin typeface="Arial Black" pitchFamily="34" charset="0"/>
              </a:rPr>
              <a:t>dsman</a:t>
            </a:r>
          </a:p>
          <a:p>
            <a:pPr algn="ctr" eaLnBrk="1" hangingPunct="1">
              <a:buFontTx/>
              <a:buNone/>
            </a:pPr>
            <a:r>
              <a:rPr lang="en-US" sz="2400" dirty="0" smtClean="0">
                <a:solidFill>
                  <a:srgbClr val="00B0F0"/>
                </a:solidFill>
                <a:latin typeface="Arial Black" pitchFamily="34" charset="0"/>
                <a:hlinkClick r:id="rId3"/>
              </a:rPr>
              <a:t>Chris.Moates@state.mn.us</a:t>
            </a:r>
            <a:endParaRPr lang="en-US" sz="2400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 algn="ctr" eaLnBrk="1" hangingPunct="1">
              <a:buFontTx/>
              <a:buNone/>
            </a:pPr>
            <a:r>
              <a:rPr lang="en-US" sz="2400" dirty="0" smtClean="0">
                <a:solidFill>
                  <a:srgbClr val="FFC000"/>
                </a:solidFill>
                <a:latin typeface="Arial Black" pitchFamily="34" charset="0"/>
              </a:rPr>
              <a:t>651-366-4790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5774</TotalTime>
  <Words>892</Words>
  <Application>Microsoft Office PowerPoint</Application>
  <PresentationFormat>On-screen Show (4:3)</PresentationFormat>
  <Paragraphs>206</Paragraphs>
  <Slides>32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Blank Presentation</vt:lpstr>
      <vt:lpstr>Acrobat Document</vt:lpstr>
      <vt:lpstr>Conflict Scoping Process  Project Managers Forum November 15, 2012 St. Cloud</vt:lpstr>
      <vt:lpstr>CSP Outline</vt:lpstr>
      <vt:lpstr>What is conflict?</vt:lpstr>
      <vt:lpstr>Conflict</vt:lpstr>
      <vt:lpstr>Conflict</vt:lpstr>
      <vt:lpstr>What is CSP?</vt:lpstr>
      <vt:lpstr>What is CSP?</vt:lpstr>
      <vt:lpstr>Why create CSP?</vt:lpstr>
      <vt:lpstr>Risks of escalating conflict</vt:lpstr>
      <vt:lpstr>CSP</vt:lpstr>
      <vt:lpstr>CSP Advisory Committee</vt:lpstr>
      <vt:lpstr>Inspiration: the nine steps/clouds</vt:lpstr>
      <vt:lpstr>The Nature of Conflict</vt:lpstr>
      <vt:lpstr>The nine clouds/steps</vt:lpstr>
      <vt:lpstr>Role of the CPRS</vt:lpstr>
      <vt:lpstr>Step 1: Project Analysis</vt:lpstr>
      <vt:lpstr>Step 2: Stakeholder ID</vt:lpstr>
      <vt:lpstr>Step 3: Conflict ID</vt:lpstr>
      <vt:lpstr>Step 4: Conflict ranking</vt:lpstr>
      <vt:lpstr>Step 5: Conflict mapping</vt:lpstr>
      <vt:lpstr>PowerPoint Presentation</vt:lpstr>
      <vt:lpstr>Step 6: Conflict strategies</vt:lpstr>
      <vt:lpstr>Step 7: Conflict management</vt:lpstr>
      <vt:lpstr>Step 8: Conflict review</vt:lpstr>
      <vt:lpstr>Step 9: Conflict resolution</vt:lpstr>
      <vt:lpstr>CSP post-project analysis</vt:lpstr>
      <vt:lpstr>Implementation</vt:lpstr>
      <vt:lpstr>First Phase Implementation Projects</vt:lpstr>
      <vt:lpstr>First Phase Implementation Projects</vt:lpstr>
      <vt:lpstr>First Phase Implementation Projects</vt:lpstr>
      <vt:lpstr>Other key points</vt:lpstr>
      <vt:lpstr>Questions?</vt:lpstr>
    </vt:vector>
  </TitlesOfParts>
  <Company>Minnesota Department of Transportation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 Update  the Minnesota Department of Transportation</dc:title>
  <dc:creator>Paula Gustafson</dc:creator>
  <cp:lastModifiedBy>Chris Moates</cp:lastModifiedBy>
  <cp:revision>346</cp:revision>
  <cp:lastPrinted>2012-11-15T14:41:22Z</cp:lastPrinted>
  <dcterms:created xsi:type="dcterms:W3CDTF">2009-12-08T09:32:39Z</dcterms:created>
  <dcterms:modified xsi:type="dcterms:W3CDTF">2013-01-22T14:59:45Z</dcterms:modified>
</cp:coreProperties>
</file>