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9" r:id="rId3"/>
    <p:sldId id="258" r:id="rId4"/>
    <p:sldId id="264" r:id="rId5"/>
    <p:sldId id="261" r:id="rId6"/>
    <p:sldId id="265" r:id="rId7"/>
    <p:sldId id="262" r:id="rId8"/>
    <p:sldId id="266" r:id="rId9"/>
    <p:sldId id="267" r:id="rId10"/>
    <p:sldId id="260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3E919-AAB7-4341-A0C8-D3396FFA3071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36061-4769-4C62-9364-55740B323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183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3E919-AAB7-4341-A0C8-D3396FFA3071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36061-4769-4C62-9364-55740B323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129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3E919-AAB7-4341-A0C8-D3396FFA3071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36061-4769-4C62-9364-55740B323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676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3E919-AAB7-4341-A0C8-D3396FFA3071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36061-4769-4C62-9364-55740B323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94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3E919-AAB7-4341-A0C8-D3396FFA3071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36061-4769-4C62-9364-55740B323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143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3E919-AAB7-4341-A0C8-D3396FFA3071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36061-4769-4C62-9364-55740B323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785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3E919-AAB7-4341-A0C8-D3396FFA3071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36061-4769-4C62-9364-55740B323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877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3E919-AAB7-4341-A0C8-D3396FFA3071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36061-4769-4C62-9364-55740B323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02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3E919-AAB7-4341-A0C8-D3396FFA3071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36061-4769-4C62-9364-55740B323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391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3E919-AAB7-4341-A0C8-D3396FFA3071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36061-4769-4C62-9364-55740B323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41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3E919-AAB7-4341-A0C8-D3396FFA3071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36061-4769-4C62-9364-55740B323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291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3E919-AAB7-4341-A0C8-D3396FFA3071}" type="datetimeFigureOut">
              <a:rPr lang="en-US" smtClean="0"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36061-4769-4C62-9364-55740B323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7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AUTHORITY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232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Authority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we travelled around the state talking to PMs and management, we heard over and over again that PMs need more authority or that they need to exercise the authority they have.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759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Authority?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person at the table share a brief story about an issue with Authority</a:t>
            </a:r>
          </a:p>
          <a:p>
            <a:r>
              <a:rPr lang="en-US" dirty="0" smtClean="0"/>
              <a:t>As a group answer the following questions:</a:t>
            </a:r>
          </a:p>
          <a:p>
            <a:pPr lvl="1"/>
            <a:r>
              <a:rPr lang="en-US" dirty="0" smtClean="0"/>
              <a:t>What do we mean by Authority?</a:t>
            </a:r>
          </a:p>
          <a:p>
            <a:pPr lvl="1"/>
            <a:r>
              <a:rPr lang="en-US" dirty="0" smtClean="0"/>
              <a:t>What are the common characteristics of issues surrounding Authority?</a:t>
            </a:r>
          </a:p>
          <a:p>
            <a:r>
              <a:rPr lang="en-US" dirty="0" smtClean="0"/>
              <a:t>In about 30 minutes we’ll report out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651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76400"/>
            <a:ext cx="8229600" cy="2468562"/>
          </a:xfrm>
        </p:spPr>
        <p:txBody>
          <a:bodyPr>
            <a:normAutofit/>
          </a:bodyPr>
          <a:lstStyle/>
          <a:p>
            <a:r>
              <a:rPr lang="en-US" dirty="0" smtClean="0"/>
              <a:t>Some Thoughts on Addressing the Issue of Project Manager Authority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876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143000"/>
          </a:xfrm>
        </p:spPr>
        <p:txBody>
          <a:bodyPr/>
          <a:lstStyle/>
          <a:p>
            <a:r>
              <a:rPr lang="en-US" dirty="0" smtClean="0"/>
              <a:t>Authority: Clear 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Line of Authority:</a:t>
            </a:r>
          </a:p>
          <a:p>
            <a:pPr lvl="1"/>
            <a:r>
              <a:rPr lang="en-US" dirty="0" smtClean="0"/>
              <a:t>Commissioner</a:t>
            </a:r>
          </a:p>
          <a:p>
            <a:pPr lvl="1"/>
            <a:r>
              <a:rPr lang="en-US" dirty="0" smtClean="0"/>
              <a:t>Deputy Commissioner</a:t>
            </a:r>
          </a:p>
          <a:p>
            <a:pPr lvl="1"/>
            <a:r>
              <a:rPr lang="en-US" dirty="0" smtClean="0"/>
              <a:t>Division Director</a:t>
            </a:r>
          </a:p>
          <a:p>
            <a:pPr lvl="1"/>
            <a:r>
              <a:rPr lang="en-US" dirty="0" smtClean="0"/>
              <a:t>District Engineer/Office Director</a:t>
            </a:r>
          </a:p>
          <a:p>
            <a:pPr lvl="1"/>
            <a:r>
              <a:rPr lang="en-US" dirty="0" smtClean="0"/>
              <a:t>Project Sponsor</a:t>
            </a:r>
          </a:p>
          <a:p>
            <a:pPr lvl="1"/>
            <a:r>
              <a:rPr lang="en-US" dirty="0" smtClean="0"/>
              <a:t>PM</a:t>
            </a:r>
          </a:p>
          <a:p>
            <a:pPr lvl="1"/>
            <a:r>
              <a:rPr lang="en-US" dirty="0" smtClean="0"/>
              <a:t>Project staff</a:t>
            </a:r>
          </a:p>
          <a:p>
            <a:r>
              <a:rPr lang="en-US" dirty="0" smtClean="0"/>
              <a:t>Ultimate authority and accountability for project decisions must stay in this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226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Authority: Endowment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Project Sponsor sets the authority of the Project Manager defining types of decisions that should be made by technical staff, by the PM, and those reserved for the Sponsor.</a:t>
            </a:r>
          </a:p>
          <a:p>
            <a:r>
              <a:rPr lang="en-US" dirty="0" smtClean="0"/>
              <a:t>This will depend on the technical knowledge and people skills of the PM, the personality of the Sponsor, and the complexity and risk of the project.</a:t>
            </a:r>
          </a:p>
          <a:p>
            <a:r>
              <a:rPr lang="en-US" dirty="0" smtClean="0"/>
              <a:t>Will require talking about it.</a:t>
            </a:r>
          </a:p>
          <a:p>
            <a:r>
              <a:rPr lang="en-US" dirty="0" smtClean="0"/>
              <a:t>This is captured in the Project Charter so it is clearly communicated.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991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Authority: Avoid Wielding 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Project Sponsor – select wise PMs with good people skills who respect the expertise of technical staff</a:t>
            </a:r>
          </a:p>
          <a:p>
            <a:r>
              <a:rPr lang="en-US" dirty="0" smtClean="0"/>
              <a:t>Project Manager – builds a team, communicates effectively, strives for consensus among team members</a:t>
            </a:r>
          </a:p>
          <a:p>
            <a:r>
              <a:rPr lang="en-US" dirty="0" smtClean="0"/>
              <a:t>Project Staff – work with team, break down silos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211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Authority: Issue Escalation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Keep decisions on project whenever possible</a:t>
            </a:r>
          </a:p>
          <a:p>
            <a:r>
              <a:rPr lang="en-US" dirty="0" smtClean="0"/>
              <a:t>Ideally we get to agreement on decisions</a:t>
            </a:r>
          </a:p>
          <a:p>
            <a:r>
              <a:rPr lang="en-US" dirty="0" smtClean="0"/>
              <a:t>When there is disagreement, the Charter indicates who makes the call</a:t>
            </a:r>
          </a:p>
          <a:p>
            <a:r>
              <a:rPr lang="en-US" dirty="0" smtClean="0"/>
              <a:t>The issue is elevated if: </a:t>
            </a:r>
          </a:p>
          <a:p>
            <a:pPr lvl="1"/>
            <a:r>
              <a:rPr lang="en-US" dirty="0" smtClean="0"/>
              <a:t>effect goes beyond project  </a:t>
            </a:r>
          </a:p>
          <a:p>
            <a:pPr lvl="1"/>
            <a:r>
              <a:rPr lang="en-US" dirty="0" smtClean="0"/>
              <a:t>there is a dispute over a decision</a:t>
            </a:r>
          </a:p>
        </p:txBody>
      </p:sp>
    </p:spTree>
    <p:extLst>
      <p:ext uri="{BB962C8B-B14F-4D97-AF65-F5344CB8AC3E}">
        <p14:creationId xmlns:p14="http://schemas.microsoft.com/office/powerpoint/2010/main" val="180882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Authority: Issue Escalation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If a team member strongly disagrees with the decision, they inform the PM that they are disputing it</a:t>
            </a:r>
          </a:p>
          <a:p>
            <a:r>
              <a:rPr lang="en-US" dirty="0" smtClean="0"/>
              <a:t>The PM arranges a discussion with the disputing individuals and the next highest step in the process</a:t>
            </a:r>
          </a:p>
          <a:p>
            <a:r>
              <a:rPr lang="en-US" dirty="0" smtClean="0"/>
              <a:t>The PM sets timelines for the decision and stays engaged with the discussions</a:t>
            </a:r>
          </a:p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Step – Project Sponsor</a:t>
            </a:r>
          </a:p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Step – District Engineer/Office Director</a:t>
            </a:r>
          </a:p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Step – Division Director</a:t>
            </a:r>
          </a:p>
          <a:p>
            <a:r>
              <a:rPr lang="en-US" dirty="0" smtClean="0"/>
              <a:t>Final decision rests with sponsoring division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167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Authority: Issues with this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 your table, discuss:</a:t>
            </a:r>
          </a:p>
          <a:p>
            <a:pPr lvl="1"/>
            <a:r>
              <a:rPr lang="en-US" dirty="0" smtClean="0"/>
              <a:t>The problems that may arise with this approach</a:t>
            </a:r>
          </a:p>
          <a:p>
            <a:pPr lvl="1"/>
            <a:r>
              <a:rPr lang="en-US" dirty="0" smtClean="0"/>
              <a:t>Any questions that remain unanswered</a:t>
            </a:r>
          </a:p>
          <a:p>
            <a:r>
              <a:rPr lang="en-US" dirty="0" smtClean="0"/>
              <a:t>And then discuss:</a:t>
            </a:r>
          </a:p>
          <a:p>
            <a:pPr lvl="1"/>
            <a:r>
              <a:rPr lang="en-US" dirty="0" smtClean="0"/>
              <a:t>Solutions to those problems</a:t>
            </a:r>
          </a:p>
          <a:p>
            <a:pPr lvl="1"/>
            <a:r>
              <a:rPr lang="en-US" dirty="0" smtClean="0"/>
              <a:t>Answers to those questions</a:t>
            </a:r>
          </a:p>
          <a:p>
            <a:r>
              <a:rPr lang="en-US" dirty="0" smtClean="0"/>
              <a:t>In 20-30 minutes we will report 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5400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there is still time…Accountability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conditions for accountability to occur?</a:t>
            </a:r>
          </a:p>
          <a:p>
            <a:r>
              <a:rPr lang="en-US" dirty="0" smtClean="0"/>
              <a:t>What tools/organization changes would help with holding people accountable?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1598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451</Words>
  <Application>Microsoft Office PowerPoint</Application>
  <PresentationFormat>On-screen Show (4:3)</PresentationFormat>
  <Paragraphs>55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AUTHORITY</vt:lpstr>
      <vt:lpstr>Authority</vt:lpstr>
      <vt:lpstr>What is Authority?</vt:lpstr>
      <vt:lpstr>Some Thoughts on Addressing the Issue of Project Manager Authority</vt:lpstr>
      <vt:lpstr>Authority: Clear Lines</vt:lpstr>
      <vt:lpstr>Authority: Endowment</vt:lpstr>
      <vt:lpstr>Authority: Avoid Wielding It</vt:lpstr>
      <vt:lpstr>Authority: Issue Escalation</vt:lpstr>
      <vt:lpstr>Authority: Issue Escalation Process</vt:lpstr>
      <vt:lpstr>Authority: Issues with this Approach</vt:lpstr>
      <vt:lpstr>If there is still time…Accountability</vt:lpstr>
    </vt:vector>
  </TitlesOfParts>
  <Company>MNDOT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Managers’ Forum</dc:title>
  <dc:creator>Peter Harff</dc:creator>
  <cp:lastModifiedBy>Peter Harff</cp:lastModifiedBy>
  <cp:revision>5</cp:revision>
  <dcterms:created xsi:type="dcterms:W3CDTF">2012-11-15T10:36:04Z</dcterms:created>
  <dcterms:modified xsi:type="dcterms:W3CDTF">2012-11-15T14:48:21Z</dcterms:modified>
</cp:coreProperties>
</file>