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3" r:id="rId4"/>
    <p:sldId id="258" r:id="rId5"/>
    <p:sldId id="261" r:id="rId6"/>
    <p:sldId id="264" r:id="rId7"/>
    <p:sldId id="266" r:id="rId8"/>
    <p:sldId id="262" r:id="rId9"/>
    <p:sldId id="260" r:id="rId10"/>
    <p:sldId id="267" r:id="rId11"/>
    <p:sldId id="268" r:id="rId12"/>
    <p:sldId id="269" r:id="rId13"/>
    <p:sldId id="270" r:id="rId14"/>
    <p:sldId id="271" r:id="rId15"/>
    <p:sldId id="272" r:id="rId16"/>
    <p:sldId id="27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nsantero\Documents\Consulting\TICP%20Consulting\Case%202%20-%2020-yr%20(thickness)%2013Dec2010.xlsm"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a:t>Cumulative NPV</a:t>
            </a:r>
          </a:p>
        </c:rich>
      </c:tx>
      <c:layout>
        <c:manualLayout>
          <c:xMode val="edge"/>
          <c:yMode val="edge"/>
          <c:x val="0.39987358202339007"/>
          <c:y val="3.4722097561638993E-2"/>
        </c:manualLayout>
      </c:layout>
      <c:spPr>
        <a:noFill/>
        <a:ln w="25400">
          <a:noFill/>
        </a:ln>
      </c:spPr>
    </c:title>
    <c:plotArea>
      <c:layout>
        <c:manualLayout>
          <c:layoutTarget val="inner"/>
          <c:xMode val="edge"/>
          <c:yMode val="edge"/>
          <c:x val="0.21276149509089154"/>
          <c:y val="0.16251175634295725"/>
          <c:w val="0.74744325362107555"/>
          <c:h val="0.68711395450568702"/>
        </c:manualLayout>
      </c:layout>
      <c:scatterChart>
        <c:scatterStyle val="lineMarker"/>
        <c:ser>
          <c:idx val="0"/>
          <c:order val="0"/>
          <c:tx>
            <c:v>JPCP</c:v>
          </c:tx>
          <c:spPr>
            <a:ln w="38100"/>
          </c:spPr>
          <c:marker>
            <c:symbol val="none"/>
          </c:marker>
          <c:xVal>
            <c:numRef>
              <c:f>'Crossover Points'!$C$156:$C$356</c:f>
              <c:numCache>
                <c:formatCode>General</c:formatCode>
                <c:ptCount val="201"/>
                <c:pt idx="0">
                  <c:v>0</c:v>
                </c:pt>
                <c:pt idx="1">
                  <c:v>1</c:v>
                </c:pt>
                <c:pt idx="2">
                  <c:v>1</c:v>
                </c:pt>
                <c:pt idx="3">
                  <c:v>2</c:v>
                </c:pt>
                <c:pt idx="4">
                  <c:v>2</c:v>
                </c:pt>
                <c:pt idx="5">
                  <c:v>3</c:v>
                </c:pt>
                <c:pt idx="6">
                  <c:v>3</c:v>
                </c:pt>
                <c:pt idx="7">
                  <c:v>4</c:v>
                </c:pt>
                <c:pt idx="8">
                  <c:v>4</c:v>
                </c:pt>
                <c:pt idx="9">
                  <c:v>5</c:v>
                </c:pt>
                <c:pt idx="10">
                  <c:v>5</c:v>
                </c:pt>
                <c:pt idx="11">
                  <c:v>6</c:v>
                </c:pt>
                <c:pt idx="12">
                  <c:v>6</c:v>
                </c:pt>
                <c:pt idx="13">
                  <c:v>7</c:v>
                </c:pt>
                <c:pt idx="14">
                  <c:v>7</c:v>
                </c:pt>
                <c:pt idx="15">
                  <c:v>8</c:v>
                </c:pt>
                <c:pt idx="16">
                  <c:v>8</c:v>
                </c:pt>
                <c:pt idx="17">
                  <c:v>9</c:v>
                </c:pt>
                <c:pt idx="18">
                  <c:v>9</c:v>
                </c:pt>
                <c:pt idx="19">
                  <c:v>10</c:v>
                </c:pt>
                <c:pt idx="20">
                  <c:v>10</c:v>
                </c:pt>
                <c:pt idx="21">
                  <c:v>11</c:v>
                </c:pt>
                <c:pt idx="22">
                  <c:v>11</c:v>
                </c:pt>
                <c:pt idx="23">
                  <c:v>12</c:v>
                </c:pt>
                <c:pt idx="24">
                  <c:v>12</c:v>
                </c:pt>
                <c:pt idx="25">
                  <c:v>13</c:v>
                </c:pt>
                <c:pt idx="26">
                  <c:v>13</c:v>
                </c:pt>
                <c:pt idx="27">
                  <c:v>14</c:v>
                </c:pt>
                <c:pt idx="28">
                  <c:v>14</c:v>
                </c:pt>
                <c:pt idx="29">
                  <c:v>15</c:v>
                </c:pt>
                <c:pt idx="30">
                  <c:v>15</c:v>
                </c:pt>
                <c:pt idx="31">
                  <c:v>16</c:v>
                </c:pt>
                <c:pt idx="32">
                  <c:v>16</c:v>
                </c:pt>
                <c:pt idx="33">
                  <c:v>17</c:v>
                </c:pt>
                <c:pt idx="34">
                  <c:v>17</c:v>
                </c:pt>
                <c:pt idx="35">
                  <c:v>18</c:v>
                </c:pt>
                <c:pt idx="36">
                  <c:v>18</c:v>
                </c:pt>
                <c:pt idx="37">
                  <c:v>19</c:v>
                </c:pt>
                <c:pt idx="38">
                  <c:v>19</c:v>
                </c:pt>
                <c:pt idx="39">
                  <c:v>20</c:v>
                </c:pt>
                <c:pt idx="40">
                  <c:v>20</c:v>
                </c:pt>
                <c:pt idx="41">
                  <c:v>21</c:v>
                </c:pt>
                <c:pt idx="42">
                  <c:v>21</c:v>
                </c:pt>
                <c:pt idx="43">
                  <c:v>22</c:v>
                </c:pt>
                <c:pt idx="44">
                  <c:v>22</c:v>
                </c:pt>
                <c:pt idx="45">
                  <c:v>23</c:v>
                </c:pt>
                <c:pt idx="46">
                  <c:v>23</c:v>
                </c:pt>
                <c:pt idx="47">
                  <c:v>24</c:v>
                </c:pt>
                <c:pt idx="48">
                  <c:v>24</c:v>
                </c:pt>
                <c:pt idx="49">
                  <c:v>25</c:v>
                </c:pt>
                <c:pt idx="50">
                  <c:v>25</c:v>
                </c:pt>
                <c:pt idx="51">
                  <c:v>26</c:v>
                </c:pt>
                <c:pt idx="52">
                  <c:v>26</c:v>
                </c:pt>
                <c:pt idx="53">
                  <c:v>27</c:v>
                </c:pt>
                <c:pt idx="54">
                  <c:v>27</c:v>
                </c:pt>
                <c:pt idx="55">
                  <c:v>28</c:v>
                </c:pt>
                <c:pt idx="56">
                  <c:v>28</c:v>
                </c:pt>
                <c:pt idx="57">
                  <c:v>29</c:v>
                </c:pt>
                <c:pt idx="58">
                  <c:v>29</c:v>
                </c:pt>
                <c:pt idx="59">
                  <c:v>30</c:v>
                </c:pt>
                <c:pt idx="60">
                  <c:v>30</c:v>
                </c:pt>
                <c:pt idx="61">
                  <c:v>31</c:v>
                </c:pt>
                <c:pt idx="62">
                  <c:v>31</c:v>
                </c:pt>
                <c:pt idx="63">
                  <c:v>32</c:v>
                </c:pt>
                <c:pt idx="64">
                  <c:v>32</c:v>
                </c:pt>
                <c:pt idx="65">
                  <c:v>33</c:v>
                </c:pt>
                <c:pt idx="66">
                  <c:v>33</c:v>
                </c:pt>
                <c:pt idx="67">
                  <c:v>34</c:v>
                </c:pt>
                <c:pt idx="68">
                  <c:v>34</c:v>
                </c:pt>
                <c:pt idx="69">
                  <c:v>35</c:v>
                </c:pt>
                <c:pt idx="70">
                  <c:v>35</c:v>
                </c:pt>
                <c:pt idx="71">
                  <c:v>36</c:v>
                </c:pt>
                <c:pt idx="72">
                  <c:v>36</c:v>
                </c:pt>
                <c:pt idx="73">
                  <c:v>37</c:v>
                </c:pt>
                <c:pt idx="74">
                  <c:v>37</c:v>
                </c:pt>
                <c:pt idx="75">
                  <c:v>38</c:v>
                </c:pt>
                <c:pt idx="76">
                  <c:v>38</c:v>
                </c:pt>
                <c:pt idx="77">
                  <c:v>39</c:v>
                </c:pt>
                <c:pt idx="78">
                  <c:v>39</c:v>
                </c:pt>
                <c:pt idx="79">
                  <c:v>40</c:v>
                </c:pt>
                <c:pt idx="80">
                  <c:v>40</c:v>
                </c:pt>
                <c:pt idx="81">
                  <c:v>41</c:v>
                </c:pt>
                <c:pt idx="82">
                  <c:v>41</c:v>
                </c:pt>
                <c:pt idx="83">
                  <c:v>42</c:v>
                </c:pt>
                <c:pt idx="84">
                  <c:v>42</c:v>
                </c:pt>
                <c:pt idx="85">
                  <c:v>43</c:v>
                </c:pt>
                <c:pt idx="86">
                  <c:v>43</c:v>
                </c:pt>
                <c:pt idx="87">
                  <c:v>44</c:v>
                </c:pt>
                <c:pt idx="88">
                  <c:v>44</c:v>
                </c:pt>
                <c:pt idx="89">
                  <c:v>45</c:v>
                </c:pt>
                <c:pt idx="90">
                  <c:v>45</c:v>
                </c:pt>
                <c:pt idx="91">
                  <c:v>46</c:v>
                </c:pt>
                <c:pt idx="92">
                  <c:v>46</c:v>
                </c:pt>
                <c:pt idx="93">
                  <c:v>47</c:v>
                </c:pt>
                <c:pt idx="94">
                  <c:v>47</c:v>
                </c:pt>
                <c:pt idx="95">
                  <c:v>48</c:v>
                </c:pt>
                <c:pt idx="96">
                  <c:v>48</c:v>
                </c:pt>
                <c:pt idx="97">
                  <c:v>49</c:v>
                </c:pt>
                <c:pt idx="98">
                  <c:v>49</c:v>
                </c:pt>
                <c:pt idx="99">
                  <c:v>50</c:v>
                </c:pt>
                <c:pt idx="100">
                  <c:v>50</c:v>
                </c:pt>
                <c:pt idx="101">
                  <c:v>51</c:v>
                </c:pt>
                <c:pt idx="102">
                  <c:v>51</c:v>
                </c:pt>
                <c:pt idx="103">
                  <c:v>52</c:v>
                </c:pt>
                <c:pt idx="104">
                  <c:v>52</c:v>
                </c:pt>
                <c:pt idx="105">
                  <c:v>53</c:v>
                </c:pt>
                <c:pt idx="106">
                  <c:v>53</c:v>
                </c:pt>
                <c:pt idx="107">
                  <c:v>54</c:v>
                </c:pt>
                <c:pt idx="108">
                  <c:v>54</c:v>
                </c:pt>
                <c:pt idx="109">
                  <c:v>55</c:v>
                </c:pt>
                <c:pt idx="110">
                  <c:v>55</c:v>
                </c:pt>
                <c:pt idx="111">
                  <c:v>56</c:v>
                </c:pt>
                <c:pt idx="112">
                  <c:v>56</c:v>
                </c:pt>
                <c:pt idx="113">
                  <c:v>57</c:v>
                </c:pt>
                <c:pt idx="114">
                  <c:v>57</c:v>
                </c:pt>
                <c:pt idx="115">
                  <c:v>58</c:v>
                </c:pt>
                <c:pt idx="116">
                  <c:v>58</c:v>
                </c:pt>
                <c:pt idx="117">
                  <c:v>59</c:v>
                </c:pt>
                <c:pt idx="118">
                  <c:v>59</c:v>
                </c:pt>
                <c:pt idx="119">
                  <c:v>60</c:v>
                </c:pt>
                <c:pt idx="120">
                  <c:v>60</c:v>
                </c:pt>
                <c:pt idx="121">
                  <c:v>61</c:v>
                </c:pt>
                <c:pt idx="122">
                  <c:v>61</c:v>
                </c:pt>
                <c:pt idx="123">
                  <c:v>62</c:v>
                </c:pt>
                <c:pt idx="124">
                  <c:v>62</c:v>
                </c:pt>
                <c:pt idx="125">
                  <c:v>63</c:v>
                </c:pt>
                <c:pt idx="126">
                  <c:v>63</c:v>
                </c:pt>
                <c:pt idx="127">
                  <c:v>64</c:v>
                </c:pt>
                <c:pt idx="128">
                  <c:v>64</c:v>
                </c:pt>
                <c:pt idx="129">
                  <c:v>65</c:v>
                </c:pt>
                <c:pt idx="130">
                  <c:v>65</c:v>
                </c:pt>
                <c:pt idx="131">
                  <c:v>66</c:v>
                </c:pt>
                <c:pt idx="132">
                  <c:v>66</c:v>
                </c:pt>
                <c:pt idx="133">
                  <c:v>67</c:v>
                </c:pt>
                <c:pt idx="134">
                  <c:v>67</c:v>
                </c:pt>
                <c:pt idx="135">
                  <c:v>68</c:v>
                </c:pt>
                <c:pt idx="136">
                  <c:v>68</c:v>
                </c:pt>
                <c:pt idx="137">
                  <c:v>69</c:v>
                </c:pt>
                <c:pt idx="138">
                  <c:v>69</c:v>
                </c:pt>
                <c:pt idx="139">
                  <c:v>70</c:v>
                </c:pt>
                <c:pt idx="140">
                  <c:v>70</c:v>
                </c:pt>
                <c:pt idx="141">
                  <c:v>71</c:v>
                </c:pt>
                <c:pt idx="142">
                  <c:v>71</c:v>
                </c:pt>
                <c:pt idx="143">
                  <c:v>72</c:v>
                </c:pt>
                <c:pt idx="144">
                  <c:v>72</c:v>
                </c:pt>
                <c:pt idx="145">
                  <c:v>73</c:v>
                </c:pt>
                <c:pt idx="146">
                  <c:v>73</c:v>
                </c:pt>
                <c:pt idx="147">
                  <c:v>74</c:v>
                </c:pt>
                <c:pt idx="148">
                  <c:v>74</c:v>
                </c:pt>
                <c:pt idx="149">
                  <c:v>75</c:v>
                </c:pt>
                <c:pt idx="150">
                  <c:v>75</c:v>
                </c:pt>
                <c:pt idx="151">
                  <c:v>76</c:v>
                </c:pt>
                <c:pt idx="152">
                  <c:v>76</c:v>
                </c:pt>
                <c:pt idx="153">
                  <c:v>77</c:v>
                </c:pt>
                <c:pt idx="154">
                  <c:v>77</c:v>
                </c:pt>
                <c:pt idx="155">
                  <c:v>78</c:v>
                </c:pt>
                <c:pt idx="156">
                  <c:v>78</c:v>
                </c:pt>
                <c:pt idx="157">
                  <c:v>79</c:v>
                </c:pt>
                <c:pt idx="158">
                  <c:v>79</c:v>
                </c:pt>
                <c:pt idx="159">
                  <c:v>80</c:v>
                </c:pt>
                <c:pt idx="160">
                  <c:v>80</c:v>
                </c:pt>
                <c:pt idx="161">
                  <c:v>81</c:v>
                </c:pt>
                <c:pt idx="162">
                  <c:v>81</c:v>
                </c:pt>
                <c:pt idx="163">
                  <c:v>82</c:v>
                </c:pt>
                <c:pt idx="164">
                  <c:v>82</c:v>
                </c:pt>
                <c:pt idx="165">
                  <c:v>83</c:v>
                </c:pt>
                <c:pt idx="166">
                  <c:v>83</c:v>
                </c:pt>
                <c:pt idx="167">
                  <c:v>84</c:v>
                </c:pt>
                <c:pt idx="168">
                  <c:v>84</c:v>
                </c:pt>
                <c:pt idx="169">
                  <c:v>85</c:v>
                </c:pt>
                <c:pt idx="170">
                  <c:v>85</c:v>
                </c:pt>
                <c:pt idx="171">
                  <c:v>86</c:v>
                </c:pt>
                <c:pt idx="172">
                  <c:v>86</c:v>
                </c:pt>
                <c:pt idx="173">
                  <c:v>87</c:v>
                </c:pt>
                <c:pt idx="174">
                  <c:v>87</c:v>
                </c:pt>
                <c:pt idx="175">
                  <c:v>88</c:v>
                </c:pt>
                <c:pt idx="176">
                  <c:v>88</c:v>
                </c:pt>
                <c:pt idx="177">
                  <c:v>89</c:v>
                </c:pt>
                <c:pt idx="178">
                  <c:v>89</c:v>
                </c:pt>
                <c:pt idx="179">
                  <c:v>90</c:v>
                </c:pt>
                <c:pt idx="180">
                  <c:v>90</c:v>
                </c:pt>
                <c:pt idx="181">
                  <c:v>91</c:v>
                </c:pt>
                <c:pt idx="182">
                  <c:v>91</c:v>
                </c:pt>
                <c:pt idx="183">
                  <c:v>92</c:v>
                </c:pt>
                <c:pt idx="184">
                  <c:v>92</c:v>
                </c:pt>
                <c:pt idx="185">
                  <c:v>93</c:v>
                </c:pt>
                <c:pt idx="186">
                  <c:v>93</c:v>
                </c:pt>
                <c:pt idx="187">
                  <c:v>94</c:v>
                </c:pt>
                <c:pt idx="188">
                  <c:v>94</c:v>
                </c:pt>
                <c:pt idx="189">
                  <c:v>95</c:v>
                </c:pt>
                <c:pt idx="190">
                  <c:v>95</c:v>
                </c:pt>
                <c:pt idx="191">
                  <c:v>96</c:v>
                </c:pt>
                <c:pt idx="192">
                  <c:v>96</c:v>
                </c:pt>
                <c:pt idx="193">
                  <c:v>97</c:v>
                </c:pt>
                <c:pt idx="194">
                  <c:v>97</c:v>
                </c:pt>
                <c:pt idx="195">
                  <c:v>98</c:v>
                </c:pt>
                <c:pt idx="196">
                  <c:v>98</c:v>
                </c:pt>
                <c:pt idx="197">
                  <c:v>99</c:v>
                </c:pt>
                <c:pt idx="198">
                  <c:v>99</c:v>
                </c:pt>
                <c:pt idx="199">
                  <c:v>100</c:v>
                </c:pt>
                <c:pt idx="200">
                  <c:v>100</c:v>
                </c:pt>
              </c:numCache>
            </c:numRef>
          </c:xVal>
          <c:yVal>
            <c:numRef>
              <c:f>'Crossover Points'!$D$156:$D$356</c:f>
              <c:numCache>
                <c:formatCode>"$"#,##0</c:formatCode>
                <c:ptCount val="201"/>
                <c:pt idx="0">
                  <c:v>4805965</c:v>
                </c:pt>
                <c:pt idx="1">
                  <c:v>4805965</c:v>
                </c:pt>
                <c:pt idx="2">
                  <c:v>4810743.5547785545</c:v>
                </c:pt>
                <c:pt idx="3">
                  <c:v>4810743.5547785545</c:v>
                </c:pt>
                <c:pt idx="4">
                  <c:v>4815338.3189887032</c:v>
                </c:pt>
                <c:pt idx="5">
                  <c:v>4815338.3189887032</c:v>
                </c:pt>
                <c:pt idx="6">
                  <c:v>4819756.3614984602</c:v>
                </c:pt>
                <c:pt idx="7">
                  <c:v>4819756.3614984602</c:v>
                </c:pt>
                <c:pt idx="8">
                  <c:v>4824004.4792963071</c:v>
                </c:pt>
                <c:pt idx="9">
                  <c:v>4824004.4792963071</c:v>
                </c:pt>
                <c:pt idx="10">
                  <c:v>4828089.2079480831</c:v>
                </c:pt>
                <c:pt idx="11">
                  <c:v>4828089.2079480831</c:v>
                </c:pt>
                <c:pt idx="12">
                  <c:v>4832016.8316517118</c:v>
                </c:pt>
                <c:pt idx="13">
                  <c:v>4832016.8316517118</c:v>
                </c:pt>
                <c:pt idx="14">
                  <c:v>4835793.3929052008</c:v>
                </c:pt>
                <c:pt idx="15">
                  <c:v>4835793.3929052008</c:v>
                </c:pt>
                <c:pt idx="16">
                  <c:v>4839424.7018027846</c:v>
                </c:pt>
                <c:pt idx="17">
                  <c:v>4839424.7018027846</c:v>
                </c:pt>
                <c:pt idx="18">
                  <c:v>4842916.3449735399</c:v>
                </c:pt>
                <c:pt idx="19">
                  <c:v>4842916.3449735399</c:v>
                </c:pt>
                <c:pt idx="20">
                  <c:v>4846273.6941761877</c:v>
                </c:pt>
                <c:pt idx="21">
                  <c:v>4846273.6941761877</c:v>
                </c:pt>
                <c:pt idx="22">
                  <c:v>4849501.9145633522</c:v>
                </c:pt>
                <c:pt idx="23">
                  <c:v>4849501.9145633522</c:v>
                </c:pt>
                <c:pt idx="24">
                  <c:v>4852605.9726279322</c:v>
                </c:pt>
                <c:pt idx="25">
                  <c:v>4852605.9726279322</c:v>
                </c:pt>
                <c:pt idx="26">
                  <c:v>4855590.6438438715</c:v>
                </c:pt>
                <c:pt idx="27">
                  <c:v>4855590.6438438715</c:v>
                </c:pt>
                <c:pt idx="28">
                  <c:v>4858460.5200130474</c:v>
                </c:pt>
                <c:pt idx="29">
                  <c:v>4858460.5200130474</c:v>
                </c:pt>
                <c:pt idx="30">
                  <c:v>4861220.0163295642</c:v>
                </c:pt>
                <c:pt idx="31">
                  <c:v>4861220.0163295642</c:v>
                </c:pt>
                <c:pt idx="32">
                  <c:v>4863873.378172365</c:v>
                </c:pt>
                <c:pt idx="33">
                  <c:v>4863873.378172365</c:v>
                </c:pt>
                <c:pt idx="34">
                  <c:v>4866424.6876365999</c:v>
                </c:pt>
                <c:pt idx="35">
                  <c:v>4866424.6876365999</c:v>
                </c:pt>
                <c:pt idx="36">
                  <c:v>4868877.869813743</c:v>
                </c:pt>
                <c:pt idx="37">
                  <c:v>4868877.869813743</c:v>
                </c:pt>
                <c:pt idx="38">
                  <c:v>4871236.698830233</c:v>
                </c:pt>
                <c:pt idx="39">
                  <c:v>4871236.698830233</c:v>
                </c:pt>
                <c:pt idx="40">
                  <c:v>4873504.8036537785</c:v>
                </c:pt>
                <c:pt idx="41">
                  <c:v>4873504.8036537785</c:v>
                </c:pt>
                <c:pt idx="42">
                  <c:v>4875685.6736764181</c:v>
                </c:pt>
                <c:pt idx="43">
                  <c:v>4875685.6736764181</c:v>
                </c:pt>
                <c:pt idx="44">
                  <c:v>4877782.6640828019</c:v>
                </c:pt>
                <c:pt idx="45">
                  <c:v>4877782.6640828019</c:v>
                </c:pt>
                <c:pt idx="46">
                  <c:v>4879799.0010120198</c:v>
                </c:pt>
                <c:pt idx="47">
                  <c:v>4879799.0010120198</c:v>
                </c:pt>
                <c:pt idx="48">
                  <c:v>4881737.7865208834</c:v>
                </c:pt>
                <c:pt idx="49">
                  <c:v>4881737.7865208834</c:v>
                </c:pt>
                <c:pt idx="50">
                  <c:v>4883602.0033563245</c:v>
                </c:pt>
                <c:pt idx="51">
                  <c:v>4883602.0033563245</c:v>
                </c:pt>
                <c:pt idx="52">
                  <c:v>4885394.5195442541</c:v>
                </c:pt>
                <c:pt idx="53">
                  <c:v>4885394.5195442541</c:v>
                </c:pt>
                <c:pt idx="54">
                  <c:v>4887118.0928018745</c:v>
                </c:pt>
                <c:pt idx="55">
                  <c:v>4887118.0928018745</c:v>
                </c:pt>
                <c:pt idx="56">
                  <c:v>4888775.3747803587</c:v>
                </c:pt>
                <c:pt idx="57">
                  <c:v>4888775.3747803587</c:v>
                </c:pt>
                <c:pt idx="58">
                  <c:v>4890368.9151442843</c:v>
                </c:pt>
                <c:pt idx="59">
                  <c:v>4890368.9151442843</c:v>
                </c:pt>
                <c:pt idx="60">
                  <c:v>4891901.1654942129</c:v>
                </c:pt>
                <c:pt idx="61">
                  <c:v>4891901.1654942129</c:v>
                </c:pt>
                <c:pt idx="62">
                  <c:v>4893374.4831383731</c:v>
                </c:pt>
                <c:pt idx="63">
                  <c:v>4893374.4831383731</c:v>
                </c:pt>
                <c:pt idx="64">
                  <c:v>4894791.1347192992</c:v>
                </c:pt>
                <c:pt idx="65">
                  <c:v>4894791.1347192992</c:v>
                </c:pt>
                <c:pt idx="66">
                  <c:v>4896153.2997009587</c:v>
                </c:pt>
                <c:pt idx="67">
                  <c:v>4896153.2997009587</c:v>
                </c:pt>
                <c:pt idx="68">
                  <c:v>4897463.0737217842</c:v>
                </c:pt>
                <c:pt idx="69">
                  <c:v>4897463.0737217842</c:v>
                </c:pt>
                <c:pt idx="70">
                  <c:v>4898722.4718187321</c:v>
                </c:pt>
                <c:pt idx="71">
                  <c:v>4898722.4718187321</c:v>
                </c:pt>
                <c:pt idx="72">
                  <c:v>4899933.4315273361</c:v>
                </c:pt>
                <c:pt idx="73">
                  <c:v>4899933.4315273361</c:v>
                </c:pt>
                <c:pt idx="74">
                  <c:v>4901097.8158625299</c:v>
                </c:pt>
                <c:pt idx="75">
                  <c:v>4901097.8158625299</c:v>
                </c:pt>
                <c:pt idx="76">
                  <c:v>4902217.4161848333</c:v>
                </c:pt>
                <c:pt idx="77">
                  <c:v>4902217.4161848333</c:v>
                </c:pt>
                <c:pt idx="78">
                  <c:v>4903293.954956281</c:v>
                </c:pt>
                <c:pt idx="79">
                  <c:v>4903293.954956281</c:v>
                </c:pt>
                <c:pt idx="80">
                  <c:v>4904329.0883903634</c:v>
                </c:pt>
                <c:pt idx="81">
                  <c:v>4904329.0883903634</c:v>
                </c:pt>
                <c:pt idx="82">
                  <c:v>4905324.4090000596</c:v>
                </c:pt>
                <c:pt idx="83">
                  <c:v>4905324.4090000596</c:v>
                </c:pt>
                <c:pt idx="84">
                  <c:v>4906281.4480478428</c:v>
                </c:pt>
                <c:pt idx="85">
                  <c:v>4906281.4480478428</c:v>
                </c:pt>
                <c:pt idx="86">
                  <c:v>4907201.6779014794</c:v>
                </c:pt>
                <c:pt idx="87">
                  <c:v>4907201.6779014794</c:v>
                </c:pt>
                <c:pt idx="88">
                  <c:v>4908086.5142992074</c:v>
                </c:pt>
                <c:pt idx="89">
                  <c:v>4908086.5142992074</c:v>
                </c:pt>
                <c:pt idx="90">
                  <c:v>5097390.4551594341</c:v>
                </c:pt>
                <c:pt idx="91">
                  <c:v>5097390.4551594341</c:v>
                </c:pt>
                <c:pt idx="92">
                  <c:v>5103526.0625771182</c:v>
                </c:pt>
                <c:pt idx="93">
                  <c:v>5103526.0625771182</c:v>
                </c:pt>
                <c:pt idx="94">
                  <c:v>5109425.685094119</c:v>
                </c:pt>
                <c:pt idx="95">
                  <c:v>5109425.685094119</c:v>
                </c:pt>
                <c:pt idx="96">
                  <c:v>5115098.3990527745</c:v>
                </c:pt>
                <c:pt idx="97">
                  <c:v>5115098.3990527745</c:v>
                </c:pt>
                <c:pt idx="98">
                  <c:v>5120552.9317053314</c:v>
                </c:pt>
                <c:pt idx="99">
                  <c:v>5120552.9317053314</c:v>
                </c:pt>
                <c:pt idx="100">
                  <c:v>5213210.0568929436</c:v>
                </c:pt>
                <c:pt idx="101">
                  <c:v>5213210.0568929436</c:v>
                </c:pt>
                <c:pt idx="102">
                  <c:v>5214470.8124062028</c:v>
                </c:pt>
                <c:pt idx="103">
                  <c:v>5214470.8124062028</c:v>
                </c:pt>
                <c:pt idx="104">
                  <c:v>5215683.0773227978</c:v>
                </c:pt>
                <c:pt idx="105">
                  <c:v>5215683.0773227978</c:v>
                </c:pt>
                <c:pt idx="106">
                  <c:v>5216848.716665674</c:v>
                </c:pt>
                <c:pt idx="107">
                  <c:v>5216848.716665674</c:v>
                </c:pt>
                <c:pt idx="108">
                  <c:v>5217969.5237261299</c:v>
                </c:pt>
                <c:pt idx="109">
                  <c:v>5217969.5237261299</c:v>
                </c:pt>
                <c:pt idx="110">
                  <c:v>5219047.2228227295</c:v>
                </c:pt>
                <c:pt idx="111">
                  <c:v>5219047.2228227295</c:v>
                </c:pt>
                <c:pt idx="112">
                  <c:v>5220083.4719540738</c:v>
                </c:pt>
                <c:pt idx="113">
                  <c:v>5220083.4719540738</c:v>
                </c:pt>
                <c:pt idx="114">
                  <c:v>5221079.8653495945</c:v>
                </c:pt>
                <c:pt idx="115">
                  <c:v>5221079.8653495945</c:v>
                </c:pt>
                <c:pt idx="116">
                  <c:v>5222037.935922211</c:v>
                </c:pt>
                <c:pt idx="117">
                  <c:v>5222037.935922211</c:v>
                </c:pt>
                <c:pt idx="118">
                  <c:v>5222959.1576266475</c:v>
                </c:pt>
                <c:pt idx="119">
                  <c:v>5222959.1576266475</c:v>
                </c:pt>
                <c:pt idx="120">
                  <c:v>5223844.9477270702</c:v>
                </c:pt>
                <c:pt idx="121">
                  <c:v>5223844.9477270702</c:v>
                </c:pt>
                <c:pt idx="122">
                  <c:v>5223844.9477270702</c:v>
                </c:pt>
                <c:pt idx="123">
                  <c:v>5223844.9477270702</c:v>
                </c:pt>
                <c:pt idx="124">
                  <c:v>5223844.9477270702</c:v>
                </c:pt>
                <c:pt idx="125">
                  <c:v>5223844.9477270702</c:v>
                </c:pt>
                <c:pt idx="126">
                  <c:v>5223844.9477270702</c:v>
                </c:pt>
                <c:pt idx="127">
                  <c:v>5223844.9477270702</c:v>
                </c:pt>
                <c:pt idx="128">
                  <c:v>5223844.9477270702</c:v>
                </c:pt>
                <c:pt idx="129">
                  <c:v>5223844.9477270702</c:v>
                </c:pt>
                <c:pt idx="130">
                  <c:v>5223844.9477270702</c:v>
                </c:pt>
                <c:pt idx="131">
                  <c:v>5223844.9477270702</c:v>
                </c:pt>
                <c:pt idx="132">
                  <c:v>5223844.9477270702</c:v>
                </c:pt>
                <c:pt idx="133">
                  <c:v>5223844.9477270702</c:v>
                </c:pt>
                <c:pt idx="134">
                  <c:v>5223844.9477270702</c:v>
                </c:pt>
                <c:pt idx="135">
                  <c:v>5223844.9477270702</c:v>
                </c:pt>
                <c:pt idx="136">
                  <c:v>5223844.9477270702</c:v>
                </c:pt>
                <c:pt idx="137">
                  <c:v>5223844.9477270702</c:v>
                </c:pt>
                <c:pt idx="138">
                  <c:v>5223844.9477270702</c:v>
                </c:pt>
                <c:pt idx="139">
                  <c:v>5223844.9477270702</c:v>
                </c:pt>
                <c:pt idx="140">
                  <c:v>5223844.9477270702</c:v>
                </c:pt>
                <c:pt idx="141">
                  <c:v>5223844.9477270702</c:v>
                </c:pt>
                <c:pt idx="142">
                  <c:v>5223844.9477270702</c:v>
                </c:pt>
                <c:pt idx="143">
                  <c:v>5223844.9477270702</c:v>
                </c:pt>
                <c:pt idx="144">
                  <c:v>5223844.9477270702</c:v>
                </c:pt>
                <c:pt idx="145">
                  <c:v>5223844.9477270702</c:v>
                </c:pt>
                <c:pt idx="146">
                  <c:v>5223844.9477270702</c:v>
                </c:pt>
                <c:pt idx="147">
                  <c:v>5223844.9477270702</c:v>
                </c:pt>
                <c:pt idx="148">
                  <c:v>5223844.9477270702</c:v>
                </c:pt>
                <c:pt idx="149">
                  <c:v>5223844.9477270702</c:v>
                </c:pt>
                <c:pt idx="150">
                  <c:v>5223844.9477270702</c:v>
                </c:pt>
                <c:pt idx="151">
                  <c:v>5223844.9477270702</c:v>
                </c:pt>
                <c:pt idx="152">
                  <c:v>5223844.9477270702</c:v>
                </c:pt>
                <c:pt idx="153">
                  <c:v>5223844.9477270702</c:v>
                </c:pt>
                <c:pt idx="154">
                  <c:v>5223844.9477270702</c:v>
                </c:pt>
                <c:pt idx="155">
                  <c:v>5223844.9477270702</c:v>
                </c:pt>
                <c:pt idx="156">
                  <c:v>5223844.9477270702</c:v>
                </c:pt>
                <c:pt idx="157">
                  <c:v>5223844.9477270702</c:v>
                </c:pt>
                <c:pt idx="158">
                  <c:v>5223844.9477270702</c:v>
                </c:pt>
                <c:pt idx="159">
                  <c:v>5223844.9477270702</c:v>
                </c:pt>
                <c:pt idx="160">
                  <c:v>5223844.9477270702</c:v>
                </c:pt>
                <c:pt idx="161">
                  <c:v>5223844.9477270702</c:v>
                </c:pt>
                <c:pt idx="162">
                  <c:v>5223844.9477270702</c:v>
                </c:pt>
                <c:pt idx="163">
                  <c:v>5223844.9477270702</c:v>
                </c:pt>
                <c:pt idx="164">
                  <c:v>5223844.9477270702</c:v>
                </c:pt>
                <c:pt idx="165">
                  <c:v>5223844.9477270702</c:v>
                </c:pt>
                <c:pt idx="166">
                  <c:v>5223844.9477270702</c:v>
                </c:pt>
                <c:pt idx="167">
                  <c:v>5223844.9477270702</c:v>
                </c:pt>
                <c:pt idx="168">
                  <c:v>5223844.9477270702</c:v>
                </c:pt>
                <c:pt idx="169">
                  <c:v>5223844.9477270702</c:v>
                </c:pt>
                <c:pt idx="170">
                  <c:v>5223844.9477270702</c:v>
                </c:pt>
                <c:pt idx="171">
                  <c:v>5223844.9477270702</c:v>
                </c:pt>
                <c:pt idx="172">
                  <c:v>5223844.9477270702</c:v>
                </c:pt>
                <c:pt idx="173">
                  <c:v>5223844.9477270702</c:v>
                </c:pt>
                <c:pt idx="174">
                  <c:v>5223844.9477270702</c:v>
                </c:pt>
                <c:pt idx="175">
                  <c:v>5223844.9477270702</c:v>
                </c:pt>
                <c:pt idx="176">
                  <c:v>5223844.9477270702</c:v>
                </c:pt>
                <c:pt idx="177">
                  <c:v>5223844.9477270702</c:v>
                </c:pt>
                <c:pt idx="178">
                  <c:v>5223844.9477270702</c:v>
                </c:pt>
                <c:pt idx="179">
                  <c:v>5223844.9477270702</c:v>
                </c:pt>
                <c:pt idx="180">
                  <c:v>5223844.9477270702</c:v>
                </c:pt>
                <c:pt idx="181">
                  <c:v>5223844.9477270702</c:v>
                </c:pt>
                <c:pt idx="182">
                  <c:v>5223844.9477270702</c:v>
                </c:pt>
                <c:pt idx="183">
                  <c:v>5223844.9477270702</c:v>
                </c:pt>
                <c:pt idx="184">
                  <c:v>5223844.9477270702</c:v>
                </c:pt>
                <c:pt idx="185">
                  <c:v>5223844.9477270702</c:v>
                </c:pt>
                <c:pt idx="186">
                  <c:v>5223844.9477270702</c:v>
                </c:pt>
                <c:pt idx="187">
                  <c:v>5223844.9477270702</c:v>
                </c:pt>
                <c:pt idx="188">
                  <c:v>5223844.9477270702</c:v>
                </c:pt>
                <c:pt idx="189">
                  <c:v>5223844.9477270702</c:v>
                </c:pt>
                <c:pt idx="190">
                  <c:v>5223844.9477270702</c:v>
                </c:pt>
                <c:pt idx="191">
                  <c:v>5223844.9477270702</c:v>
                </c:pt>
                <c:pt idx="192">
                  <c:v>5223844.9477270702</c:v>
                </c:pt>
                <c:pt idx="193">
                  <c:v>5223844.9477270702</c:v>
                </c:pt>
                <c:pt idx="194">
                  <c:v>5223844.9477270702</c:v>
                </c:pt>
                <c:pt idx="195">
                  <c:v>5223844.9477270702</c:v>
                </c:pt>
                <c:pt idx="196">
                  <c:v>5223844.9477270702</c:v>
                </c:pt>
                <c:pt idx="197">
                  <c:v>5223844.9477270702</c:v>
                </c:pt>
                <c:pt idx="198">
                  <c:v>5223844.9477270702</c:v>
                </c:pt>
                <c:pt idx="199">
                  <c:v>5223844.9477270702</c:v>
                </c:pt>
                <c:pt idx="200">
                  <c:v>5223844.9477270702</c:v>
                </c:pt>
              </c:numCache>
            </c:numRef>
          </c:yVal>
        </c:ser>
        <c:ser>
          <c:idx val="1"/>
          <c:order val="1"/>
          <c:tx>
            <c:v>Composite</c:v>
          </c:tx>
          <c:spPr>
            <a:ln w="38100"/>
          </c:spPr>
          <c:marker>
            <c:symbol val="none"/>
          </c:marker>
          <c:xVal>
            <c:numRef>
              <c:f>'Crossover Points'!$M$156:$M$356</c:f>
              <c:numCache>
                <c:formatCode>General</c:formatCode>
                <c:ptCount val="201"/>
                <c:pt idx="0">
                  <c:v>0</c:v>
                </c:pt>
                <c:pt idx="1">
                  <c:v>1</c:v>
                </c:pt>
                <c:pt idx="2">
                  <c:v>1</c:v>
                </c:pt>
                <c:pt idx="3">
                  <c:v>2</c:v>
                </c:pt>
                <c:pt idx="4">
                  <c:v>2</c:v>
                </c:pt>
                <c:pt idx="5">
                  <c:v>3</c:v>
                </c:pt>
                <c:pt idx="6">
                  <c:v>3</c:v>
                </c:pt>
                <c:pt idx="7">
                  <c:v>4</c:v>
                </c:pt>
                <c:pt idx="8">
                  <c:v>4</c:v>
                </c:pt>
                <c:pt idx="9">
                  <c:v>5</c:v>
                </c:pt>
                <c:pt idx="10">
                  <c:v>5</c:v>
                </c:pt>
                <c:pt idx="11">
                  <c:v>6</c:v>
                </c:pt>
                <c:pt idx="12">
                  <c:v>6</c:v>
                </c:pt>
                <c:pt idx="13">
                  <c:v>7</c:v>
                </c:pt>
                <c:pt idx="14">
                  <c:v>7</c:v>
                </c:pt>
                <c:pt idx="15">
                  <c:v>8</c:v>
                </c:pt>
                <c:pt idx="16">
                  <c:v>8</c:v>
                </c:pt>
                <c:pt idx="17">
                  <c:v>9</c:v>
                </c:pt>
                <c:pt idx="18">
                  <c:v>9</c:v>
                </c:pt>
                <c:pt idx="19">
                  <c:v>10</c:v>
                </c:pt>
                <c:pt idx="20">
                  <c:v>10</c:v>
                </c:pt>
                <c:pt idx="21">
                  <c:v>11</c:v>
                </c:pt>
                <c:pt idx="22">
                  <c:v>11</c:v>
                </c:pt>
                <c:pt idx="23">
                  <c:v>12</c:v>
                </c:pt>
                <c:pt idx="24">
                  <c:v>12</c:v>
                </c:pt>
                <c:pt idx="25">
                  <c:v>13</c:v>
                </c:pt>
                <c:pt idx="26">
                  <c:v>13</c:v>
                </c:pt>
                <c:pt idx="27">
                  <c:v>14</c:v>
                </c:pt>
                <c:pt idx="28">
                  <c:v>14</c:v>
                </c:pt>
                <c:pt idx="29">
                  <c:v>15</c:v>
                </c:pt>
                <c:pt idx="30">
                  <c:v>15</c:v>
                </c:pt>
                <c:pt idx="31">
                  <c:v>16</c:v>
                </c:pt>
                <c:pt idx="32">
                  <c:v>16</c:v>
                </c:pt>
                <c:pt idx="33">
                  <c:v>17</c:v>
                </c:pt>
                <c:pt idx="34">
                  <c:v>17</c:v>
                </c:pt>
                <c:pt idx="35">
                  <c:v>18</c:v>
                </c:pt>
                <c:pt idx="36">
                  <c:v>18</c:v>
                </c:pt>
                <c:pt idx="37">
                  <c:v>19</c:v>
                </c:pt>
                <c:pt idx="38">
                  <c:v>19</c:v>
                </c:pt>
                <c:pt idx="39">
                  <c:v>20</c:v>
                </c:pt>
                <c:pt idx="40">
                  <c:v>20</c:v>
                </c:pt>
                <c:pt idx="41">
                  <c:v>21</c:v>
                </c:pt>
                <c:pt idx="42">
                  <c:v>21</c:v>
                </c:pt>
                <c:pt idx="43">
                  <c:v>22</c:v>
                </c:pt>
                <c:pt idx="44">
                  <c:v>22</c:v>
                </c:pt>
                <c:pt idx="45">
                  <c:v>23</c:v>
                </c:pt>
                <c:pt idx="46">
                  <c:v>23</c:v>
                </c:pt>
                <c:pt idx="47">
                  <c:v>24</c:v>
                </c:pt>
                <c:pt idx="48">
                  <c:v>24</c:v>
                </c:pt>
                <c:pt idx="49">
                  <c:v>25</c:v>
                </c:pt>
                <c:pt idx="50">
                  <c:v>25</c:v>
                </c:pt>
                <c:pt idx="51">
                  <c:v>26</c:v>
                </c:pt>
                <c:pt idx="52">
                  <c:v>26</c:v>
                </c:pt>
                <c:pt idx="53">
                  <c:v>27</c:v>
                </c:pt>
                <c:pt idx="54">
                  <c:v>27</c:v>
                </c:pt>
                <c:pt idx="55">
                  <c:v>28</c:v>
                </c:pt>
                <c:pt idx="56">
                  <c:v>28</c:v>
                </c:pt>
                <c:pt idx="57">
                  <c:v>29</c:v>
                </c:pt>
                <c:pt idx="58">
                  <c:v>29</c:v>
                </c:pt>
                <c:pt idx="59">
                  <c:v>30</c:v>
                </c:pt>
                <c:pt idx="60">
                  <c:v>30</c:v>
                </c:pt>
                <c:pt idx="61">
                  <c:v>31</c:v>
                </c:pt>
                <c:pt idx="62">
                  <c:v>31</c:v>
                </c:pt>
                <c:pt idx="63">
                  <c:v>32</c:v>
                </c:pt>
                <c:pt idx="64">
                  <c:v>32</c:v>
                </c:pt>
                <c:pt idx="65">
                  <c:v>33</c:v>
                </c:pt>
                <c:pt idx="66">
                  <c:v>33</c:v>
                </c:pt>
                <c:pt idx="67">
                  <c:v>34</c:v>
                </c:pt>
                <c:pt idx="68">
                  <c:v>34</c:v>
                </c:pt>
                <c:pt idx="69">
                  <c:v>35</c:v>
                </c:pt>
                <c:pt idx="70">
                  <c:v>35</c:v>
                </c:pt>
                <c:pt idx="71">
                  <c:v>36</c:v>
                </c:pt>
                <c:pt idx="72">
                  <c:v>36</c:v>
                </c:pt>
                <c:pt idx="73">
                  <c:v>37</c:v>
                </c:pt>
                <c:pt idx="74">
                  <c:v>37</c:v>
                </c:pt>
                <c:pt idx="75">
                  <c:v>38</c:v>
                </c:pt>
                <c:pt idx="76">
                  <c:v>38</c:v>
                </c:pt>
                <c:pt idx="77">
                  <c:v>39</c:v>
                </c:pt>
                <c:pt idx="78">
                  <c:v>39</c:v>
                </c:pt>
                <c:pt idx="79">
                  <c:v>40</c:v>
                </c:pt>
                <c:pt idx="80">
                  <c:v>40</c:v>
                </c:pt>
                <c:pt idx="81">
                  <c:v>41</c:v>
                </c:pt>
                <c:pt idx="82">
                  <c:v>41</c:v>
                </c:pt>
                <c:pt idx="83">
                  <c:v>42</c:v>
                </c:pt>
                <c:pt idx="84">
                  <c:v>42</c:v>
                </c:pt>
                <c:pt idx="85">
                  <c:v>43</c:v>
                </c:pt>
                <c:pt idx="86">
                  <c:v>43</c:v>
                </c:pt>
                <c:pt idx="87">
                  <c:v>44</c:v>
                </c:pt>
                <c:pt idx="88">
                  <c:v>44</c:v>
                </c:pt>
                <c:pt idx="89">
                  <c:v>45</c:v>
                </c:pt>
                <c:pt idx="90">
                  <c:v>45</c:v>
                </c:pt>
                <c:pt idx="91">
                  <c:v>46</c:v>
                </c:pt>
                <c:pt idx="92">
                  <c:v>46</c:v>
                </c:pt>
                <c:pt idx="93">
                  <c:v>47</c:v>
                </c:pt>
                <c:pt idx="94">
                  <c:v>47</c:v>
                </c:pt>
                <c:pt idx="95">
                  <c:v>48</c:v>
                </c:pt>
                <c:pt idx="96">
                  <c:v>48</c:v>
                </c:pt>
                <c:pt idx="97">
                  <c:v>49</c:v>
                </c:pt>
                <c:pt idx="98">
                  <c:v>49</c:v>
                </c:pt>
                <c:pt idx="99">
                  <c:v>50</c:v>
                </c:pt>
                <c:pt idx="100">
                  <c:v>50</c:v>
                </c:pt>
                <c:pt idx="101">
                  <c:v>51</c:v>
                </c:pt>
                <c:pt idx="102">
                  <c:v>51</c:v>
                </c:pt>
                <c:pt idx="103">
                  <c:v>52</c:v>
                </c:pt>
                <c:pt idx="104">
                  <c:v>52</c:v>
                </c:pt>
                <c:pt idx="105">
                  <c:v>53</c:v>
                </c:pt>
                <c:pt idx="106">
                  <c:v>53</c:v>
                </c:pt>
                <c:pt idx="107">
                  <c:v>54</c:v>
                </c:pt>
                <c:pt idx="108">
                  <c:v>54</c:v>
                </c:pt>
                <c:pt idx="109">
                  <c:v>55</c:v>
                </c:pt>
                <c:pt idx="110">
                  <c:v>55</c:v>
                </c:pt>
                <c:pt idx="111">
                  <c:v>56</c:v>
                </c:pt>
                <c:pt idx="112">
                  <c:v>56</c:v>
                </c:pt>
                <c:pt idx="113">
                  <c:v>57</c:v>
                </c:pt>
                <c:pt idx="114">
                  <c:v>57</c:v>
                </c:pt>
                <c:pt idx="115">
                  <c:v>58</c:v>
                </c:pt>
                <c:pt idx="116">
                  <c:v>58</c:v>
                </c:pt>
                <c:pt idx="117">
                  <c:v>59</c:v>
                </c:pt>
                <c:pt idx="118">
                  <c:v>59</c:v>
                </c:pt>
                <c:pt idx="119">
                  <c:v>60</c:v>
                </c:pt>
                <c:pt idx="120">
                  <c:v>60</c:v>
                </c:pt>
                <c:pt idx="121">
                  <c:v>61</c:v>
                </c:pt>
                <c:pt idx="122">
                  <c:v>61</c:v>
                </c:pt>
                <c:pt idx="123">
                  <c:v>62</c:v>
                </c:pt>
                <c:pt idx="124">
                  <c:v>62</c:v>
                </c:pt>
                <c:pt idx="125">
                  <c:v>63</c:v>
                </c:pt>
                <c:pt idx="126">
                  <c:v>63</c:v>
                </c:pt>
                <c:pt idx="127">
                  <c:v>64</c:v>
                </c:pt>
                <c:pt idx="128">
                  <c:v>64</c:v>
                </c:pt>
                <c:pt idx="129">
                  <c:v>65</c:v>
                </c:pt>
                <c:pt idx="130">
                  <c:v>65</c:v>
                </c:pt>
                <c:pt idx="131">
                  <c:v>66</c:v>
                </c:pt>
                <c:pt idx="132">
                  <c:v>66</c:v>
                </c:pt>
                <c:pt idx="133">
                  <c:v>67</c:v>
                </c:pt>
                <c:pt idx="134">
                  <c:v>67</c:v>
                </c:pt>
                <c:pt idx="135">
                  <c:v>68</c:v>
                </c:pt>
                <c:pt idx="136">
                  <c:v>68</c:v>
                </c:pt>
                <c:pt idx="137">
                  <c:v>69</c:v>
                </c:pt>
                <c:pt idx="138">
                  <c:v>69</c:v>
                </c:pt>
                <c:pt idx="139">
                  <c:v>70</c:v>
                </c:pt>
                <c:pt idx="140">
                  <c:v>70</c:v>
                </c:pt>
                <c:pt idx="141">
                  <c:v>71</c:v>
                </c:pt>
                <c:pt idx="142">
                  <c:v>71</c:v>
                </c:pt>
                <c:pt idx="143">
                  <c:v>72</c:v>
                </c:pt>
                <c:pt idx="144">
                  <c:v>72</c:v>
                </c:pt>
                <c:pt idx="145">
                  <c:v>73</c:v>
                </c:pt>
                <c:pt idx="146">
                  <c:v>73</c:v>
                </c:pt>
                <c:pt idx="147">
                  <c:v>74</c:v>
                </c:pt>
                <c:pt idx="148">
                  <c:v>74</c:v>
                </c:pt>
                <c:pt idx="149">
                  <c:v>75</c:v>
                </c:pt>
                <c:pt idx="150">
                  <c:v>75</c:v>
                </c:pt>
                <c:pt idx="151">
                  <c:v>76</c:v>
                </c:pt>
                <c:pt idx="152">
                  <c:v>76</c:v>
                </c:pt>
                <c:pt idx="153">
                  <c:v>77</c:v>
                </c:pt>
                <c:pt idx="154">
                  <c:v>77</c:v>
                </c:pt>
                <c:pt idx="155">
                  <c:v>78</c:v>
                </c:pt>
                <c:pt idx="156">
                  <c:v>78</c:v>
                </c:pt>
                <c:pt idx="157">
                  <c:v>79</c:v>
                </c:pt>
                <c:pt idx="158">
                  <c:v>79</c:v>
                </c:pt>
                <c:pt idx="159">
                  <c:v>80</c:v>
                </c:pt>
                <c:pt idx="160">
                  <c:v>80</c:v>
                </c:pt>
                <c:pt idx="161">
                  <c:v>81</c:v>
                </c:pt>
                <c:pt idx="162">
                  <c:v>81</c:v>
                </c:pt>
                <c:pt idx="163">
                  <c:v>82</c:v>
                </c:pt>
                <c:pt idx="164">
                  <c:v>82</c:v>
                </c:pt>
                <c:pt idx="165">
                  <c:v>83</c:v>
                </c:pt>
                <c:pt idx="166">
                  <c:v>83</c:v>
                </c:pt>
                <c:pt idx="167">
                  <c:v>84</c:v>
                </c:pt>
                <c:pt idx="168">
                  <c:v>84</c:v>
                </c:pt>
                <c:pt idx="169">
                  <c:v>85</c:v>
                </c:pt>
                <c:pt idx="170">
                  <c:v>85</c:v>
                </c:pt>
                <c:pt idx="171">
                  <c:v>86</c:v>
                </c:pt>
                <c:pt idx="172">
                  <c:v>86</c:v>
                </c:pt>
                <c:pt idx="173">
                  <c:v>87</c:v>
                </c:pt>
                <c:pt idx="174">
                  <c:v>87</c:v>
                </c:pt>
                <c:pt idx="175">
                  <c:v>88</c:v>
                </c:pt>
                <c:pt idx="176">
                  <c:v>88</c:v>
                </c:pt>
                <c:pt idx="177">
                  <c:v>89</c:v>
                </c:pt>
                <c:pt idx="178">
                  <c:v>89</c:v>
                </c:pt>
                <c:pt idx="179">
                  <c:v>90</c:v>
                </c:pt>
                <c:pt idx="180">
                  <c:v>90</c:v>
                </c:pt>
                <c:pt idx="181">
                  <c:v>91</c:v>
                </c:pt>
                <c:pt idx="182">
                  <c:v>91</c:v>
                </c:pt>
                <c:pt idx="183">
                  <c:v>92</c:v>
                </c:pt>
                <c:pt idx="184">
                  <c:v>92</c:v>
                </c:pt>
                <c:pt idx="185">
                  <c:v>93</c:v>
                </c:pt>
                <c:pt idx="186">
                  <c:v>93</c:v>
                </c:pt>
                <c:pt idx="187">
                  <c:v>94</c:v>
                </c:pt>
                <c:pt idx="188">
                  <c:v>94</c:v>
                </c:pt>
                <c:pt idx="189">
                  <c:v>95</c:v>
                </c:pt>
                <c:pt idx="190">
                  <c:v>95</c:v>
                </c:pt>
                <c:pt idx="191">
                  <c:v>96</c:v>
                </c:pt>
                <c:pt idx="192">
                  <c:v>96</c:v>
                </c:pt>
                <c:pt idx="193">
                  <c:v>97</c:v>
                </c:pt>
                <c:pt idx="194">
                  <c:v>97</c:v>
                </c:pt>
                <c:pt idx="195">
                  <c:v>98</c:v>
                </c:pt>
                <c:pt idx="196">
                  <c:v>98</c:v>
                </c:pt>
                <c:pt idx="197">
                  <c:v>99</c:v>
                </c:pt>
                <c:pt idx="198">
                  <c:v>99</c:v>
                </c:pt>
                <c:pt idx="199">
                  <c:v>100</c:v>
                </c:pt>
                <c:pt idx="200">
                  <c:v>100</c:v>
                </c:pt>
              </c:numCache>
            </c:numRef>
          </c:xVal>
          <c:yVal>
            <c:numRef>
              <c:f>'Crossover Points'!$N$156:$N$356</c:f>
              <c:numCache>
                <c:formatCode>"$"#,##0</c:formatCode>
                <c:ptCount val="201"/>
                <c:pt idx="0">
                  <c:v>3294619</c:v>
                </c:pt>
                <c:pt idx="1">
                  <c:v>3294619</c:v>
                </c:pt>
                <c:pt idx="2">
                  <c:v>3351961.6573426565</c:v>
                </c:pt>
                <c:pt idx="3">
                  <c:v>3351961.6573426565</c:v>
                </c:pt>
                <c:pt idx="4">
                  <c:v>3407098.8278644434</c:v>
                </c:pt>
                <c:pt idx="5">
                  <c:v>3407098.8278644434</c:v>
                </c:pt>
                <c:pt idx="6">
                  <c:v>3460115.3379815454</c:v>
                </c:pt>
                <c:pt idx="7">
                  <c:v>3460115.3379815454</c:v>
                </c:pt>
                <c:pt idx="8">
                  <c:v>3511092.7515556817</c:v>
                </c:pt>
                <c:pt idx="9">
                  <c:v>3511092.7515556817</c:v>
                </c:pt>
                <c:pt idx="10">
                  <c:v>3560109.4953769669</c:v>
                </c:pt>
                <c:pt idx="11">
                  <c:v>3560109.4953769669</c:v>
                </c:pt>
                <c:pt idx="12">
                  <c:v>3607240.9798205099</c:v>
                </c:pt>
                <c:pt idx="13">
                  <c:v>3607240.9798205099</c:v>
                </c:pt>
                <c:pt idx="14">
                  <c:v>3652559.7148623783</c:v>
                </c:pt>
                <c:pt idx="15">
                  <c:v>3652559.7148623783</c:v>
                </c:pt>
                <c:pt idx="16">
                  <c:v>3696135.4216334056</c:v>
                </c:pt>
                <c:pt idx="17">
                  <c:v>3696135.4216334056</c:v>
                </c:pt>
                <c:pt idx="18">
                  <c:v>3738035.1396824704</c:v>
                </c:pt>
                <c:pt idx="19">
                  <c:v>3738035.1396824704</c:v>
                </c:pt>
                <c:pt idx="20">
                  <c:v>3778323.3301142617</c:v>
                </c:pt>
                <c:pt idx="21">
                  <c:v>3778323.3301142617</c:v>
                </c:pt>
                <c:pt idx="22">
                  <c:v>3817061.9747602176</c:v>
                </c:pt>
                <c:pt idx="23">
                  <c:v>3817061.9747602176</c:v>
                </c:pt>
                <c:pt idx="24">
                  <c:v>3854310.6715351762</c:v>
                </c:pt>
                <c:pt idx="25">
                  <c:v>3854310.6715351762</c:v>
                </c:pt>
                <c:pt idx="26">
                  <c:v>3890126.7261264799</c:v>
                </c:pt>
                <c:pt idx="27">
                  <c:v>3890126.7261264799</c:v>
                </c:pt>
                <c:pt idx="28">
                  <c:v>3924565.2401565802</c:v>
                </c:pt>
                <c:pt idx="29">
                  <c:v>3924565.2401565802</c:v>
                </c:pt>
                <c:pt idx="30">
                  <c:v>3957679.1959547517</c:v>
                </c:pt>
                <c:pt idx="31">
                  <c:v>3957679.1959547517</c:v>
                </c:pt>
                <c:pt idx="32">
                  <c:v>3989519.5380683811</c:v>
                </c:pt>
                <c:pt idx="33">
                  <c:v>3989519.5380683811</c:v>
                </c:pt>
                <c:pt idx="34">
                  <c:v>4020135.2516391785</c:v>
                </c:pt>
                <c:pt idx="35">
                  <c:v>4020135.2516391785</c:v>
                </c:pt>
                <c:pt idx="36">
                  <c:v>4049573.4377649454</c:v>
                </c:pt>
                <c:pt idx="37">
                  <c:v>4049573.4377649454</c:v>
                </c:pt>
                <c:pt idx="38">
                  <c:v>4077879.3859627955</c:v>
                </c:pt>
                <c:pt idx="39">
                  <c:v>4077879.3859627955</c:v>
                </c:pt>
                <c:pt idx="40">
                  <c:v>4105096.6438453463</c:v>
                </c:pt>
                <c:pt idx="41">
                  <c:v>4105096.6438453463</c:v>
                </c:pt>
                <c:pt idx="42">
                  <c:v>4131267.0841170289</c:v>
                </c:pt>
                <c:pt idx="43">
                  <c:v>4131267.0841170289</c:v>
                </c:pt>
                <c:pt idx="44">
                  <c:v>4156430.9689936456</c:v>
                </c:pt>
                <c:pt idx="45">
                  <c:v>4156430.9689936456</c:v>
                </c:pt>
                <c:pt idx="46">
                  <c:v>4180627.0121442382</c:v>
                </c:pt>
                <c:pt idx="47">
                  <c:v>4180627.0121442382</c:v>
                </c:pt>
                <c:pt idx="48">
                  <c:v>4203892.4382505827</c:v>
                </c:pt>
                <c:pt idx="49">
                  <c:v>4203892.4382505827</c:v>
                </c:pt>
                <c:pt idx="50">
                  <c:v>4226263.0402759081</c:v>
                </c:pt>
                <c:pt idx="51">
                  <c:v>4226263.0402759081</c:v>
                </c:pt>
                <c:pt idx="52">
                  <c:v>4247773.2345310301</c:v>
                </c:pt>
                <c:pt idx="53">
                  <c:v>4247773.2345310301</c:v>
                </c:pt>
                <c:pt idx="54">
                  <c:v>4268456.1136224903</c:v>
                </c:pt>
                <c:pt idx="55">
                  <c:v>4268456.1136224903</c:v>
                </c:pt>
                <c:pt idx="56">
                  <c:v>4288343.4973642891</c:v>
                </c:pt>
                <c:pt idx="57">
                  <c:v>4288343.4973642891</c:v>
                </c:pt>
                <c:pt idx="58">
                  <c:v>4307465.9817313943</c:v>
                </c:pt>
                <c:pt idx="59">
                  <c:v>4307465.9817313943</c:v>
                </c:pt>
                <c:pt idx="60">
                  <c:v>4601633.7571438281</c:v>
                </c:pt>
                <c:pt idx="61">
                  <c:v>4601633.7571438281</c:v>
                </c:pt>
                <c:pt idx="62">
                  <c:v>4610473.6630087998</c:v>
                </c:pt>
                <c:pt idx="63">
                  <c:v>4610473.6630087998</c:v>
                </c:pt>
                <c:pt idx="64">
                  <c:v>4618973.5724943532</c:v>
                </c:pt>
                <c:pt idx="65">
                  <c:v>4618973.5724943532</c:v>
                </c:pt>
                <c:pt idx="66">
                  <c:v>4627146.5623843037</c:v>
                </c:pt>
                <c:pt idx="67">
                  <c:v>4627146.5623843037</c:v>
                </c:pt>
                <c:pt idx="68">
                  <c:v>4635005.2065092614</c:v>
                </c:pt>
                <c:pt idx="69">
                  <c:v>4635005.2065092614</c:v>
                </c:pt>
                <c:pt idx="70">
                  <c:v>4642561.5950909425</c:v>
                </c:pt>
                <c:pt idx="71">
                  <c:v>4642561.5950909425</c:v>
                </c:pt>
                <c:pt idx="72">
                  <c:v>4649827.3533425638</c:v>
                </c:pt>
                <c:pt idx="73">
                  <c:v>4649827.3533425638</c:v>
                </c:pt>
                <c:pt idx="74">
                  <c:v>4656813.6593537405</c:v>
                </c:pt>
                <c:pt idx="75">
                  <c:v>4656813.6593537405</c:v>
                </c:pt>
                <c:pt idx="76">
                  <c:v>4784168.196015778</c:v>
                </c:pt>
                <c:pt idx="77">
                  <c:v>4784168.196015778</c:v>
                </c:pt>
                <c:pt idx="78">
                  <c:v>4785244.734787222</c:v>
                </c:pt>
                <c:pt idx="79">
                  <c:v>4785244.734787222</c:v>
                </c:pt>
                <c:pt idx="80">
                  <c:v>4786279.8682213044</c:v>
                </c:pt>
                <c:pt idx="81">
                  <c:v>4786279.8682213044</c:v>
                </c:pt>
                <c:pt idx="82">
                  <c:v>4787275.1888310006</c:v>
                </c:pt>
                <c:pt idx="83">
                  <c:v>4787275.1888310006</c:v>
                </c:pt>
                <c:pt idx="84">
                  <c:v>4788232.2278787838</c:v>
                </c:pt>
                <c:pt idx="85">
                  <c:v>4788232.2278787838</c:v>
                </c:pt>
                <c:pt idx="86">
                  <c:v>4789152.4577324195</c:v>
                </c:pt>
                <c:pt idx="87">
                  <c:v>4789152.4577324195</c:v>
                </c:pt>
                <c:pt idx="88">
                  <c:v>4790037.2941301484</c:v>
                </c:pt>
                <c:pt idx="89">
                  <c:v>4790037.2941301484</c:v>
                </c:pt>
                <c:pt idx="90">
                  <c:v>5191915.4652405065</c:v>
                </c:pt>
                <c:pt idx="91">
                  <c:v>5191915.4652405065</c:v>
                </c:pt>
                <c:pt idx="92">
                  <c:v>5201016.6162434006</c:v>
                </c:pt>
                <c:pt idx="93">
                  <c:v>5201016.6162434006</c:v>
                </c:pt>
                <c:pt idx="94">
                  <c:v>5209767.7229769556</c:v>
                </c:pt>
                <c:pt idx="95">
                  <c:v>5209767.7229769556</c:v>
                </c:pt>
                <c:pt idx="96">
                  <c:v>5218182.2486822959</c:v>
                </c:pt>
                <c:pt idx="97">
                  <c:v>5218182.2486822959</c:v>
                </c:pt>
                <c:pt idx="98">
                  <c:v>5226273.1387835825</c:v>
                </c:pt>
                <c:pt idx="99">
                  <c:v>5226273.1387835825</c:v>
                </c:pt>
                <c:pt idx="100">
                  <c:v>5234052.8408040535</c:v>
                </c:pt>
                <c:pt idx="101">
                  <c:v>5234052.8408040535</c:v>
                </c:pt>
                <c:pt idx="102">
                  <c:v>5241533.3235160401</c:v>
                </c:pt>
                <c:pt idx="103">
                  <c:v>5241533.3235160401</c:v>
                </c:pt>
                <c:pt idx="104">
                  <c:v>5248726.0953544956</c:v>
                </c:pt>
                <c:pt idx="105">
                  <c:v>5248726.0953544956</c:v>
                </c:pt>
                <c:pt idx="106">
                  <c:v>5255642.222122238</c:v>
                </c:pt>
                <c:pt idx="107">
                  <c:v>5255642.222122238</c:v>
                </c:pt>
                <c:pt idx="108">
                  <c:v>5262292.3440142982</c:v>
                </c:pt>
                <c:pt idx="109">
                  <c:v>5262292.3440142982</c:v>
                </c:pt>
                <c:pt idx="110">
                  <c:v>5268686.6919874307</c:v>
                </c:pt>
                <c:pt idx="111">
                  <c:v>5268686.6919874307</c:v>
                </c:pt>
                <c:pt idx="112">
                  <c:v>5274835.1035000598</c:v>
                </c:pt>
                <c:pt idx="113">
                  <c:v>5274835.1035000598</c:v>
                </c:pt>
                <c:pt idx="114">
                  <c:v>5280747.0376468208</c:v>
                </c:pt>
                <c:pt idx="115">
                  <c:v>5280747.0376468208</c:v>
                </c:pt>
                <c:pt idx="116">
                  <c:v>5286431.5897110105</c:v>
                </c:pt>
                <c:pt idx="117">
                  <c:v>5286431.5897110105</c:v>
                </c:pt>
                <c:pt idx="118">
                  <c:v>5291897.5051573496</c:v>
                </c:pt>
                <c:pt idx="119">
                  <c:v>5291897.5051573496</c:v>
                </c:pt>
                <c:pt idx="120">
                  <c:v>5297153.193086518</c:v>
                </c:pt>
                <c:pt idx="121">
                  <c:v>5297153.193086518</c:v>
                </c:pt>
                <c:pt idx="122">
                  <c:v>5302206.7391722603</c:v>
                </c:pt>
                <c:pt idx="123">
                  <c:v>5302206.7391722603</c:v>
                </c:pt>
                <c:pt idx="124">
                  <c:v>5307065.91810086</c:v>
                </c:pt>
                <c:pt idx="125">
                  <c:v>5307065.91810086</c:v>
                </c:pt>
                <c:pt idx="126">
                  <c:v>5311738.2055322025</c:v>
                </c:pt>
                <c:pt idx="127">
                  <c:v>5311738.2055322025</c:v>
                </c:pt>
                <c:pt idx="128">
                  <c:v>5316230.7896008026</c:v>
                </c:pt>
                <c:pt idx="129">
                  <c:v>5316230.7896008026</c:v>
                </c:pt>
                <c:pt idx="130">
                  <c:v>5320550.5819744561</c:v>
                </c:pt>
                <c:pt idx="131">
                  <c:v>5320550.5819744561</c:v>
                </c:pt>
                <c:pt idx="132">
                  <c:v>5324704.2284875847</c:v>
                </c:pt>
                <c:pt idx="133">
                  <c:v>5324704.2284875847</c:v>
                </c:pt>
                <c:pt idx="134">
                  <c:v>5328698.1193655934</c:v>
                </c:pt>
                <c:pt idx="135">
                  <c:v>5328698.1193655934</c:v>
                </c:pt>
                <c:pt idx="136">
                  <c:v>5332538.3990559829</c:v>
                </c:pt>
                <c:pt idx="137">
                  <c:v>5332538.3990559829</c:v>
                </c:pt>
                <c:pt idx="138">
                  <c:v>5336230.9756813617</c:v>
                </c:pt>
                <c:pt idx="139">
                  <c:v>5336230.9756813617</c:v>
                </c:pt>
                <c:pt idx="140">
                  <c:v>5339781.5301288394</c:v>
                </c:pt>
                <c:pt idx="141">
                  <c:v>5339781.5301288394</c:v>
                </c:pt>
                <c:pt idx="142">
                  <c:v>5343195.5247898726</c:v>
                </c:pt>
                <c:pt idx="143">
                  <c:v>5343195.5247898726</c:v>
                </c:pt>
                <c:pt idx="144">
                  <c:v>5346478.2119639516</c:v>
                </c:pt>
                <c:pt idx="145">
                  <c:v>5346478.2119639516</c:v>
                </c:pt>
                <c:pt idx="146">
                  <c:v>5349634.6419390207</c:v>
                </c:pt>
                <c:pt idx="147">
                  <c:v>5349634.6419390207</c:v>
                </c:pt>
                <c:pt idx="148">
                  <c:v>5352669.6707612043</c:v>
                </c:pt>
                <c:pt idx="149">
                  <c:v>5352669.6707612043</c:v>
                </c:pt>
                <c:pt idx="150">
                  <c:v>5355587.9677056111</c:v>
                </c:pt>
                <c:pt idx="151">
                  <c:v>5355587.9677056111</c:v>
                </c:pt>
                <c:pt idx="152">
                  <c:v>5355587.9677056111</c:v>
                </c:pt>
                <c:pt idx="153">
                  <c:v>5355587.9677056111</c:v>
                </c:pt>
                <c:pt idx="154">
                  <c:v>5355587.9677056111</c:v>
                </c:pt>
                <c:pt idx="155">
                  <c:v>5355587.9677056111</c:v>
                </c:pt>
                <c:pt idx="156">
                  <c:v>5355587.9677056111</c:v>
                </c:pt>
                <c:pt idx="157">
                  <c:v>5355587.9677056111</c:v>
                </c:pt>
                <c:pt idx="158">
                  <c:v>5355587.9677056111</c:v>
                </c:pt>
                <c:pt idx="159">
                  <c:v>5355587.9677056111</c:v>
                </c:pt>
                <c:pt idx="160">
                  <c:v>5355587.9677056111</c:v>
                </c:pt>
                <c:pt idx="161">
                  <c:v>5355587.9677056111</c:v>
                </c:pt>
                <c:pt idx="162">
                  <c:v>5355587.9677056111</c:v>
                </c:pt>
                <c:pt idx="163">
                  <c:v>5355587.9677056111</c:v>
                </c:pt>
                <c:pt idx="164">
                  <c:v>5355587.9677056111</c:v>
                </c:pt>
                <c:pt idx="165">
                  <c:v>5355587.9677056111</c:v>
                </c:pt>
                <c:pt idx="166">
                  <c:v>5355587.9677056111</c:v>
                </c:pt>
                <c:pt idx="167">
                  <c:v>5355587.9677056111</c:v>
                </c:pt>
                <c:pt idx="168">
                  <c:v>5355587.9677056111</c:v>
                </c:pt>
                <c:pt idx="169">
                  <c:v>5355587.9677056111</c:v>
                </c:pt>
                <c:pt idx="170">
                  <c:v>5355587.9677056111</c:v>
                </c:pt>
                <c:pt idx="171">
                  <c:v>5355587.9677056111</c:v>
                </c:pt>
                <c:pt idx="172">
                  <c:v>5355587.9677056111</c:v>
                </c:pt>
                <c:pt idx="173">
                  <c:v>5355587.9677056111</c:v>
                </c:pt>
                <c:pt idx="174">
                  <c:v>5355587.9677056111</c:v>
                </c:pt>
                <c:pt idx="175">
                  <c:v>5355587.9677056111</c:v>
                </c:pt>
                <c:pt idx="176">
                  <c:v>5355587.9677056111</c:v>
                </c:pt>
                <c:pt idx="177">
                  <c:v>5355587.9677056111</c:v>
                </c:pt>
                <c:pt idx="178">
                  <c:v>5355587.9677056111</c:v>
                </c:pt>
                <c:pt idx="179">
                  <c:v>5355587.9677056111</c:v>
                </c:pt>
                <c:pt idx="180">
                  <c:v>5355587.9677056111</c:v>
                </c:pt>
                <c:pt idx="181">
                  <c:v>5355587.9677056111</c:v>
                </c:pt>
                <c:pt idx="182">
                  <c:v>5355587.9677056111</c:v>
                </c:pt>
                <c:pt idx="183">
                  <c:v>5355587.9677056111</c:v>
                </c:pt>
                <c:pt idx="184">
                  <c:v>5355587.9677056111</c:v>
                </c:pt>
                <c:pt idx="185">
                  <c:v>5355587.9677056111</c:v>
                </c:pt>
                <c:pt idx="186">
                  <c:v>5355587.9677056111</c:v>
                </c:pt>
                <c:pt idx="187">
                  <c:v>5355587.9677056111</c:v>
                </c:pt>
                <c:pt idx="188">
                  <c:v>5355587.9677056111</c:v>
                </c:pt>
                <c:pt idx="189">
                  <c:v>5355587.9677056111</c:v>
                </c:pt>
                <c:pt idx="190">
                  <c:v>5355587.9677056111</c:v>
                </c:pt>
                <c:pt idx="191">
                  <c:v>5355587.9677056111</c:v>
                </c:pt>
                <c:pt idx="192">
                  <c:v>5355587.9677056111</c:v>
                </c:pt>
                <c:pt idx="193">
                  <c:v>5355587.9677056111</c:v>
                </c:pt>
                <c:pt idx="194">
                  <c:v>5355587.9677056111</c:v>
                </c:pt>
                <c:pt idx="195">
                  <c:v>5355587.9677056111</c:v>
                </c:pt>
                <c:pt idx="196">
                  <c:v>5355587.9677056111</c:v>
                </c:pt>
                <c:pt idx="197">
                  <c:v>5355587.9677056111</c:v>
                </c:pt>
                <c:pt idx="198">
                  <c:v>5355587.9677056111</c:v>
                </c:pt>
                <c:pt idx="199">
                  <c:v>5355587.9677056111</c:v>
                </c:pt>
                <c:pt idx="200">
                  <c:v>5355587.9677056111</c:v>
                </c:pt>
              </c:numCache>
            </c:numRef>
          </c:yVal>
        </c:ser>
        <c:ser>
          <c:idx val="2"/>
          <c:order val="2"/>
          <c:tx>
            <c:v>Crossover Point</c:v>
          </c:tx>
          <c:spPr>
            <a:ln w="28575">
              <a:noFill/>
            </a:ln>
          </c:spPr>
          <c:marker>
            <c:symbol val="circle"/>
            <c:size val="7"/>
            <c:spPr>
              <a:solidFill>
                <a:schemeClr val="tx1"/>
              </a:solidFill>
            </c:spPr>
          </c:marker>
          <c:dLbls>
            <c:spPr>
              <a:solidFill>
                <a:sysClr val="window" lastClr="FFFFFF">
                  <a:alpha val="75000"/>
                </a:sysClr>
              </a:solidFill>
              <a:ln>
                <a:solidFill>
                  <a:sysClr val="windowText" lastClr="000000">
                    <a:alpha val="75000"/>
                  </a:sysClr>
                </a:solidFill>
              </a:ln>
            </c:spPr>
            <c:dLblPos val="t"/>
            <c:showCatName val="1"/>
          </c:dLbls>
          <c:xVal>
            <c:numRef>
              <c:f>'Crossover Points'!$C$49:$C$149</c:f>
              <c:numCache>
                <c:formatCode>General</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'Crossover Points'!$AA$156:$AA$256</c:f>
              <c:numCache>
                <c:formatCode>"$"#,##0</c:formatCode>
                <c:ptCount val="101"/>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5097390.4551594341</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numCache>
            </c:numRef>
          </c:yVal>
        </c:ser>
        <c:axId val="66827776"/>
        <c:axId val="66829696"/>
      </c:scatterChart>
      <c:valAx>
        <c:axId val="66827776"/>
        <c:scaling>
          <c:orientation val="minMax"/>
          <c:max val="100"/>
        </c:scaling>
        <c:axPos val="b"/>
        <c:majorGridlines/>
        <c:title>
          <c:tx>
            <c:rich>
              <a:bodyPr/>
              <a:lstStyle/>
              <a:p>
                <a:pPr>
                  <a:defRPr/>
                </a:pPr>
                <a:r>
                  <a:rPr lang="en-US" dirty="0" smtClean="0"/>
                  <a:t>Year</a:t>
                </a:r>
                <a:endParaRPr lang="en-US" dirty="0"/>
              </a:p>
            </c:rich>
          </c:tx>
          <c:layout/>
        </c:title>
        <c:numFmt formatCode="General" sourceLinked="1"/>
        <c:minorTickMark val="cross"/>
        <c:tickLblPos val="nextTo"/>
        <c:spPr>
          <a:ln>
            <a:solidFill>
              <a:sysClr val="windowText" lastClr="000000"/>
            </a:solidFill>
          </a:ln>
        </c:spPr>
        <c:txPr>
          <a:bodyPr rot="0" vert="horz"/>
          <a:lstStyle/>
          <a:p>
            <a:pPr>
              <a:defRPr/>
            </a:pPr>
            <a:endParaRPr lang="en-US"/>
          </a:p>
        </c:txPr>
        <c:crossAx val="66829696"/>
        <c:crosses val="autoZero"/>
        <c:crossBetween val="midCat"/>
        <c:majorUnit val="10"/>
        <c:minorUnit val="5"/>
      </c:valAx>
      <c:valAx>
        <c:axId val="66829696"/>
        <c:scaling>
          <c:orientation val="minMax"/>
        </c:scaling>
        <c:axPos val="l"/>
        <c:majorGridlines/>
        <c:title>
          <c:tx>
            <c:rich>
              <a:bodyPr rot="-5400000" vert="horz"/>
              <a:lstStyle/>
              <a:p>
                <a:pPr>
                  <a:defRPr/>
                </a:pPr>
                <a:r>
                  <a:rPr lang="en-US" dirty="0" smtClean="0"/>
                  <a:t>Net</a:t>
                </a:r>
                <a:r>
                  <a:rPr lang="en-US" baseline="0" dirty="0" smtClean="0"/>
                  <a:t> Present Value</a:t>
                </a:r>
                <a:endParaRPr lang="en-US" dirty="0"/>
              </a:p>
            </c:rich>
          </c:tx>
          <c:layout>
            <c:manualLayout>
              <c:xMode val="edge"/>
              <c:yMode val="edge"/>
              <c:x val="4.1872022941576758E-3"/>
              <c:y val="0.29659831509890833"/>
            </c:manualLayout>
          </c:layout>
        </c:title>
        <c:numFmt formatCode="&quot;$&quot;#,##0" sourceLinked="1"/>
        <c:tickLblPos val="nextTo"/>
        <c:spPr>
          <a:ln>
            <a:solidFill>
              <a:sysClr val="windowText" lastClr="000000"/>
            </a:solidFill>
          </a:ln>
        </c:spPr>
        <c:crossAx val="66827776"/>
        <c:crosses val="autoZero"/>
        <c:crossBetween val="midCat"/>
      </c:valAx>
      <c:spPr>
        <a:solidFill>
          <a:schemeClr val="bg1">
            <a:lumMod val="95000"/>
          </a:schemeClr>
        </a:solidFill>
        <a:ln>
          <a:solidFill>
            <a:sysClr val="windowText" lastClr="000000"/>
          </a:solidFill>
        </a:ln>
      </c:spPr>
    </c:plotArea>
    <c:legend>
      <c:legendPos val="r"/>
      <c:layout>
        <c:manualLayout>
          <c:xMode val="edge"/>
          <c:yMode val="edge"/>
          <c:x val="0.61860940993486946"/>
          <c:y val="0.46054479220819416"/>
          <c:w val="0.29435610479245672"/>
          <c:h val="0.21232939632545939"/>
        </c:manualLayout>
      </c:layout>
      <c:spPr>
        <a:solidFill>
          <a:sysClr val="window" lastClr="FFFFFF"/>
        </a:solidFill>
        <a:ln>
          <a:solidFill>
            <a:sysClr val="windowText" lastClr="000000"/>
          </a:solidFill>
        </a:ln>
      </c:spPr>
    </c:legend>
    <c:plotVisOnly val="1"/>
    <c:dispBlanksAs val="gap"/>
  </c:chart>
  <c:spPr>
    <a:ln>
      <a:noFill/>
    </a:ln>
  </c:spPr>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7D68CE-6FE5-4260-AD9A-415832EB2E9D}" type="datetimeFigureOut">
              <a:rPr lang="en-US" smtClean="0"/>
              <a:pPr/>
              <a:t>1/10/2011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E09630-137D-4D69-A61A-D35B776C4939}" type="slidenum">
              <a:rPr lang="en-US" smtClean="0"/>
              <a:pPr/>
              <a:t>‹#›</a:t>
            </a:fld>
            <a:endParaRPr lang="en-US"/>
          </a:p>
        </p:txBody>
      </p:sp>
    </p:spTree>
    <p:extLst>
      <p:ext uri="{BB962C8B-B14F-4D97-AF65-F5344CB8AC3E}">
        <p14:creationId xmlns="" xmlns:p14="http://schemas.microsoft.com/office/powerpoint/2010/main" val="4187859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E92553-146B-42B2-821A-D514C67471E1}" type="datetime1">
              <a:rPr lang="en-US" smtClean="0"/>
              <a:pPr/>
              <a:t>1/10/2011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2284702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9527FD-2621-496F-B795-D078CD08B908}" type="datetime1">
              <a:rPr lang="en-US" smtClean="0"/>
              <a:pPr/>
              <a:t>1/10/2011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1273004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21335D-CB4E-4592-A7F7-FFB0EBA7B622}" type="datetime1">
              <a:rPr lang="en-US" smtClean="0"/>
              <a:pPr/>
              <a:t>1/10/2011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78338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8D318B-79EC-4890-990D-B6F36A8B2266}" type="datetime1">
              <a:rPr lang="en-US" smtClean="0"/>
              <a:pPr/>
              <a:t>1/10/2011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1359379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69689E-4580-4A8A-BF53-7C274685E618}" type="datetime1">
              <a:rPr lang="en-US" smtClean="0"/>
              <a:pPr/>
              <a:t>1/10/2011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41287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B60E7F-8755-40AF-B095-045CC01FC875}" type="datetime1">
              <a:rPr lang="en-US" smtClean="0"/>
              <a:pPr/>
              <a:t>1/10/2011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3524600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4CB36D-6F2B-43F3-ACE2-2B867C86D696}" type="datetime1">
              <a:rPr lang="en-US" smtClean="0"/>
              <a:pPr/>
              <a:t>1/10/2011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1666103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BEE3CA-7222-49C4-8D4C-32278E2A4747}" type="datetime1">
              <a:rPr lang="en-US" smtClean="0"/>
              <a:pPr/>
              <a:t>1/10/2011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159472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0EFD25-4B69-4E14-9370-75F3F6230C83}" type="datetime1">
              <a:rPr lang="en-US" smtClean="0"/>
              <a:pPr/>
              <a:t>1/10/2011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786846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EE547-BFF2-4025-921C-F263F142C24C}" type="datetime1">
              <a:rPr lang="en-US" smtClean="0"/>
              <a:pPr/>
              <a:t>1/10/2011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42034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FCB2DF-7FF6-4E48-9968-4477BCAB81F6}" type="datetime1">
              <a:rPr lang="en-US" smtClean="0"/>
              <a:pPr/>
              <a:t>1/10/2011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263058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80BFE2-3BF9-4CF2-9762-7542F329690A}" type="datetime1">
              <a:rPr lang="en-US" smtClean="0"/>
              <a:pPr/>
              <a:t>1/10/2011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485DEE-E9CE-49E1-B95B-17CEC645E281}" type="slidenum">
              <a:rPr lang="en-US" smtClean="0"/>
              <a:pPr/>
              <a:t>‹#›</a:t>
            </a:fld>
            <a:endParaRPr lang="en-US"/>
          </a:p>
        </p:txBody>
      </p:sp>
    </p:spTree>
    <p:extLst>
      <p:ext uri="{BB962C8B-B14F-4D97-AF65-F5344CB8AC3E}">
        <p14:creationId xmlns="" xmlns:p14="http://schemas.microsoft.com/office/powerpoint/2010/main" val="1357784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200" dirty="0" smtClean="0"/>
              <a:t>Thermally Insulated Concrete Pavements:</a:t>
            </a:r>
            <a:br>
              <a:rPr lang="en-US" sz="3200" dirty="0" smtClean="0"/>
            </a:br>
            <a:r>
              <a:rPr lang="en-US" sz="3200" dirty="0" smtClean="0"/>
              <a:t>Life-Cycle Cost Analysis Methods and Preliminary Results</a:t>
            </a:r>
            <a:br>
              <a:rPr lang="en-US" sz="3200" dirty="0" smtClean="0"/>
            </a:br>
            <a:endParaRPr lang="en-US" sz="3200" dirty="0"/>
          </a:p>
        </p:txBody>
      </p:sp>
      <p:sp>
        <p:nvSpPr>
          <p:cNvPr id="3" name="Subtitle 2"/>
          <p:cNvSpPr>
            <a:spLocks noGrp="1"/>
          </p:cNvSpPr>
          <p:nvPr>
            <p:ph type="subTitle" idx="1"/>
          </p:nvPr>
        </p:nvSpPr>
        <p:spPr/>
        <p:txBody>
          <a:bodyPr>
            <a:normAutofit fontScale="70000" lnSpcReduction="20000"/>
          </a:bodyPr>
          <a:lstStyle/>
          <a:p>
            <a:r>
              <a:rPr lang="en-US" dirty="0" smtClean="0"/>
              <a:t>January 10, 2011</a:t>
            </a:r>
          </a:p>
          <a:p>
            <a:endParaRPr lang="en-US" dirty="0" smtClean="0"/>
          </a:p>
          <a:p>
            <a:r>
              <a:rPr lang="en-US" dirty="0" smtClean="0"/>
              <a:t>John Harvey</a:t>
            </a:r>
          </a:p>
          <a:p>
            <a:r>
              <a:rPr lang="en-US" dirty="0" smtClean="0"/>
              <a:t>Nick Santero</a:t>
            </a:r>
          </a:p>
          <a:p>
            <a:r>
              <a:rPr lang="en-US" dirty="0" smtClean="0"/>
              <a:t>Lev </a:t>
            </a:r>
            <a:r>
              <a:rPr lang="en-US" dirty="0" err="1" smtClean="0"/>
              <a:t>Khazanovich</a:t>
            </a:r>
            <a:r>
              <a:rPr lang="en-US" dirty="0" smtClean="0"/>
              <a:t> </a:t>
            </a:r>
            <a:endParaRPr lang="en-US" dirty="0"/>
          </a:p>
        </p:txBody>
      </p:sp>
      <p:sp>
        <p:nvSpPr>
          <p:cNvPr id="4" name="Slide Number Placeholder 3"/>
          <p:cNvSpPr>
            <a:spLocks noGrp="1"/>
          </p:cNvSpPr>
          <p:nvPr>
            <p:ph type="sldNum" sz="quarter" idx="12"/>
          </p:nvPr>
        </p:nvSpPr>
        <p:spPr/>
        <p:txBody>
          <a:bodyPr/>
          <a:lstStyle/>
          <a:p>
            <a:fld id="{D3485DEE-E9CE-49E1-B95B-17CEC645E281}" type="slidenum">
              <a:rPr lang="en-US" smtClean="0"/>
              <a:pPr/>
              <a:t>1</a:t>
            </a:fld>
            <a:endParaRPr lang="en-US"/>
          </a:p>
        </p:txBody>
      </p:sp>
    </p:spTree>
    <p:extLst>
      <p:ext uri="{BB962C8B-B14F-4D97-AF65-F5344CB8AC3E}">
        <p14:creationId xmlns="" xmlns:p14="http://schemas.microsoft.com/office/powerpoint/2010/main" val="1285542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Compare thermally insulated concrete pavements (TICP) with conventional concrete designs using life-cycle cost analysis (LCCA)</a:t>
            </a:r>
          </a:p>
          <a:p>
            <a:pPr lvl="1"/>
            <a:r>
              <a:rPr lang="en-US" dirty="0" smtClean="0"/>
              <a:t>Use net present value (NPV) to calculate life-cycle costs</a:t>
            </a:r>
          </a:p>
          <a:p>
            <a:pPr lvl="1"/>
            <a:r>
              <a:rPr lang="en-US" dirty="0" smtClean="0"/>
              <a:t>Develop model to compare various alternatives and test variable sensitivity</a:t>
            </a:r>
          </a:p>
          <a:p>
            <a:r>
              <a:rPr lang="en-US" dirty="0" smtClean="0"/>
              <a:t>Identify situations/circumstances where TICP offers potential cost savings, for example:</a:t>
            </a:r>
          </a:p>
          <a:p>
            <a:pPr lvl="1"/>
            <a:r>
              <a:rPr lang="en-US" dirty="0" smtClean="0"/>
              <a:t>Construction type (new, rehab, etc.)</a:t>
            </a:r>
          </a:p>
          <a:p>
            <a:pPr lvl="1"/>
            <a:r>
              <a:rPr lang="en-US" dirty="0" smtClean="0"/>
              <a:t>Desired service life</a:t>
            </a:r>
          </a:p>
          <a:p>
            <a:pPr lvl="1"/>
            <a:r>
              <a:rPr lang="en-US" dirty="0" smtClean="0"/>
              <a:t>Location/Region/Agency</a:t>
            </a:r>
          </a:p>
        </p:txBody>
      </p:sp>
      <p:sp>
        <p:nvSpPr>
          <p:cNvPr id="4" name="Slide Number Placeholder 3"/>
          <p:cNvSpPr>
            <a:spLocks noGrp="1"/>
          </p:cNvSpPr>
          <p:nvPr>
            <p:ph type="sldNum" sz="quarter" idx="12"/>
          </p:nvPr>
        </p:nvSpPr>
        <p:spPr/>
        <p:txBody>
          <a:bodyPr/>
          <a:lstStyle/>
          <a:p>
            <a:fld id="{D3485DEE-E9CE-49E1-B95B-17CEC645E281}" type="slidenum">
              <a:rPr lang="en-US" smtClean="0"/>
              <a:pPr/>
              <a:t>2</a:t>
            </a:fld>
            <a:endParaRPr lang="en-US"/>
          </a:p>
        </p:txBody>
      </p:sp>
    </p:spTree>
    <p:extLst>
      <p:ext uri="{BB962C8B-B14F-4D97-AF65-F5344CB8AC3E}">
        <p14:creationId xmlns="" xmlns:p14="http://schemas.microsoft.com/office/powerpoint/2010/main" val="3919584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Tasks and Status</a:t>
            </a:r>
            <a:endParaRPr lang="en-US"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smtClean="0"/>
              <a:t>Create TICP/JPCP LCCA tool</a:t>
            </a:r>
          </a:p>
          <a:p>
            <a:pPr lvl="1"/>
            <a:r>
              <a:rPr lang="en-US" dirty="0" smtClean="0"/>
              <a:t>First version tool created</a:t>
            </a:r>
          </a:p>
          <a:p>
            <a:pPr lvl="1"/>
            <a:r>
              <a:rPr lang="en-US" dirty="0" smtClean="0"/>
              <a:t>Tool will need updating based on feedback from initial studies and to better reflect non-California practices</a:t>
            </a:r>
          </a:p>
          <a:p>
            <a:r>
              <a:rPr lang="en-US" dirty="0" smtClean="0"/>
              <a:t>Survey TICP agencies for input data</a:t>
            </a:r>
          </a:p>
          <a:p>
            <a:pPr lvl="1"/>
            <a:r>
              <a:rPr lang="en-US" dirty="0" smtClean="0"/>
              <a:t>California information taken from LCCA manual and knowledge, not yet discussed with Caltrans</a:t>
            </a:r>
          </a:p>
          <a:p>
            <a:pPr lvl="1"/>
            <a:r>
              <a:rPr lang="en-US" dirty="0" smtClean="0"/>
              <a:t>Initial data collected from WSDOT and </a:t>
            </a:r>
            <a:r>
              <a:rPr lang="en-US" dirty="0" err="1" smtClean="0"/>
              <a:t>MnDOT</a:t>
            </a:r>
            <a:endParaRPr lang="en-US" dirty="0" smtClean="0"/>
          </a:p>
          <a:p>
            <a:r>
              <a:rPr lang="en-US" dirty="0" smtClean="0"/>
              <a:t>Perform preliminary comparisons</a:t>
            </a:r>
          </a:p>
          <a:p>
            <a:pPr lvl="1"/>
            <a:r>
              <a:rPr lang="en-US" dirty="0" smtClean="0"/>
              <a:t>Two California cases analyzed using conceptual performance data</a:t>
            </a:r>
          </a:p>
          <a:p>
            <a:pPr lvl="1"/>
            <a:r>
              <a:rPr lang="en-US" dirty="0" smtClean="0"/>
              <a:t>Additional studies should be performed after performance analyses are completed</a:t>
            </a:r>
            <a:endParaRPr lang="en-US" dirty="0"/>
          </a:p>
        </p:txBody>
      </p:sp>
      <p:sp>
        <p:nvSpPr>
          <p:cNvPr id="4" name="Slide Number Placeholder 3"/>
          <p:cNvSpPr>
            <a:spLocks noGrp="1"/>
          </p:cNvSpPr>
          <p:nvPr>
            <p:ph type="sldNum" sz="quarter" idx="12"/>
          </p:nvPr>
        </p:nvSpPr>
        <p:spPr/>
        <p:txBody>
          <a:bodyPr/>
          <a:lstStyle/>
          <a:p>
            <a:fld id="{D3485DEE-E9CE-49E1-B95B-17CEC645E281}"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 and Sources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Surveyed three states for data</a:t>
            </a:r>
          </a:p>
          <a:p>
            <a:pPr lvl="1"/>
            <a:r>
              <a:rPr lang="en-US" dirty="0" smtClean="0"/>
              <a:t>California (Caltrans)</a:t>
            </a:r>
          </a:p>
          <a:p>
            <a:pPr lvl="1"/>
            <a:r>
              <a:rPr lang="en-US" dirty="0" smtClean="0"/>
              <a:t>Minnesota (</a:t>
            </a:r>
            <a:r>
              <a:rPr lang="en-US" dirty="0" err="1" smtClean="0"/>
              <a:t>MnDOT</a:t>
            </a:r>
            <a:r>
              <a:rPr lang="en-US" dirty="0" smtClean="0"/>
              <a:t>)</a:t>
            </a:r>
          </a:p>
          <a:p>
            <a:pPr lvl="1"/>
            <a:r>
              <a:rPr lang="en-US" dirty="0" smtClean="0"/>
              <a:t>Washington (WSDOT)</a:t>
            </a:r>
          </a:p>
          <a:p>
            <a:r>
              <a:rPr lang="en-US" dirty="0" smtClean="0"/>
              <a:t>Current analysis uses California data</a:t>
            </a:r>
          </a:p>
          <a:p>
            <a:pPr lvl="1"/>
            <a:r>
              <a:rPr lang="en-US" dirty="0" smtClean="0"/>
              <a:t>Maintenance schedules, annual maintenance costs and LCCA protocol adapted from Caltrans’ LCCA Manual</a:t>
            </a:r>
          </a:p>
          <a:p>
            <a:pPr lvl="1"/>
            <a:r>
              <a:rPr lang="en-US" dirty="0" smtClean="0"/>
              <a:t>Unit material and construction costs for contract maintenance and rehabilitation estimated from Caltrans’ Construction Cost Database, LCCA Manual and UCPRC studies</a:t>
            </a:r>
            <a:endParaRPr lang="en-US" dirty="0"/>
          </a:p>
        </p:txBody>
      </p:sp>
      <p:sp>
        <p:nvSpPr>
          <p:cNvPr id="4" name="Slide Number Placeholder 3"/>
          <p:cNvSpPr>
            <a:spLocks noGrp="1"/>
          </p:cNvSpPr>
          <p:nvPr>
            <p:ph type="sldNum" sz="quarter" idx="12"/>
          </p:nvPr>
        </p:nvSpPr>
        <p:spPr/>
        <p:txBody>
          <a:bodyPr/>
          <a:lstStyle/>
          <a:p>
            <a:fld id="{D3485DEE-E9CE-49E1-B95B-17CEC645E281}" type="slidenum">
              <a:rPr lang="en-US" smtClean="0"/>
              <a:pPr/>
              <a:t>4</a:t>
            </a:fld>
            <a:endParaRPr lang="en-US"/>
          </a:p>
        </p:txBody>
      </p:sp>
    </p:spTree>
    <p:extLst>
      <p:ext uri="{BB962C8B-B14F-4D97-AF65-F5344CB8AC3E}">
        <p14:creationId xmlns="" xmlns:p14="http://schemas.microsoft.com/office/powerpoint/2010/main" val="10619792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Development</a:t>
            </a:r>
            <a:endParaRPr lang="en-US" dirty="0"/>
          </a:p>
        </p:txBody>
      </p:sp>
      <p:sp>
        <p:nvSpPr>
          <p:cNvPr id="3" name="Content Placeholder 2"/>
          <p:cNvSpPr>
            <a:spLocks noGrp="1"/>
          </p:cNvSpPr>
          <p:nvPr>
            <p:ph idx="1"/>
          </p:nvPr>
        </p:nvSpPr>
        <p:spPr>
          <a:xfrm>
            <a:off x="457200" y="1600200"/>
            <a:ext cx="8229600" cy="4648200"/>
          </a:xfrm>
        </p:spPr>
        <p:txBody>
          <a:bodyPr>
            <a:normAutofit fontScale="85000" lnSpcReduction="20000"/>
          </a:bodyPr>
          <a:lstStyle/>
          <a:p>
            <a:r>
              <a:rPr lang="en-US" dirty="0" smtClean="0"/>
              <a:t>LCCA model based in Excel</a:t>
            </a:r>
          </a:p>
          <a:p>
            <a:pPr lvl="1"/>
            <a:r>
              <a:rPr lang="en-US" dirty="0" smtClean="0"/>
              <a:t>Focuses exclusively on agency cost</a:t>
            </a:r>
          </a:p>
          <a:p>
            <a:r>
              <a:rPr lang="en-US" dirty="0" smtClean="0"/>
              <a:t>Calculates NPV and Crossover Points</a:t>
            </a:r>
          </a:p>
          <a:p>
            <a:pPr lvl="1"/>
            <a:r>
              <a:rPr lang="en-US" dirty="0" smtClean="0"/>
              <a:t>NPV: establishes life-cycle costs over a specified analysis period</a:t>
            </a:r>
          </a:p>
          <a:p>
            <a:pPr lvl="1"/>
            <a:r>
              <a:rPr lang="en-US" dirty="0" smtClean="0"/>
              <a:t>Crossover points: identifies the future year when one alternative (e.g., TICP) becomes economically rational decision</a:t>
            </a:r>
          </a:p>
          <a:p>
            <a:r>
              <a:rPr lang="en-US" dirty="0" smtClean="0"/>
              <a:t>All inputs are user-defined</a:t>
            </a:r>
          </a:p>
          <a:p>
            <a:pPr lvl="1"/>
            <a:r>
              <a:rPr lang="en-US" dirty="0" smtClean="0"/>
              <a:t>Users can specify agency- or project-specific values for every parameter</a:t>
            </a:r>
          </a:p>
          <a:p>
            <a:pPr lvl="1"/>
            <a:r>
              <a:rPr lang="en-US" dirty="0" smtClean="0"/>
              <a:t>Additional parameters (e.g., specific material and unit costs) can be added as necessary</a:t>
            </a:r>
          </a:p>
        </p:txBody>
      </p:sp>
      <p:sp>
        <p:nvSpPr>
          <p:cNvPr id="4" name="Slide Number Placeholder 3"/>
          <p:cNvSpPr>
            <a:spLocks noGrp="1"/>
          </p:cNvSpPr>
          <p:nvPr>
            <p:ph type="sldNum" sz="quarter" idx="12"/>
          </p:nvPr>
        </p:nvSpPr>
        <p:spPr/>
        <p:txBody>
          <a:bodyPr/>
          <a:lstStyle/>
          <a:p>
            <a:fld id="{D3485DEE-E9CE-49E1-B95B-17CEC645E281}" type="slidenum">
              <a:rPr lang="en-US" smtClean="0"/>
              <a:pPr/>
              <a:t>5</a:t>
            </a:fld>
            <a:endParaRPr lang="en-US"/>
          </a:p>
        </p:txBody>
      </p:sp>
    </p:spTree>
    <p:extLst>
      <p:ext uri="{BB962C8B-B14F-4D97-AF65-F5344CB8AC3E}">
        <p14:creationId xmlns="" xmlns:p14="http://schemas.microsoft.com/office/powerpoint/2010/main" val="2091491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 Screenshots (1 of 3)</a:t>
            </a:r>
            <a:br>
              <a:rPr lang="en-US" dirty="0" smtClean="0"/>
            </a:br>
            <a:r>
              <a:rPr lang="en-US" sz="3100" i="1" dirty="0" smtClean="0"/>
              <a:t>Design and Maintenance Inputs</a:t>
            </a:r>
            <a:endParaRPr lang="en-US" sz="3100" i="1" dirty="0"/>
          </a:p>
        </p:txBody>
      </p:sp>
      <p:pic>
        <p:nvPicPr>
          <p:cNvPr id="4" name="Picture 2"/>
          <p:cNvPicPr>
            <a:picLocks noGrp="1" noChangeAspect="1" noChangeArrowheads="1"/>
          </p:cNvPicPr>
          <p:nvPr>
            <p:ph idx="1"/>
          </p:nvPr>
        </p:nvPicPr>
        <p:blipFill rotWithShape="1">
          <a:blip r:embed="rId2" cstate="print"/>
          <a:srcRect b="66857"/>
          <a:stretch/>
        </p:blipFill>
        <p:spPr bwMode="auto">
          <a:xfrm>
            <a:off x="-3810" y="1577340"/>
            <a:ext cx="9144000" cy="5280660"/>
          </a:xfrm>
          <a:prstGeom prst="rect">
            <a:avLst/>
          </a:prstGeom>
          <a:noFill/>
          <a:ln w="9525">
            <a:noFill/>
            <a:miter lim="800000"/>
            <a:headEnd/>
            <a:tailEnd/>
          </a:ln>
          <a:effectLst/>
        </p:spPr>
      </p:pic>
      <p:sp>
        <p:nvSpPr>
          <p:cNvPr id="3" name="Slide Number Placeholder 2"/>
          <p:cNvSpPr>
            <a:spLocks noGrp="1"/>
          </p:cNvSpPr>
          <p:nvPr>
            <p:ph type="sldNum" sz="quarter" idx="12"/>
          </p:nvPr>
        </p:nvSpPr>
        <p:spPr/>
        <p:txBody>
          <a:bodyPr/>
          <a:lstStyle/>
          <a:p>
            <a:fld id="{D3485DEE-E9CE-49E1-B95B-17CEC645E281}" type="slidenum">
              <a:rPr lang="en-US" smtClean="0"/>
              <a:pPr/>
              <a:t>6</a:t>
            </a:fld>
            <a:endParaRPr lang="en-US"/>
          </a:p>
        </p:txBody>
      </p:sp>
    </p:spTree>
    <p:extLst>
      <p:ext uri="{BB962C8B-B14F-4D97-AF65-F5344CB8AC3E}">
        <p14:creationId xmlns="" xmlns:p14="http://schemas.microsoft.com/office/powerpoint/2010/main" val="4088574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Grp="1" noChangeAspect="1" noChangeArrowheads="1"/>
          </p:cNvPicPr>
          <p:nvPr>
            <p:ph idx="1"/>
          </p:nvPr>
        </p:nvPicPr>
        <p:blipFill>
          <a:blip r:embed="rId2" cstate="print"/>
          <a:srcRect/>
          <a:stretch>
            <a:fillRect/>
          </a:stretch>
        </p:blipFill>
        <p:spPr bwMode="auto">
          <a:xfrm>
            <a:off x="0" y="1575579"/>
            <a:ext cx="9120172" cy="4901421"/>
          </a:xfrm>
          <a:prstGeom prst="rect">
            <a:avLst/>
          </a:prstGeom>
          <a:noFill/>
          <a:ln w="9525">
            <a:noFill/>
            <a:miter lim="800000"/>
            <a:headEnd/>
            <a:tailEnd/>
          </a:ln>
          <a:effectLst/>
        </p:spPr>
      </p:pic>
      <p:sp>
        <p:nvSpPr>
          <p:cNvPr id="5" name="Title 1"/>
          <p:cNvSpPr>
            <a:spLocks noGrp="1"/>
          </p:cNvSpPr>
          <p:nvPr>
            <p:ph type="title"/>
          </p:nvPr>
        </p:nvSpPr>
        <p:spPr/>
        <p:txBody>
          <a:bodyPr>
            <a:normAutofit fontScale="90000"/>
          </a:bodyPr>
          <a:lstStyle/>
          <a:p>
            <a:r>
              <a:rPr lang="en-US" dirty="0" smtClean="0"/>
              <a:t>Model Screenshots (2 of 3)</a:t>
            </a:r>
            <a:br>
              <a:rPr lang="en-US" dirty="0" smtClean="0"/>
            </a:br>
            <a:r>
              <a:rPr lang="en-US" sz="3100" i="1" dirty="0" smtClean="0"/>
              <a:t>NPV Results</a:t>
            </a:r>
            <a:endParaRPr lang="en-US" sz="3100" i="1" dirty="0"/>
          </a:p>
        </p:txBody>
      </p:sp>
      <p:sp>
        <p:nvSpPr>
          <p:cNvPr id="2" name="Slide Number Placeholder 1"/>
          <p:cNvSpPr>
            <a:spLocks noGrp="1"/>
          </p:cNvSpPr>
          <p:nvPr>
            <p:ph type="sldNum" sz="quarter" idx="12"/>
          </p:nvPr>
        </p:nvSpPr>
        <p:spPr/>
        <p:txBody>
          <a:bodyPr/>
          <a:lstStyle/>
          <a:p>
            <a:fld id="{D3485DEE-E9CE-49E1-B95B-17CEC645E281}" type="slidenum">
              <a:rPr lang="en-US" smtClean="0"/>
              <a:pPr/>
              <a:t>7</a:t>
            </a:fld>
            <a:endParaRPr lang="en-US"/>
          </a:p>
        </p:txBody>
      </p:sp>
    </p:spTree>
    <p:extLst>
      <p:ext uri="{BB962C8B-B14F-4D97-AF65-F5344CB8AC3E}">
        <p14:creationId xmlns="" xmlns:p14="http://schemas.microsoft.com/office/powerpoint/2010/main" val="9111265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865694667"/>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a:spLocks noGrp="1"/>
          </p:cNvSpPr>
          <p:nvPr>
            <p:ph type="title"/>
          </p:nvPr>
        </p:nvSpPr>
        <p:spPr/>
        <p:txBody>
          <a:bodyPr>
            <a:normAutofit fontScale="90000"/>
          </a:bodyPr>
          <a:lstStyle/>
          <a:p>
            <a:r>
              <a:rPr lang="en-US" dirty="0" smtClean="0"/>
              <a:t>Model Screenshots (3 of 3)</a:t>
            </a:r>
            <a:br>
              <a:rPr lang="en-US" dirty="0" smtClean="0"/>
            </a:br>
            <a:r>
              <a:rPr lang="en-US" sz="3100" i="1" dirty="0" smtClean="0"/>
              <a:t>Time Series and Crossover Points</a:t>
            </a:r>
            <a:endParaRPr lang="en-US" sz="3100" i="1" dirty="0"/>
          </a:p>
        </p:txBody>
      </p:sp>
      <p:sp>
        <p:nvSpPr>
          <p:cNvPr id="2" name="Slide Number Placeholder 1"/>
          <p:cNvSpPr>
            <a:spLocks noGrp="1"/>
          </p:cNvSpPr>
          <p:nvPr>
            <p:ph type="sldNum" sz="quarter" idx="12"/>
          </p:nvPr>
        </p:nvSpPr>
        <p:spPr/>
        <p:txBody>
          <a:bodyPr/>
          <a:lstStyle/>
          <a:p>
            <a:fld id="{D3485DEE-E9CE-49E1-B95B-17CEC645E281}" type="slidenum">
              <a:rPr lang="en-US" smtClean="0"/>
              <a:pPr/>
              <a:t>8</a:t>
            </a:fld>
            <a:endParaRPr lang="en-US"/>
          </a:p>
        </p:txBody>
      </p:sp>
    </p:spTree>
    <p:extLst>
      <p:ext uri="{BB962C8B-B14F-4D97-AF65-F5344CB8AC3E}">
        <p14:creationId xmlns="" xmlns:p14="http://schemas.microsoft.com/office/powerpoint/2010/main" val="1151439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LCCA Approach</a:t>
            </a:r>
            <a:endParaRPr lang="en-US" dirty="0"/>
          </a:p>
        </p:txBody>
      </p:sp>
      <p:sp>
        <p:nvSpPr>
          <p:cNvPr id="3" name="Content Placeholder 2"/>
          <p:cNvSpPr>
            <a:spLocks noGrp="1"/>
          </p:cNvSpPr>
          <p:nvPr>
            <p:ph idx="1"/>
          </p:nvPr>
        </p:nvSpPr>
        <p:spPr/>
        <p:txBody>
          <a:bodyPr/>
          <a:lstStyle/>
          <a:p>
            <a:r>
              <a:rPr lang="en-US" dirty="0" smtClean="0"/>
              <a:t>Solve for two key unknowns:</a:t>
            </a:r>
          </a:p>
          <a:p>
            <a:pPr marL="971550" lvl="1" indent="-514350">
              <a:buAutoNum type="arabicPeriod"/>
            </a:pPr>
            <a:endParaRPr lang="en-US" dirty="0" smtClean="0"/>
          </a:p>
          <a:p>
            <a:pPr marL="971550" lvl="1" indent="-514350">
              <a:buAutoNum type="arabicPeriod"/>
            </a:pPr>
            <a:r>
              <a:rPr lang="en-US" b="1" dirty="0" smtClean="0"/>
              <a:t>Maximum PCC thickness for TICP in order to be cost effective compared to JPCP</a:t>
            </a:r>
          </a:p>
          <a:p>
            <a:pPr marL="971550" lvl="1" indent="-514350">
              <a:buAutoNum type="arabicPeriod"/>
            </a:pPr>
            <a:endParaRPr lang="en-US" dirty="0" smtClean="0"/>
          </a:p>
          <a:p>
            <a:pPr marL="971550" lvl="1" indent="-514350">
              <a:buAutoNum type="arabicPeriod"/>
            </a:pPr>
            <a:r>
              <a:rPr lang="en-US" b="1" dirty="0" smtClean="0"/>
              <a:t>Minimum extension of life needed by TICP design in order to be cost effective compared to JPCP</a:t>
            </a:r>
          </a:p>
        </p:txBody>
      </p:sp>
      <p:sp>
        <p:nvSpPr>
          <p:cNvPr id="4" name="Slide Number Placeholder 3"/>
          <p:cNvSpPr>
            <a:spLocks noGrp="1"/>
          </p:cNvSpPr>
          <p:nvPr>
            <p:ph type="sldNum" sz="quarter" idx="12"/>
          </p:nvPr>
        </p:nvSpPr>
        <p:spPr/>
        <p:txBody>
          <a:bodyPr/>
          <a:lstStyle/>
          <a:p>
            <a:fld id="{D3485DEE-E9CE-49E1-B95B-17CEC645E281}" type="slidenum">
              <a:rPr lang="en-US" smtClean="0"/>
              <a:pPr/>
              <a:t>9</a:t>
            </a:fld>
            <a:endParaRPr lang="en-US"/>
          </a:p>
        </p:txBody>
      </p:sp>
    </p:spTree>
    <p:extLst>
      <p:ext uri="{BB962C8B-B14F-4D97-AF65-F5344CB8AC3E}">
        <p14:creationId xmlns="" xmlns:p14="http://schemas.microsoft.com/office/powerpoint/2010/main" val="3923337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California Case Studies</a:t>
            </a:r>
            <a:endParaRPr lang="en-US" dirty="0"/>
          </a:p>
        </p:txBody>
      </p:sp>
      <p:sp>
        <p:nvSpPr>
          <p:cNvPr id="5" name="Content Placeholder 4"/>
          <p:cNvSpPr>
            <a:spLocks noGrp="1"/>
          </p:cNvSpPr>
          <p:nvPr>
            <p:ph idx="1"/>
          </p:nvPr>
        </p:nvSpPr>
        <p:spPr/>
        <p:txBody>
          <a:bodyPr>
            <a:normAutofit fontScale="92500" lnSpcReduction="20000"/>
          </a:bodyPr>
          <a:lstStyle/>
          <a:p>
            <a:pPr marL="1376363" indent="-1376363">
              <a:buNone/>
              <a:tabLst>
                <a:tab pos="1652588" algn="l"/>
              </a:tabLst>
            </a:pPr>
            <a:r>
              <a:rPr lang="en-US" b="1" dirty="0"/>
              <a:t>Case </a:t>
            </a:r>
            <a:r>
              <a:rPr lang="en-US" b="1" dirty="0" smtClean="0"/>
              <a:t>1:</a:t>
            </a:r>
            <a:r>
              <a:rPr lang="en-US" dirty="0" smtClean="0"/>
              <a:t>	Lane </a:t>
            </a:r>
            <a:r>
              <a:rPr lang="en-US" dirty="0"/>
              <a:t>replacement of truck lanes in </a:t>
            </a:r>
            <a:r>
              <a:rPr lang="en-US" dirty="0" smtClean="0"/>
              <a:t>Southern </a:t>
            </a:r>
            <a:r>
              <a:rPr lang="en-US" dirty="0"/>
              <a:t>California as TICP instead of </a:t>
            </a:r>
            <a:r>
              <a:rPr lang="en-US" dirty="0" smtClean="0"/>
              <a:t>JPCP</a:t>
            </a:r>
            <a:r>
              <a:rPr lang="en-US" dirty="0"/>
              <a:t>.  This project is based on the scope of a real project on I-15 near Devore (District 8</a:t>
            </a:r>
            <a:r>
              <a:rPr lang="en-US" dirty="0" smtClean="0"/>
              <a:t>).</a:t>
            </a:r>
          </a:p>
          <a:p>
            <a:pPr marL="1376363" indent="-1376363">
              <a:buNone/>
              <a:tabLst>
                <a:tab pos="1652588" algn="l"/>
              </a:tabLst>
            </a:pPr>
            <a:endParaRPr lang="en-US" dirty="0"/>
          </a:p>
          <a:p>
            <a:pPr marL="1376363" indent="-1376363">
              <a:buNone/>
            </a:pPr>
            <a:r>
              <a:rPr lang="en-US" b="1" dirty="0"/>
              <a:t>Case 2: </a:t>
            </a:r>
            <a:r>
              <a:rPr lang="en-US" dirty="0" smtClean="0"/>
              <a:t>	Convert </a:t>
            </a:r>
            <a:r>
              <a:rPr lang="en-US" dirty="0"/>
              <a:t>multi-lane highway in Northern California into divided highway by adding new direction with TICP instead of JPCP.  This project is roughly based on the scope of a real project on State Route 70 near East Nicholas (District 3).</a:t>
            </a:r>
          </a:p>
          <a:p>
            <a:endParaRPr lang="en-US" dirty="0"/>
          </a:p>
        </p:txBody>
      </p:sp>
      <p:sp>
        <p:nvSpPr>
          <p:cNvPr id="6" name="Slide Number Placeholder 5"/>
          <p:cNvSpPr>
            <a:spLocks noGrp="1"/>
          </p:cNvSpPr>
          <p:nvPr>
            <p:ph type="sldNum" sz="quarter" idx="12"/>
          </p:nvPr>
        </p:nvSpPr>
        <p:spPr/>
        <p:txBody>
          <a:bodyPr/>
          <a:lstStyle/>
          <a:p>
            <a:fld id="{D3485DEE-E9CE-49E1-B95B-17CEC645E281}" type="slidenum">
              <a:rPr lang="en-US" smtClean="0"/>
              <a:pPr/>
              <a:t>10</a:t>
            </a:fld>
            <a:endParaRPr lang="en-US"/>
          </a:p>
        </p:txBody>
      </p:sp>
    </p:spTree>
    <p:extLst>
      <p:ext uri="{BB962C8B-B14F-4D97-AF65-F5344CB8AC3E}">
        <p14:creationId xmlns="" xmlns:p14="http://schemas.microsoft.com/office/powerpoint/2010/main" val="37349652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California Designs</a:t>
            </a:r>
            <a:endParaRPr lang="en-US" dirty="0"/>
          </a:p>
        </p:txBody>
      </p:sp>
      <p:sp>
        <p:nvSpPr>
          <p:cNvPr id="4" name="Text Placeholder 3"/>
          <p:cNvSpPr>
            <a:spLocks noGrp="1"/>
          </p:cNvSpPr>
          <p:nvPr>
            <p:ph type="body" idx="1"/>
          </p:nvPr>
        </p:nvSpPr>
        <p:spPr/>
        <p:txBody>
          <a:bodyPr/>
          <a:lstStyle/>
          <a:p>
            <a:r>
              <a:rPr lang="en-US" dirty="0" smtClean="0"/>
              <a:t>Case 1 – Lane Replacement</a:t>
            </a:r>
            <a:endParaRPr lang="en-US" dirty="0"/>
          </a:p>
        </p:txBody>
      </p:sp>
      <p:graphicFrame>
        <p:nvGraphicFramePr>
          <p:cNvPr id="9" name="Content Placeholder 8"/>
          <p:cNvGraphicFramePr>
            <a:graphicFrameLocks noGrp="1"/>
          </p:cNvGraphicFramePr>
          <p:nvPr>
            <p:ph sz="half" idx="2"/>
            <p:extLst>
              <p:ext uri="{D42A27DB-BD31-4B8C-83A1-F6EECF244321}">
                <p14:modId xmlns="" xmlns:p14="http://schemas.microsoft.com/office/powerpoint/2010/main" val="2746280117"/>
              </p:ext>
            </p:extLst>
          </p:nvPr>
        </p:nvGraphicFramePr>
        <p:xfrm>
          <a:off x="609600" y="2362200"/>
          <a:ext cx="3771900" cy="1013460"/>
        </p:xfrm>
        <a:graphic>
          <a:graphicData uri="http://schemas.openxmlformats.org/drawingml/2006/table">
            <a:tbl>
              <a:tblPr>
                <a:tableStyleId>{9D7B26C5-4107-4FEC-AEDC-1716B250A1EF}</a:tableStyleId>
              </a:tblPr>
              <a:tblGrid>
                <a:gridCol w="1371600"/>
                <a:gridCol w="762000"/>
                <a:gridCol w="838200"/>
                <a:gridCol w="800100"/>
              </a:tblGrid>
              <a:tr h="190500">
                <a:tc>
                  <a:txBody>
                    <a:bodyPr/>
                    <a:lstStyle/>
                    <a:p>
                      <a:pPr algn="l" fontAlgn="b"/>
                      <a:r>
                        <a:rPr lang="en-US" sz="1600" b="0" i="0" u="none" strike="noStrike" dirty="0" smtClean="0">
                          <a:solidFill>
                            <a:srgbClr val="000000"/>
                          </a:solidFill>
                          <a:effectLst/>
                          <a:latin typeface="Calibri"/>
                        </a:rPr>
                        <a:t>(in mm)</a:t>
                      </a:r>
                      <a:endParaRPr lang="en-US" sz="1600" b="0"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JPCP</a:t>
                      </a:r>
                      <a:endParaRPr lang="en-US" sz="1600" b="0" i="0" u="none" strike="noStrike">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TICP </a:t>
                      </a:r>
                      <a:r>
                        <a:rPr lang="en-US" sz="1600" u="none" strike="noStrike" dirty="0" smtClean="0">
                          <a:effectLst/>
                        </a:rPr>
                        <a:t>#1</a:t>
                      </a:r>
                      <a:endParaRPr lang="en-US" sz="1600" b="0"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TICP </a:t>
                      </a:r>
                      <a:r>
                        <a:rPr lang="en-US" sz="1600" u="none" strike="noStrike" dirty="0" smtClean="0">
                          <a:effectLst/>
                        </a:rPr>
                        <a:t>#2</a:t>
                      </a:r>
                      <a:endParaRPr lang="en-US" sz="1600" b="0"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r>
              <a:tr h="190500">
                <a:tc>
                  <a:txBody>
                    <a:bodyPr/>
                    <a:lstStyle/>
                    <a:p>
                      <a:pPr algn="l" fontAlgn="b"/>
                      <a:r>
                        <a:rPr lang="en-US" sz="1600" u="none" strike="noStrike" dirty="0" smtClean="0">
                          <a:effectLst/>
                        </a:rPr>
                        <a:t>AC surface</a:t>
                      </a:r>
                      <a:endParaRPr lang="en-US" sz="16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endParaRPr lang="en-US" sz="16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r>
                        <a:rPr lang="en-US" sz="1600" u="none" strike="noStrike" dirty="0">
                          <a:effectLst/>
                        </a:rPr>
                        <a:t>30, 45</a:t>
                      </a:r>
                      <a:endParaRPr lang="en-US" sz="16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r>
                        <a:rPr lang="en-US" sz="1600" u="none" strike="noStrike" dirty="0">
                          <a:effectLst/>
                        </a:rPr>
                        <a:t>75, 105</a:t>
                      </a:r>
                      <a:endParaRPr lang="en-US" sz="16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r>
              <a:tr h="190500">
                <a:tc>
                  <a:txBody>
                    <a:bodyPr/>
                    <a:lstStyle/>
                    <a:p>
                      <a:pPr algn="l" fontAlgn="b"/>
                      <a:r>
                        <a:rPr lang="en-US" sz="1600" u="none" strike="noStrike" dirty="0" smtClean="0">
                          <a:effectLst/>
                        </a:rPr>
                        <a:t>PCC</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dirty="0">
                          <a:effectLst/>
                        </a:rPr>
                        <a:t>300</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dirty="0" smtClean="0">
                          <a:effectLst/>
                        </a:rPr>
                        <a:t>300*</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dirty="0" smtClean="0">
                          <a:effectLst/>
                        </a:rPr>
                        <a:t>255*</a:t>
                      </a:r>
                      <a:endParaRPr lang="en-US" sz="1600" b="0" i="0" u="none" strike="noStrike" dirty="0">
                        <a:solidFill>
                          <a:srgbClr val="000000"/>
                        </a:solidFill>
                        <a:effectLst/>
                        <a:latin typeface="Calibri"/>
                      </a:endParaRPr>
                    </a:p>
                  </a:txBody>
                  <a:tcPr marL="9525" marR="9525" marT="9525" marB="0" anchor="b"/>
                </a:tc>
              </a:tr>
              <a:tr h="190500">
                <a:tc>
                  <a:txBody>
                    <a:bodyPr/>
                    <a:lstStyle/>
                    <a:p>
                      <a:pPr algn="l" fontAlgn="b"/>
                      <a:r>
                        <a:rPr lang="en-US" sz="1600" u="none" strike="noStrike" dirty="0" smtClean="0">
                          <a:effectLst/>
                        </a:rPr>
                        <a:t>AC base</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a:effectLst/>
                        </a:rPr>
                        <a:t>150</a:t>
                      </a:r>
                      <a:endParaRPr lang="en-US" sz="1600" b="0" i="0" u="none" strike="noStrike">
                        <a:solidFill>
                          <a:srgbClr val="000000"/>
                        </a:solidFill>
                        <a:effectLst/>
                        <a:latin typeface="Calibri"/>
                      </a:endParaRPr>
                    </a:p>
                  </a:txBody>
                  <a:tcPr marL="9525" marR="9525" marT="9525" marB="0" anchor="b"/>
                </a:tc>
                <a:tc>
                  <a:txBody>
                    <a:bodyPr/>
                    <a:lstStyle/>
                    <a:p>
                      <a:pPr algn="l" fontAlgn="b"/>
                      <a:r>
                        <a:rPr lang="en-US" sz="1600" u="none" strike="noStrike" dirty="0">
                          <a:effectLst/>
                        </a:rPr>
                        <a:t>150</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dirty="0">
                          <a:effectLst/>
                        </a:rPr>
                        <a:t>150</a:t>
                      </a:r>
                      <a:endParaRPr lang="en-US" sz="1600" b="0" i="0" u="none" strike="noStrike" dirty="0">
                        <a:solidFill>
                          <a:srgbClr val="000000"/>
                        </a:solidFill>
                        <a:effectLst/>
                        <a:latin typeface="Calibri"/>
                      </a:endParaRPr>
                    </a:p>
                  </a:txBody>
                  <a:tcPr marL="9525" marR="9525" marT="9525" marB="0" anchor="b"/>
                </a:tc>
              </a:tr>
            </a:tbl>
          </a:graphicData>
        </a:graphic>
      </p:graphicFrame>
      <p:sp>
        <p:nvSpPr>
          <p:cNvPr id="6" name="Text Placeholder 5"/>
          <p:cNvSpPr>
            <a:spLocks noGrp="1"/>
          </p:cNvSpPr>
          <p:nvPr>
            <p:ph type="body" sz="quarter" idx="3"/>
          </p:nvPr>
        </p:nvSpPr>
        <p:spPr/>
        <p:txBody>
          <a:bodyPr/>
          <a:lstStyle/>
          <a:p>
            <a:r>
              <a:rPr lang="en-US" dirty="0" smtClean="0"/>
              <a:t>Case 2 – New Construction</a:t>
            </a:r>
            <a:endParaRPr lang="en-US" dirty="0"/>
          </a:p>
        </p:txBody>
      </p:sp>
      <p:graphicFrame>
        <p:nvGraphicFramePr>
          <p:cNvPr id="10" name="Content Placeholder 8"/>
          <p:cNvGraphicFramePr>
            <a:graphicFrameLocks noGrp="1"/>
          </p:cNvGraphicFramePr>
          <p:nvPr>
            <p:ph sz="quarter" idx="4"/>
            <p:extLst>
              <p:ext uri="{D42A27DB-BD31-4B8C-83A1-F6EECF244321}">
                <p14:modId xmlns="" xmlns:p14="http://schemas.microsoft.com/office/powerpoint/2010/main" val="1283891754"/>
              </p:ext>
            </p:extLst>
          </p:nvPr>
        </p:nvGraphicFramePr>
        <p:xfrm>
          <a:off x="4724400" y="2362200"/>
          <a:ext cx="3771900" cy="1013460"/>
        </p:xfrm>
        <a:graphic>
          <a:graphicData uri="http://schemas.openxmlformats.org/drawingml/2006/table">
            <a:tbl>
              <a:tblPr>
                <a:tableStyleId>{9D7B26C5-4107-4FEC-AEDC-1716B250A1EF}</a:tableStyleId>
              </a:tblPr>
              <a:tblGrid>
                <a:gridCol w="1295400"/>
                <a:gridCol w="685800"/>
                <a:gridCol w="914400"/>
                <a:gridCol w="876300"/>
              </a:tblGrid>
              <a:tr h="190500">
                <a:tc>
                  <a:txBody>
                    <a:bodyPr/>
                    <a:lstStyle/>
                    <a:p>
                      <a:pPr algn="l" fontAlgn="b"/>
                      <a:endParaRPr lang="en-US" sz="1600" b="0"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JPCP</a:t>
                      </a:r>
                      <a:endParaRPr lang="en-US" sz="1600" b="0"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TICP </a:t>
                      </a:r>
                      <a:r>
                        <a:rPr lang="en-US" sz="1600" u="none" strike="noStrike" dirty="0" smtClean="0">
                          <a:effectLst/>
                        </a:rPr>
                        <a:t># </a:t>
                      </a:r>
                      <a:r>
                        <a:rPr lang="en-US" sz="1600" u="none" strike="noStrike" dirty="0">
                          <a:effectLst/>
                        </a:rPr>
                        <a:t>1</a:t>
                      </a:r>
                      <a:endParaRPr lang="en-US" sz="1600" b="0"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TICP </a:t>
                      </a:r>
                      <a:r>
                        <a:rPr lang="en-US" sz="1600" u="none" strike="noStrike" dirty="0" smtClean="0">
                          <a:effectLst/>
                        </a:rPr>
                        <a:t>#2</a:t>
                      </a:r>
                      <a:endParaRPr lang="en-US" sz="1600" b="0"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r>
              <a:tr h="190500">
                <a:tc>
                  <a:txBody>
                    <a:bodyPr/>
                    <a:lstStyle/>
                    <a:p>
                      <a:pPr algn="l" fontAlgn="b"/>
                      <a:r>
                        <a:rPr lang="en-US" sz="1600" u="none" strike="noStrike" dirty="0" smtClean="0">
                          <a:effectLst/>
                        </a:rPr>
                        <a:t>AC surface</a:t>
                      </a:r>
                      <a:endParaRPr lang="en-US" sz="16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endParaRPr lang="en-US" sz="16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r>
                        <a:rPr lang="en-US" sz="1600" u="none" strike="noStrike" dirty="0">
                          <a:effectLst/>
                        </a:rPr>
                        <a:t>30, 45</a:t>
                      </a:r>
                      <a:endParaRPr lang="en-US" sz="16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r>
                        <a:rPr lang="en-US" sz="1600" u="none" strike="noStrike" dirty="0">
                          <a:effectLst/>
                        </a:rPr>
                        <a:t>75, 105</a:t>
                      </a:r>
                      <a:endParaRPr lang="en-US" sz="16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r>
              <a:tr h="190500">
                <a:tc>
                  <a:txBody>
                    <a:bodyPr/>
                    <a:lstStyle/>
                    <a:p>
                      <a:pPr algn="l" fontAlgn="b"/>
                      <a:r>
                        <a:rPr lang="en-US" sz="1600" u="none" strike="noStrike" dirty="0" smtClean="0">
                          <a:effectLst/>
                        </a:rPr>
                        <a:t>PCC</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dirty="0" smtClean="0">
                          <a:effectLst/>
                        </a:rPr>
                        <a:t>255</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dirty="0" smtClean="0">
                          <a:effectLst/>
                        </a:rPr>
                        <a:t>255*</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dirty="0" smtClean="0">
                          <a:effectLst/>
                        </a:rPr>
                        <a:t>225*</a:t>
                      </a:r>
                      <a:endParaRPr lang="en-US" sz="1600" b="0" i="0" u="none" strike="noStrike" dirty="0">
                        <a:solidFill>
                          <a:srgbClr val="000000"/>
                        </a:solidFill>
                        <a:effectLst/>
                        <a:latin typeface="Calibri"/>
                      </a:endParaRPr>
                    </a:p>
                  </a:txBody>
                  <a:tcPr marL="9525" marR="9525" marT="9525" marB="0" anchor="b"/>
                </a:tc>
              </a:tr>
              <a:tr h="190500">
                <a:tc>
                  <a:txBody>
                    <a:bodyPr/>
                    <a:lstStyle/>
                    <a:p>
                      <a:pPr algn="l" fontAlgn="b"/>
                      <a:r>
                        <a:rPr lang="en-US" sz="1600" u="none" strike="noStrike" dirty="0" smtClean="0">
                          <a:effectLst/>
                        </a:rPr>
                        <a:t>LCB base</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a:effectLst/>
                        </a:rPr>
                        <a:t>150</a:t>
                      </a:r>
                      <a:endParaRPr lang="en-US" sz="1600" b="0" i="0" u="none" strike="noStrike">
                        <a:solidFill>
                          <a:srgbClr val="000000"/>
                        </a:solidFill>
                        <a:effectLst/>
                        <a:latin typeface="Calibri"/>
                      </a:endParaRPr>
                    </a:p>
                  </a:txBody>
                  <a:tcPr marL="9525" marR="9525" marT="9525" marB="0" anchor="b"/>
                </a:tc>
                <a:tc>
                  <a:txBody>
                    <a:bodyPr/>
                    <a:lstStyle/>
                    <a:p>
                      <a:pPr algn="l" fontAlgn="b"/>
                      <a:r>
                        <a:rPr lang="en-US" sz="1600" u="none" strike="noStrike" dirty="0">
                          <a:effectLst/>
                        </a:rPr>
                        <a:t>150</a:t>
                      </a:r>
                      <a:endParaRPr lang="en-US" sz="1600" b="0" i="0" u="none" strike="noStrike" dirty="0">
                        <a:solidFill>
                          <a:srgbClr val="000000"/>
                        </a:solidFill>
                        <a:effectLst/>
                        <a:latin typeface="Calibri"/>
                      </a:endParaRPr>
                    </a:p>
                  </a:txBody>
                  <a:tcPr marL="9525" marR="9525" marT="9525" marB="0" anchor="b"/>
                </a:tc>
                <a:tc>
                  <a:txBody>
                    <a:bodyPr/>
                    <a:lstStyle/>
                    <a:p>
                      <a:pPr algn="l" fontAlgn="b"/>
                      <a:r>
                        <a:rPr lang="en-US" sz="1600" u="none" strike="noStrike" dirty="0">
                          <a:effectLst/>
                        </a:rPr>
                        <a:t>150</a:t>
                      </a:r>
                      <a:endParaRPr lang="en-US" sz="1600" b="0" i="0" u="none" strike="noStrike" dirty="0">
                        <a:solidFill>
                          <a:srgbClr val="000000"/>
                        </a:solidFill>
                        <a:effectLst/>
                        <a:latin typeface="Calibri"/>
                      </a:endParaRPr>
                    </a:p>
                  </a:txBody>
                  <a:tcPr marL="9525" marR="9525" marT="9525" marB="0" anchor="b"/>
                </a:tc>
              </a:tr>
            </a:tbl>
          </a:graphicData>
        </a:graphic>
      </p:graphicFrame>
      <p:sp>
        <p:nvSpPr>
          <p:cNvPr id="13" name="Content Placeholder 2"/>
          <p:cNvSpPr txBox="1">
            <a:spLocks/>
          </p:cNvSpPr>
          <p:nvPr/>
        </p:nvSpPr>
        <p:spPr>
          <a:xfrm>
            <a:off x="457200" y="3581400"/>
            <a:ext cx="8229600" cy="2773363"/>
          </a:xfrm>
          <a:prstGeom prst="rect">
            <a:avLst/>
          </a:prstGeom>
        </p:spPr>
        <p:txBody>
          <a:bodyPr vert="horz" lIns="91440" tIns="45720" rIns="91440" bIns="45720" rtlCol="0" anchor="t" anchorCtr="0">
            <a:normAutofit fontScale="92500" lnSpcReduction="10000"/>
          </a:bodyPr>
          <a:lstStyle>
            <a:lvl1pPr marL="0" indent="0" algn="l" defTabSz="914400" rtl="0" eaLnBrk="1" latinLnBrk="0" hangingPunct="1">
              <a:spcBef>
                <a:spcPct val="20000"/>
              </a:spcBef>
              <a:buFont typeface="Arial"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285750" indent="-285750">
              <a:buFont typeface="Arial" pitchFamily="34" charset="0"/>
              <a:buChar char="•"/>
            </a:pPr>
            <a:r>
              <a:rPr lang="en-US" b="0" dirty="0" smtClean="0"/>
              <a:t>Two TICP designs are compared for each Case Study</a:t>
            </a:r>
          </a:p>
          <a:p>
            <a:pPr marL="742950" lvl="1" indent="-285750">
              <a:buFont typeface="Arial" pitchFamily="34" charset="0"/>
              <a:buChar char="•"/>
            </a:pPr>
            <a:r>
              <a:rPr lang="en-US" b="0" dirty="0" smtClean="0"/>
              <a:t>Thinner versus thicker PCC slab thickness</a:t>
            </a:r>
          </a:p>
          <a:p>
            <a:pPr marL="285750" indent="-285750">
              <a:buFont typeface="Arial" pitchFamily="34" charset="0"/>
              <a:buChar char="•"/>
            </a:pPr>
            <a:r>
              <a:rPr lang="en-US" b="0" dirty="0" smtClean="0"/>
              <a:t>When solving for PCC thickness, asterisked (*) thickness are solved for rather than inputted</a:t>
            </a:r>
            <a:endParaRPr lang="en-US" b="0" dirty="0"/>
          </a:p>
          <a:p>
            <a:pPr marL="285750" indent="-285750">
              <a:buFont typeface="Arial" pitchFamily="34" charset="0"/>
              <a:buChar char="•"/>
            </a:pPr>
            <a:r>
              <a:rPr lang="en-US" b="0" dirty="0" smtClean="0"/>
              <a:t>AC surface is either conventional hot-mix asphalt (HMA) or rubberized hot-mix asphalt (RHMA)</a:t>
            </a:r>
          </a:p>
          <a:p>
            <a:pPr marL="742950" lvl="1" indent="-285750">
              <a:buFont typeface="Arial" pitchFamily="34" charset="0"/>
              <a:buChar char="•"/>
            </a:pPr>
            <a:r>
              <a:rPr lang="en-US" b="0" dirty="0" smtClean="0"/>
              <a:t>Factorial considers price of both materials</a:t>
            </a:r>
          </a:p>
          <a:p>
            <a:pPr marL="285750" indent="-285750">
              <a:buFont typeface="Arial" pitchFamily="34" charset="0"/>
              <a:buChar char="•"/>
            </a:pPr>
            <a:r>
              <a:rPr lang="en-US" b="0" dirty="0" smtClean="0"/>
              <a:t>Future maintenance schedules adapted from Caltrans LCCA manual</a:t>
            </a:r>
            <a:endParaRPr lang="en-US" b="0" dirty="0"/>
          </a:p>
        </p:txBody>
      </p:sp>
      <p:sp>
        <p:nvSpPr>
          <p:cNvPr id="14" name="Slide Number Placeholder 13"/>
          <p:cNvSpPr>
            <a:spLocks noGrp="1"/>
          </p:cNvSpPr>
          <p:nvPr>
            <p:ph type="sldNum" sz="quarter" idx="12"/>
          </p:nvPr>
        </p:nvSpPr>
        <p:spPr/>
        <p:txBody>
          <a:bodyPr/>
          <a:lstStyle/>
          <a:p>
            <a:fld id="{D3485DEE-E9CE-49E1-B95B-17CEC645E281}" type="slidenum">
              <a:rPr lang="en-US" smtClean="0"/>
              <a:pPr/>
              <a:t>11</a:t>
            </a:fld>
            <a:endParaRPr lang="en-US"/>
          </a:p>
        </p:txBody>
      </p:sp>
    </p:spTree>
    <p:extLst>
      <p:ext uri="{BB962C8B-B14F-4D97-AF65-F5344CB8AC3E}">
        <p14:creationId xmlns="" xmlns:p14="http://schemas.microsoft.com/office/powerpoint/2010/main" val="8354274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California Factorial</a:t>
            </a:r>
            <a:endParaRPr lang="en-US" dirty="0"/>
          </a:p>
        </p:txBody>
      </p:sp>
      <p:sp>
        <p:nvSpPr>
          <p:cNvPr id="11" name="Content Placeholder 10"/>
          <p:cNvSpPr>
            <a:spLocks noGrp="1"/>
          </p:cNvSpPr>
          <p:nvPr>
            <p:ph idx="1"/>
          </p:nvPr>
        </p:nvSpPr>
        <p:spPr/>
        <p:txBody>
          <a:bodyPr>
            <a:normAutofit fontScale="92500" lnSpcReduction="20000"/>
          </a:bodyPr>
          <a:lstStyle/>
          <a:p>
            <a:r>
              <a:rPr lang="en-US" dirty="0" smtClean="0"/>
              <a:t>Each case and design was evaluated by altering several key parameters</a:t>
            </a:r>
          </a:p>
          <a:p>
            <a:pPr lvl="1"/>
            <a:r>
              <a:rPr lang="en-US" dirty="0" smtClean="0"/>
              <a:t>AC surface thickness and type (30, 45 for HMA and RHMA; 75 for RHMA and 105 mm for HMA)</a:t>
            </a:r>
          </a:p>
          <a:p>
            <a:pPr lvl="1"/>
            <a:r>
              <a:rPr lang="en-US" dirty="0" smtClean="0"/>
              <a:t>AC unit cost ($154 or $192/m</a:t>
            </a:r>
            <a:r>
              <a:rPr lang="en-US" baseline="30000" dirty="0" smtClean="0"/>
              <a:t>3</a:t>
            </a:r>
            <a:r>
              <a:rPr lang="en-US" dirty="0" smtClean="0"/>
              <a:t> for HMA, $192 or $240/m</a:t>
            </a:r>
            <a:r>
              <a:rPr lang="en-US" baseline="30000" dirty="0" smtClean="0"/>
              <a:t>3</a:t>
            </a:r>
            <a:r>
              <a:rPr lang="en-US" dirty="0" smtClean="0"/>
              <a:t> for RHMA); unit cost for PCC was $190/m</a:t>
            </a:r>
            <a:r>
              <a:rPr lang="en-US" baseline="30000" dirty="0" smtClean="0"/>
              <a:t>3</a:t>
            </a:r>
          </a:p>
          <a:p>
            <a:pPr lvl="1"/>
            <a:r>
              <a:rPr lang="en-US" dirty="0" smtClean="0"/>
              <a:t>Traffic handling costs (15%, 50% of construction costs)</a:t>
            </a:r>
          </a:p>
          <a:p>
            <a:r>
              <a:rPr lang="en-US" dirty="0" smtClean="0"/>
              <a:t>Future factorials could be run for other design uncertainties</a:t>
            </a:r>
          </a:p>
          <a:p>
            <a:pPr lvl="1"/>
            <a:r>
              <a:rPr lang="en-US" dirty="0" smtClean="0"/>
              <a:t>Unit price for TICP concrete slab</a:t>
            </a:r>
          </a:p>
          <a:p>
            <a:pPr lvl="1"/>
            <a:r>
              <a:rPr lang="en-US" dirty="0" smtClean="0"/>
              <a:t>Cost changes for smoothness requirements</a:t>
            </a:r>
          </a:p>
        </p:txBody>
      </p:sp>
      <p:sp>
        <p:nvSpPr>
          <p:cNvPr id="12" name="Slide Number Placeholder 11"/>
          <p:cNvSpPr>
            <a:spLocks noGrp="1"/>
          </p:cNvSpPr>
          <p:nvPr>
            <p:ph type="sldNum" sz="quarter" idx="12"/>
          </p:nvPr>
        </p:nvSpPr>
        <p:spPr/>
        <p:txBody>
          <a:bodyPr/>
          <a:lstStyle/>
          <a:p>
            <a:fld id="{D3485DEE-E9CE-49E1-B95B-17CEC645E281}" type="slidenum">
              <a:rPr lang="en-US" smtClean="0"/>
              <a:pPr/>
              <a:t>12</a:t>
            </a:fld>
            <a:endParaRPr lang="en-US"/>
          </a:p>
        </p:txBody>
      </p:sp>
    </p:spTree>
    <p:extLst>
      <p:ext uri="{BB962C8B-B14F-4D97-AF65-F5344CB8AC3E}">
        <p14:creationId xmlns="" xmlns:p14="http://schemas.microsoft.com/office/powerpoint/2010/main" val="3669532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California Results</a:t>
            </a:r>
            <a:br>
              <a:rPr lang="en-US" dirty="0" smtClean="0"/>
            </a:br>
            <a:r>
              <a:rPr lang="en-US" sz="2700" i="1" dirty="0" smtClean="0"/>
              <a:t>Example for Thickness Solutions</a:t>
            </a:r>
            <a:endParaRPr lang="en-US" sz="2700" i="1" dirty="0"/>
          </a:p>
        </p:txBody>
      </p:sp>
      <p:sp>
        <p:nvSpPr>
          <p:cNvPr id="4" name="Slide Number Placeholder 3"/>
          <p:cNvSpPr>
            <a:spLocks noGrp="1"/>
          </p:cNvSpPr>
          <p:nvPr>
            <p:ph type="sldNum" sz="quarter" idx="12"/>
          </p:nvPr>
        </p:nvSpPr>
        <p:spPr/>
        <p:txBody>
          <a:bodyPr/>
          <a:lstStyle/>
          <a:p>
            <a:fld id="{D3485DEE-E9CE-49E1-B95B-17CEC645E281}" type="slidenum">
              <a:rPr lang="en-US" smtClean="0"/>
              <a:pPr/>
              <a:t>13</a:t>
            </a:fld>
            <a:endParaRPr lang="en-US"/>
          </a:p>
        </p:txBody>
      </p:sp>
      <p:graphicFrame>
        <p:nvGraphicFramePr>
          <p:cNvPr id="10" name="Content Placeholder 6"/>
          <p:cNvGraphicFramePr>
            <a:graphicFrameLocks/>
          </p:cNvGraphicFramePr>
          <p:nvPr>
            <p:extLst>
              <p:ext uri="{D42A27DB-BD31-4B8C-83A1-F6EECF244321}">
                <p14:modId xmlns="" xmlns:p14="http://schemas.microsoft.com/office/powerpoint/2010/main" val="3967256104"/>
              </p:ext>
            </p:extLst>
          </p:nvPr>
        </p:nvGraphicFramePr>
        <p:xfrm>
          <a:off x="457200" y="2286000"/>
          <a:ext cx="8229599" cy="3435096"/>
        </p:xfrm>
        <a:graphic>
          <a:graphicData uri="http://schemas.openxmlformats.org/drawingml/2006/table">
            <a:tbl>
              <a:tblPr firstRow="1" firstCol="1" bandRow="1">
                <a:tableStyleId>{9D7B26C5-4107-4FEC-AEDC-1716B250A1EF}</a:tableStyleId>
              </a:tblPr>
              <a:tblGrid>
                <a:gridCol w="2084832"/>
                <a:gridCol w="1755648"/>
                <a:gridCol w="987552"/>
                <a:gridCol w="1486057"/>
                <a:gridCol w="1915510"/>
              </a:tblGrid>
              <a:tr h="405130">
                <a:tc>
                  <a:txBody>
                    <a:bodyPr/>
                    <a:lstStyle/>
                    <a:p>
                      <a:pPr marL="0" marR="0">
                        <a:lnSpc>
                          <a:spcPct val="115000"/>
                        </a:lnSpc>
                        <a:spcBef>
                          <a:spcPts val="0"/>
                        </a:spcBef>
                        <a:spcAft>
                          <a:spcPts val="0"/>
                        </a:spcAft>
                      </a:pPr>
                      <a:r>
                        <a:rPr lang="en-US" sz="1400" dirty="0">
                          <a:effectLst/>
                        </a:rPr>
                        <a:t>Traffic Handling Cost on M&amp;R (%  pave cost)</a:t>
                      </a:r>
                      <a:endParaRPr lang="en-US" sz="1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TICP HMA/RHMA type, thickness</a:t>
                      </a:r>
                      <a:endParaRPr lang="en-US" sz="1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400" dirty="0">
                          <a:effectLst/>
                        </a:rPr>
                        <a:t>TICP Design No.</a:t>
                      </a:r>
                      <a:endParaRPr lang="en-US" sz="1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400" dirty="0" smtClean="0">
                          <a:effectLst/>
                        </a:rPr>
                        <a:t>JPCP</a:t>
                      </a:r>
                      <a:r>
                        <a:rPr lang="en-US" sz="1400" baseline="0" dirty="0" smtClean="0">
                          <a:effectLst/>
                        </a:rPr>
                        <a:t> PCC thickness (mm)</a:t>
                      </a:r>
                      <a:endParaRPr lang="en-US" sz="1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400" dirty="0">
                          <a:effectLst/>
                        </a:rPr>
                        <a:t>TICP PCC thickness for equal NPV (mm)</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105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171</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75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185</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30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217</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45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196</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30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207</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45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a:effectLst/>
                        </a:rPr>
                        <a:t>180</a:t>
                      </a:r>
                      <a:endParaRPr lang="en-US" sz="140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105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175</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75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190</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30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2</a:t>
                      </a:r>
                      <a:endParaRPr lang="en-US" sz="140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229</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45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208</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30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218</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45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192</a:t>
                      </a:r>
                      <a:endParaRPr lang="en-US" sz="14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 xmlns:p14="http://schemas.microsoft.com/office/powerpoint/2010/main" val="957681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3485DEE-E9CE-49E1-B95B-17CEC645E281}" type="slidenum">
              <a:rPr lang="en-US" smtClean="0"/>
              <a:pPr/>
              <a:t>14</a:t>
            </a:fld>
            <a:endParaRPr lang="en-US"/>
          </a:p>
        </p:txBody>
      </p:sp>
      <p:graphicFrame>
        <p:nvGraphicFramePr>
          <p:cNvPr id="5" name="Table 4"/>
          <p:cNvGraphicFramePr>
            <a:graphicFrameLocks noGrp="1"/>
          </p:cNvGraphicFramePr>
          <p:nvPr>
            <p:extLst>
              <p:ext uri="{D42A27DB-BD31-4B8C-83A1-F6EECF244321}">
                <p14:modId xmlns="" xmlns:p14="http://schemas.microsoft.com/office/powerpoint/2010/main" val="2903921420"/>
              </p:ext>
            </p:extLst>
          </p:nvPr>
        </p:nvGraphicFramePr>
        <p:xfrm>
          <a:off x="457200" y="2238686"/>
          <a:ext cx="8229600" cy="3435096"/>
        </p:xfrm>
        <a:graphic>
          <a:graphicData uri="http://schemas.openxmlformats.org/drawingml/2006/table">
            <a:tbl>
              <a:tblPr firstRow="1" firstCol="1" bandRow="1">
                <a:tableStyleId>{9D7B26C5-4107-4FEC-AEDC-1716B250A1EF}</a:tableStyleId>
              </a:tblPr>
              <a:tblGrid>
                <a:gridCol w="1905000"/>
                <a:gridCol w="1371600"/>
                <a:gridCol w="1143000"/>
                <a:gridCol w="914400"/>
                <a:gridCol w="990600"/>
                <a:gridCol w="1905000"/>
              </a:tblGrid>
              <a:tr h="405130">
                <a:tc>
                  <a:txBody>
                    <a:bodyPr/>
                    <a:lstStyle/>
                    <a:p>
                      <a:pPr marL="0" marR="0">
                        <a:lnSpc>
                          <a:spcPct val="115000"/>
                        </a:lnSpc>
                        <a:spcBef>
                          <a:spcPts val="0"/>
                        </a:spcBef>
                        <a:spcAft>
                          <a:spcPts val="0"/>
                        </a:spcAft>
                      </a:pPr>
                      <a:r>
                        <a:rPr lang="en-US" sz="1400" dirty="0">
                          <a:effectLst/>
                        </a:rPr>
                        <a:t>Traffic Handling Cost on M&amp;R (%  pave cost)</a:t>
                      </a:r>
                      <a:endParaRPr lang="en-US" sz="1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400" dirty="0">
                          <a:effectLst/>
                        </a:rPr>
                        <a:t>HMA/RHMA type, thickness</a:t>
                      </a:r>
                      <a:endParaRPr lang="en-US" sz="1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400" dirty="0">
                          <a:effectLst/>
                        </a:rPr>
                        <a:t>TICP Design No.</a:t>
                      </a:r>
                      <a:endParaRPr lang="en-US" sz="1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400" dirty="0">
                          <a:effectLst/>
                        </a:rPr>
                        <a:t>JPCP PCC thickness</a:t>
                      </a:r>
                      <a:endParaRPr lang="en-US" sz="1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400" dirty="0">
                          <a:effectLst/>
                        </a:rPr>
                        <a:t>TICP PCC thickness</a:t>
                      </a:r>
                      <a:endParaRPr lang="en-US" sz="1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400" dirty="0">
                          <a:effectLst/>
                        </a:rPr>
                        <a:t>TICP % PCC life change for same NPV</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105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a:effectLst/>
                        </a:rPr>
                        <a:t>300</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&gt;70%</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75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a:effectLst/>
                        </a:rPr>
                        <a:t>300</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&gt;70%</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30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a:effectLst/>
                        </a:rPr>
                        <a:t>255</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24%</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45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a:effectLst/>
                        </a:rPr>
                        <a:t>255</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54%</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30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a:effectLst/>
                        </a:rPr>
                        <a:t>255</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37%</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15</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45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2</a:t>
                      </a:r>
                      <a:endParaRPr lang="en-US" sz="140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a:effectLst/>
                        </a:rPr>
                        <a:t>255</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&gt;70%</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105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a:effectLst/>
                        </a:rPr>
                        <a:t>300</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&gt;70%</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75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300</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&gt;70%</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30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300</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17%</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HMA 45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300</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44%</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30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300</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30%</a:t>
                      </a:r>
                      <a:endParaRPr lang="en-US" sz="1400" dirty="0">
                        <a:effectLst/>
                        <a:latin typeface="Calibri"/>
                        <a:ea typeface="Times New Roman"/>
                        <a:cs typeface="Times New Roman"/>
                      </a:endParaRPr>
                    </a:p>
                  </a:txBody>
                  <a:tcPr marL="68580" marR="68580" marT="0" marB="0"/>
                </a:tc>
              </a:tr>
              <a:tr h="200025">
                <a:tc>
                  <a:txBody>
                    <a:bodyPr/>
                    <a:lstStyle/>
                    <a:p>
                      <a:pPr marL="0" marR="0" algn="ctr">
                        <a:lnSpc>
                          <a:spcPct val="115000"/>
                        </a:lnSpc>
                        <a:spcBef>
                          <a:spcPts val="0"/>
                        </a:spcBef>
                        <a:spcAft>
                          <a:spcPts val="0"/>
                        </a:spcAft>
                      </a:pPr>
                      <a:r>
                        <a:rPr lang="en-US" sz="1400" b="0" dirty="0">
                          <a:effectLst/>
                        </a:rPr>
                        <a:t>50</a:t>
                      </a:r>
                      <a:endParaRPr lang="en-US" sz="1400" b="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RHMA 45 mm</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a:effectLst/>
                        </a:rPr>
                        <a:t>300</a:t>
                      </a:r>
                      <a:endParaRPr lang="en-US" sz="140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255</a:t>
                      </a:r>
                      <a:endParaRPr lang="en-US" sz="140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67%</a:t>
                      </a:r>
                      <a:endParaRPr lang="en-US" sz="1400" dirty="0">
                        <a:effectLst/>
                        <a:latin typeface="Calibri"/>
                        <a:ea typeface="Times New Roman"/>
                        <a:cs typeface="Times New Roman"/>
                      </a:endParaRPr>
                    </a:p>
                  </a:txBody>
                  <a:tcPr marL="68580" marR="68580" marT="0" marB="0"/>
                </a:tc>
              </a:tr>
            </a:tbl>
          </a:graphicData>
        </a:graphic>
      </p:graphicFrame>
      <p:sp>
        <p:nvSpPr>
          <p:cNvPr id="6" name="Title 1"/>
          <p:cNvSpPr>
            <a:spLocks noGrp="1"/>
          </p:cNvSpPr>
          <p:nvPr>
            <p:ph type="title"/>
          </p:nvPr>
        </p:nvSpPr>
        <p:spPr/>
        <p:txBody>
          <a:bodyPr>
            <a:normAutofit fontScale="90000"/>
          </a:bodyPr>
          <a:lstStyle/>
          <a:p>
            <a:r>
              <a:rPr lang="en-US" dirty="0" smtClean="0"/>
              <a:t>California Results</a:t>
            </a:r>
            <a:br>
              <a:rPr lang="en-US" dirty="0" smtClean="0"/>
            </a:br>
            <a:r>
              <a:rPr lang="en-US" sz="2700" i="1" dirty="0" smtClean="0"/>
              <a:t>Example for Life Extension Solutions</a:t>
            </a:r>
            <a:endParaRPr lang="en-US" sz="2700" i="1" dirty="0"/>
          </a:p>
        </p:txBody>
      </p:sp>
    </p:spTree>
    <p:extLst>
      <p:ext uri="{BB962C8B-B14F-4D97-AF65-F5344CB8AC3E}">
        <p14:creationId xmlns="" xmlns:p14="http://schemas.microsoft.com/office/powerpoint/2010/main" val="23905597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California Results</a:t>
            </a:r>
            <a:br>
              <a:rPr lang="en-US" dirty="0" smtClean="0"/>
            </a:br>
            <a:r>
              <a:rPr lang="en-US" sz="2700" i="1" dirty="0" smtClean="0"/>
              <a:t>Summary</a:t>
            </a:r>
            <a:endParaRPr lang="en-US" sz="2700" i="1" dirty="0"/>
          </a:p>
        </p:txBody>
      </p:sp>
      <p:sp>
        <p:nvSpPr>
          <p:cNvPr id="3" name="Content Placeholder 2"/>
          <p:cNvSpPr>
            <a:spLocks noGrp="1"/>
          </p:cNvSpPr>
          <p:nvPr>
            <p:ph idx="1"/>
          </p:nvPr>
        </p:nvSpPr>
        <p:spPr/>
        <p:txBody>
          <a:bodyPr>
            <a:normAutofit fontScale="77500" lnSpcReduction="20000"/>
          </a:bodyPr>
          <a:lstStyle/>
          <a:p>
            <a:r>
              <a:rPr lang="en-US" dirty="0" smtClean="0"/>
              <a:t>Results indicate that marginal PCC thickness reductions in TICP are needed to make the pavement cost effective compared with JPCP</a:t>
            </a:r>
          </a:p>
          <a:p>
            <a:pPr lvl="1"/>
            <a:r>
              <a:rPr lang="en-US" dirty="0" smtClean="0"/>
              <a:t>Results are similar for both Case 1 (lane replacement) and Case 2 (new construction)</a:t>
            </a:r>
          </a:p>
          <a:p>
            <a:pPr lvl="1"/>
            <a:r>
              <a:rPr lang="en-US" dirty="0" smtClean="0"/>
              <a:t>Results are especially favorable to TICP when asphalt costs are lower</a:t>
            </a:r>
          </a:p>
          <a:p>
            <a:r>
              <a:rPr lang="en-US" dirty="0" smtClean="0"/>
              <a:t>Life extension results are mixed for the different cases</a:t>
            </a:r>
          </a:p>
          <a:p>
            <a:pPr lvl="1"/>
            <a:r>
              <a:rPr lang="en-US" i="1" dirty="0" smtClean="0"/>
              <a:t>Case 1:</a:t>
            </a:r>
            <a:r>
              <a:rPr lang="en-US" dirty="0" smtClean="0"/>
              <a:t> some scenarios (e.g., shorter initial service lives and lower asphalt costs) found minimal (&lt;30%) life extension needed to be competitive with JPCP, others found unreasonably high life extensions needed</a:t>
            </a:r>
          </a:p>
          <a:p>
            <a:pPr lvl="1"/>
            <a:r>
              <a:rPr lang="en-US" i="1" dirty="0" smtClean="0"/>
              <a:t>Case 2:</a:t>
            </a:r>
            <a:r>
              <a:rPr lang="en-US" dirty="0" smtClean="0"/>
              <a:t> all scenarios required large life extensions in order to be competitive with JPCP</a:t>
            </a:r>
            <a:endParaRPr lang="en-US" dirty="0"/>
          </a:p>
        </p:txBody>
      </p:sp>
      <p:sp>
        <p:nvSpPr>
          <p:cNvPr id="4" name="Slide Number Placeholder 3"/>
          <p:cNvSpPr>
            <a:spLocks noGrp="1"/>
          </p:cNvSpPr>
          <p:nvPr>
            <p:ph type="sldNum" sz="quarter" idx="12"/>
          </p:nvPr>
        </p:nvSpPr>
        <p:spPr/>
        <p:txBody>
          <a:bodyPr/>
          <a:lstStyle/>
          <a:p>
            <a:fld id="{D3485DEE-E9CE-49E1-B95B-17CEC645E281}" type="slidenum">
              <a:rPr lang="en-US" smtClean="0"/>
              <a:pPr/>
              <a:t>15</a:t>
            </a:fld>
            <a:endParaRPr lang="en-US"/>
          </a:p>
        </p:txBody>
      </p:sp>
    </p:spTree>
    <p:extLst>
      <p:ext uri="{BB962C8B-B14F-4D97-AF65-F5344CB8AC3E}">
        <p14:creationId xmlns="" xmlns:p14="http://schemas.microsoft.com/office/powerpoint/2010/main" val="25770373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Limitations and Assumptions</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pPr lvl="0"/>
            <a:r>
              <a:rPr lang="en-US" dirty="0" smtClean="0"/>
              <a:t>Cost of PCC assumed to be same for life extension cases, where PCC layer has same thickness in both JPCP and TICP.  May be conservative if specifications for TICP pavement PCC include relaxed smoothness and other surface characteristics requirements.</a:t>
            </a:r>
          </a:p>
          <a:p>
            <a:pPr lvl="0"/>
            <a:r>
              <a:rPr lang="en-US" dirty="0" smtClean="0"/>
              <a:t>For PCC thickness requirement cases, cost per volume of the PCC is assumed to be same for new JPCP and TICP pavements.   PCC unit costs for TICP may be lower if mix specification changes regarding surface durability.</a:t>
            </a:r>
          </a:p>
          <a:p>
            <a:pPr lvl="0"/>
            <a:r>
              <a:rPr lang="en-US" dirty="0" smtClean="0"/>
              <a:t>Potential environmental benefits not considered through a Life Cycle Assessment (LCA).  </a:t>
            </a:r>
          </a:p>
          <a:p>
            <a:pPr lvl="1"/>
            <a:r>
              <a:rPr lang="en-US" dirty="0" smtClean="0"/>
              <a:t>PCC in TICP pavements may use higher percentages of supplementary </a:t>
            </a:r>
            <a:r>
              <a:rPr lang="en-US" dirty="0" err="1" smtClean="0"/>
              <a:t>cementitious</a:t>
            </a:r>
            <a:r>
              <a:rPr lang="en-US" dirty="0" smtClean="0"/>
              <a:t> materials, recycled concrete aggregates, or lower cost local aggregates.   Offsetting benefits are environmental costs of HMA.</a:t>
            </a:r>
          </a:p>
          <a:p>
            <a:pPr lvl="0"/>
            <a:r>
              <a:rPr lang="en-US" dirty="0" smtClean="0"/>
              <a:t>Analysis does not consider noise or ride quality over the life cycles.</a:t>
            </a:r>
          </a:p>
          <a:p>
            <a:pPr lvl="0"/>
            <a:r>
              <a:rPr lang="en-US" dirty="0" smtClean="0"/>
              <a:t>No user delay costs caused by construction were included.</a:t>
            </a:r>
          </a:p>
          <a:p>
            <a:endParaRPr lang="en-US" dirty="0"/>
          </a:p>
        </p:txBody>
      </p:sp>
      <p:sp>
        <p:nvSpPr>
          <p:cNvPr id="4" name="Slide Number Placeholder 3"/>
          <p:cNvSpPr>
            <a:spLocks noGrp="1"/>
          </p:cNvSpPr>
          <p:nvPr>
            <p:ph type="sldNum" sz="quarter" idx="12"/>
          </p:nvPr>
        </p:nvSpPr>
        <p:spPr/>
        <p:txBody>
          <a:bodyPr/>
          <a:lstStyle/>
          <a:p>
            <a:fld id="{D3485DEE-E9CE-49E1-B95B-17CEC645E281}" type="slidenum">
              <a:rPr lang="en-US" smtClean="0"/>
              <a:pPr/>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472</TotalTime>
  <Words>1139</Words>
  <Application>Microsoft Office PowerPoint</Application>
  <PresentationFormat>On-screen Show (4:3)</PresentationFormat>
  <Paragraphs>278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Thermally Insulated Concrete Pavements: Life-Cycle Cost Analysis Methods and Preliminary Results </vt:lpstr>
      <vt:lpstr>Background</vt:lpstr>
      <vt:lpstr>Tasks and Status</vt:lpstr>
      <vt:lpstr>Data Collection and Sources</vt:lpstr>
      <vt:lpstr>Model Development</vt:lpstr>
      <vt:lpstr>Model Screenshots (1 of 3) Design and Maintenance Inputs</vt:lpstr>
      <vt:lpstr>Model Screenshots (2 of 3) NPV Results</vt:lpstr>
      <vt:lpstr>Model Screenshots (3 of 3) Time Series and Crossover Points</vt:lpstr>
      <vt:lpstr>LCCA Approach</vt:lpstr>
      <vt:lpstr>California Case Studies</vt:lpstr>
      <vt:lpstr>California Designs</vt:lpstr>
      <vt:lpstr>California Factorial</vt:lpstr>
      <vt:lpstr>California Results Example for Thickness Solutions</vt:lpstr>
      <vt:lpstr>California Results Example for Life Extension Solutions</vt:lpstr>
      <vt:lpstr>California Results Summary</vt:lpstr>
      <vt:lpstr>Key Limitations and Assumptions</vt:lpstr>
    </vt:vector>
  </TitlesOfParts>
  <Company>M.I.T.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Thermally Insulated Concrete Pavements: Life-Cycle Cost Analysis Methods and Preliminary Results</dc:title>
  <dc:creator>Nicholas Santero</dc:creator>
  <cp:lastModifiedBy>clyn1tim</cp:lastModifiedBy>
  <cp:revision>23</cp:revision>
  <dcterms:created xsi:type="dcterms:W3CDTF">2011-01-05T20:21:30Z</dcterms:created>
  <dcterms:modified xsi:type="dcterms:W3CDTF">2011-01-10T14:39:25Z</dcterms:modified>
</cp:coreProperties>
</file>