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8"/>
  </p:notesMasterIdLst>
  <p:sldIdLst>
    <p:sldId id="256" r:id="rId2"/>
    <p:sldId id="282" r:id="rId3"/>
    <p:sldId id="307" r:id="rId4"/>
    <p:sldId id="309" r:id="rId5"/>
    <p:sldId id="306" r:id="rId6"/>
    <p:sldId id="290" r:id="rId7"/>
    <p:sldId id="310" r:id="rId8"/>
    <p:sldId id="302" r:id="rId9"/>
    <p:sldId id="303" r:id="rId10"/>
    <p:sldId id="304" r:id="rId11"/>
    <p:sldId id="305" r:id="rId12"/>
    <p:sldId id="265" r:id="rId13"/>
    <p:sldId id="261" r:id="rId14"/>
    <p:sldId id="266" r:id="rId15"/>
    <p:sldId id="293" r:id="rId16"/>
    <p:sldId id="257" r:id="rId17"/>
    <p:sldId id="262" r:id="rId18"/>
    <p:sldId id="263" r:id="rId19"/>
    <p:sldId id="268" r:id="rId20"/>
    <p:sldId id="269" r:id="rId21"/>
    <p:sldId id="270" r:id="rId22"/>
    <p:sldId id="259" r:id="rId23"/>
    <p:sldId id="260" r:id="rId24"/>
    <p:sldId id="273" r:id="rId25"/>
    <p:sldId id="274" r:id="rId26"/>
    <p:sldId id="296" r:id="rId27"/>
    <p:sldId id="275" r:id="rId28"/>
    <p:sldId id="272" r:id="rId29"/>
    <p:sldId id="299" r:id="rId30"/>
    <p:sldId id="294" r:id="rId31"/>
    <p:sldId id="300" r:id="rId32"/>
    <p:sldId id="311" r:id="rId33"/>
    <p:sldId id="312" r:id="rId34"/>
    <p:sldId id="284" r:id="rId35"/>
    <p:sldId id="285" r:id="rId36"/>
    <p:sldId id="28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46" autoAdjust="0"/>
    <p:restoredTop sz="95326" autoAdjust="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AD\MRL\SECTIONS\RESEARCH\B.%20Izevbekhai\tim%20nelson\Time%20Series\Friction\Friction%20Active%20Time%20Series%20(Updated%20Dec%202010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A-wtd </a:t>
            </a:r>
            <a:r>
              <a:rPr lang="en-US" dirty="0" smtClean="0"/>
              <a:t>OBSI </a:t>
            </a:r>
            <a:r>
              <a:rPr lang="en-US" dirty="0"/>
              <a:t>Transverse Drag </a:t>
            </a:r>
            <a:r>
              <a:rPr lang="en-US" dirty="0" err="1"/>
              <a:t>Vs</a:t>
            </a:r>
            <a:r>
              <a:rPr lang="en-US" dirty="0"/>
              <a:t> Longitudinal Drag</a:t>
            </a:r>
          </a:p>
        </c:rich>
      </c:tx>
      <c:layout>
        <c:manualLayout>
          <c:xMode val="edge"/>
          <c:yMode val="edge"/>
          <c:x val="0.12708500689504953"/>
          <c:y val="8.9101029743306904E-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OBSI!$Z$11</c:f>
              <c:strCache>
                <c:ptCount val="1"/>
                <c:pt idx="0">
                  <c:v>awtd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"/>
            <c:invertIfNegative val="0"/>
            <c:bubble3D val="0"/>
            <c:spPr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cat>
            <c:multiLvlStrRef>
              <c:f>OBSI!$W$3:$Y$6</c:f>
              <c:multiLvlStrCache>
                <c:ptCount val="4"/>
                <c:lvl>
                  <c:pt idx="0">
                    <c:v>Sep 2008</c:v>
                  </c:pt>
                  <c:pt idx="1">
                    <c:v>Dec 2008</c:v>
                  </c:pt>
                  <c:pt idx="2">
                    <c:v>Sep 2011</c:v>
                  </c:pt>
                  <c:pt idx="3">
                    <c:v>Sep 2011</c:v>
                  </c:pt>
                </c:lvl>
                <c:lvl>
                  <c:pt idx="0">
                    <c:v>Cell 14</c:v>
                  </c:pt>
                  <c:pt idx="1">
                    <c:v>Cell 14</c:v>
                  </c:pt>
                  <c:pt idx="2">
                    <c:v>Cell 5</c:v>
                  </c:pt>
                  <c:pt idx="3">
                    <c:v>Cell 5</c:v>
                  </c:pt>
                </c:lvl>
                <c:lvl>
                  <c:pt idx="0">
                    <c:v>Passing</c:v>
                  </c:pt>
                  <c:pt idx="1">
                    <c:v>Driving</c:v>
                  </c:pt>
                  <c:pt idx="2">
                    <c:v>Passing</c:v>
                  </c:pt>
                  <c:pt idx="3">
                    <c:v>Driving</c:v>
                  </c:pt>
                </c:lvl>
              </c:multiLvlStrCache>
            </c:multiLvlStrRef>
          </c:cat>
          <c:val>
            <c:numRef>
              <c:f>OBSI!$AA$11:$AA$14</c:f>
              <c:numCache>
                <c:formatCode>General</c:formatCode>
                <c:ptCount val="4"/>
                <c:pt idx="0">
                  <c:v>103.3</c:v>
                </c:pt>
                <c:pt idx="1">
                  <c:v>103.6</c:v>
                </c:pt>
                <c:pt idx="2">
                  <c:v>102.4</c:v>
                </c:pt>
                <c:pt idx="3">
                  <c:v>102.7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5096832"/>
        <c:axId val="225098368"/>
      </c:barChart>
      <c:catAx>
        <c:axId val="225096832"/>
        <c:scaling>
          <c:orientation val="minMax"/>
        </c:scaling>
        <c:delete val="0"/>
        <c:axPos val="b"/>
        <c:majorTickMark val="out"/>
        <c:minorTickMark val="none"/>
        <c:tickLblPos val="nextTo"/>
        <c:crossAx val="225098368"/>
        <c:crosses val="autoZero"/>
        <c:auto val="1"/>
        <c:lblAlgn val="ctr"/>
        <c:lblOffset val="100"/>
        <c:noMultiLvlLbl val="0"/>
      </c:catAx>
      <c:valAx>
        <c:axId val="225098368"/>
        <c:scaling>
          <c:orientation val="minMax"/>
          <c:max val="104"/>
          <c:min val="9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OBSI (dBA)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25096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Compare Friction: Cell 5 </a:t>
            </a:r>
            <a:r>
              <a:rPr lang="en-US" dirty="0" smtClean="0"/>
              <a:t>(Transverse) to14 (longitudinal)</a:t>
            </a:r>
            <a:endParaRPr lang="en-US" dirty="0"/>
          </a:p>
        </c:rich>
      </c:tx>
      <c:layout>
        <c:manualLayout>
          <c:xMode val="edge"/>
          <c:yMode val="edge"/>
          <c:x val="6.5316418780985708E-2"/>
          <c:y val="2.597402597402597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5417237729353219E-2"/>
          <c:y val="0.11724171752305412"/>
          <c:w val="0.77657605499915072"/>
          <c:h val="0.626656854740178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Friction!$E$4</c:f>
              <c:strCache>
                <c:ptCount val="1"/>
                <c:pt idx="0">
                  <c:v>ribbed</c:v>
                </c:pt>
              </c:strCache>
            </c:strRef>
          </c:tx>
          <c:spPr>
            <a:pattFill prst="wdUpDiag">
              <a:fgClr>
                <a:srgbClr val="4F81BD"/>
              </a:fgClr>
              <a:bgClr>
                <a:srgbClr val="FFFFFF"/>
              </a:bgClr>
            </a:pattFill>
            <a:ln>
              <a:solidFill>
                <a:schemeClr val="accent1"/>
              </a:solidFill>
            </a:ln>
          </c:spPr>
          <c:invertIfNegative val="0"/>
          <c:cat>
            <c:multiLvlStrRef>
              <c:f>Friction!$B$4:$D$10</c:f>
              <c:multiLvlStrCache>
                <c:ptCount val="7"/>
                <c:lvl>
                  <c:pt idx="0">
                    <c:v>passing</c:v>
                  </c:pt>
                  <c:pt idx="1">
                    <c:v>driving</c:v>
                  </c:pt>
                  <c:pt idx="2">
                    <c:v>driving</c:v>
                  </c:pt>
                  <c:pt idx="3">
                    <c:v>passing</c:v>
                  </c:pt>
                  <c:pt idx="4">
                    <c:v>driving</c:v>
                  </c:pt>
                  <c:pt idx="5">
                    <c:v>passing</c:v>
                  </c:pt>
                  <c:pt idx="6">
                    <c:v>driving</c:v>
                  </c:pt>
                </c:lvl>
                <c:lvl>
                  <c:pt idx="0">
                    <c:v>9/29/2011</c:v>
                  </c:pt>
                  <c:pt idx="1">
                    <c:v>9/29/2011</c:v>
                  </c:pt>
                  <c:pt idx="2">
                    <c:v>10/31/2010</c:v>
                  </c:pt>
                  <c:pt idx="3">
                    <c:v>9/29/2011</c:v>
                  </c:pt>
                  <c:pt idx="4">
                    <c:v>9/29/2011</c:v>
                  </c:pt>
                  <c:pt idx="5">
                    <c:v>9/1/2010</c:v>
                  </c:pt>
                  <c:pt idx="6">
                    <c:v>9/1/2010</c:v>
                  </c:pt>
                </c:lvl>
                <c:lvl>
                  <c:pt idx="0">
                    <c:v>cell 5</c:v>
                  </c:pt>
                  <c:pt idx="1">
                    <c:v>cell 5</c:v>
                  </c:pt>
                  <c:pt idx="2">
                    <c:v>cell 14</c:v>
                  </c:pt>
                  <c:pt idx="3">
                    <c:v>cell 6</c:v>
                  </c:pt>
                  <c:pt idx="4">
                    <c:v>cell 6</c:v>
                  </c:pt>
                  <c:pt idx="5">
                    <c:v>cell 71</c:v>
                  </c:pt>
                  <c:pt idx="6">
                    <c:v>cell 71</c:v>
                  </c:pt>
                </c:lvl>
              </c:multiLvlStrCache>
            </c:multiLvlStrRef>
          </c:cat>
          <c:val>
            <c:numRef>
              <c:f>Friction!$F$4:$F$10</c:f>
              <c:numCache>
                <c:formatCode>General</c:formatCode>
                <c:ptCount val="7"/>
                <c:pt idx="0">
                  <c:v>54.3</c:v>
                </c:pt>
                <c:pt idx="1">
                  <c:v>50.3</c:v>
                </c:pt>
                <c:pt idx="2">
                  <c:v>36.200000000000003</c:v>
                </c:pt>
                <c:pt idx="3">
                  <c:v>55.9</c:v>
                </c:pt>
                <c:pt idx="4">
                  <c:v>46.3</c:v>
                </c:pt>
                <c:pt idx="5">
                  <c:v>49.2</c:v>
                </c:pt>
                <c:pt idx="6">
                  <c:v>44.9</c:v>
                </c:pt>
              </c:numCache>
            </c:numRef>
          </c:val>
        </c:ser>
        <c:ser>
          <c:idx val="1"/>
          <c:order val="1"/>
          <c:tx>
            <c:strRef>
              <c:f>Friction!$E$12</c:f>
              <c:strCache>
                <c:ptCount val="1"/>
                <c:pt idx="0">
                  <c:v>smooth</c:v>
                </c:pt>
              </c:strCache>
            </c:strRef>
          </c:tx>
          <c:invertIfNegative val="0"/>
          <c:val>
            <c:numRef>
              <c:f>Friction!$F$12:$F$18</c:f>
              <c:numCache>
                <c:formatCode>General</c:formatCode>
                <c:ptCount val="7"/>
                <c:pt idx="0">
                  <c:v>48.2</c:v>
                </c:pt>
                <c:pt idx="1">
                  <c:v>41.3</c:v>
                </c:pt>
                <c:pt idx="2">
                  <c:v>29.6</c:v>
                </c:pt>
                <c:pt idx="3">
                  <c:v>55.6</c:v>
                </c:pt>
                <c:pt idx="4">
                  <c:v>53.7</c:v>
                </c:pt>
                <c:pt idx="5">
                  <c:v>47.9</c:v>
                </c:pt>
                <c:pt idx="6">
                  <c:v>47.9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5725440"/>
        <c:axId val="225731328"/>
      </c:barChart>
      <c:catAx>
        <c:axId val="225725440"/>
        <c:scaling>
          <c:orientation val="minMax"/>
        </c:scaling>
        <c:delete val="0"/>
        <c:axPos val="b"/>
        <c:majorTickMark val="out"/>
        <c:minorTickMark val="none"/>
        <c:tickLblPos val="nextTo"/>
        <c:crossAx val="225731328"/>
        <c:crosses val="autoZero"/>
        <c:auto val="1"/>
        <c:lblAlgn val="ctr"/>
        <c:lblOffset val="100"/>
        <c:noMultiLvlLbl val="0"/>
      </c:catAx>
      <c:valAx>
        <c:axId val="225731328"/>
        <c:scaling>
          <c:orientation val="minMax"/>
          <c:min val="2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Friction Number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257254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Circular Track Meter - Cells 5 and 14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CTM!$G$48</c:f>
              <c:strCache>
                <c:ptCount val="1"/>
                <c:pt idx="0">
                  <c:v>MPD</c:v>
                </c:pt>
              </c:strCache>
            </c:strRef>
          </c:tx>
          <c:invertIfNegative val="0"/>
          <c:cat>
            <c:multiLvlStrRef>
              <c:f>CTM!$E$49:$F$54</c:f>
              <c:multiLvlStrCache>
                <c:ptCount val="6"/>
                <c:lvl>
                  <c:pt idx="0">
                    <c:v>Cell 5 Average</c:v>
                  </c:pt>
                  <c:pt idx="1">
                    <c:v>Cell 5 Average</c:v>
                  </c:pt>
                  <c:pt idx="2">
                    <c:v>Cell 5 Average</c:v>
                  </c:pt>
                  <c:pt idx="3">
                    <c:v>Cell 14 Average</c:v>
                  </c:pt>
                  <c:pt idx="4">
                    <c:v>Cell 14 Average</c:v>
                  </c:pt>
                  <c:pt idx="5">
                    <c:v>Cell 14 Average</c:v>
                  </c:pt>
                </c:lvl>
                <c:lvl>
                  <c:pt idx="0">
                    <c:v>driving</c:v>
                  </c:pt>
                  <c:pt idx="1">
                    <c:v>passing</c:v>
                  </c:pt>
                  <c:pt idx="2">
                    <c:v>overall</c:v>
                  </c:pt>
                  <c:pt idx="3">
                    <c:v>driving</c:v>
                  </c:pt>
                  <c:pt idx="4">
                    <c:v>passing</c:v>
                  </c:pt>
                  <c:pt idx="5">
                    <c:v>overall</c:v>
                  </c:pt>
                </c:lvl>
              </c:multiLvlStrCache>
            </c:multiLvlStrRef>
          </c:cat>
          <c:val>
            <c:numRef>
              <c:f>CTM!$G$49:$G$54</c:f>
              <c:numCache>
                <c:formatCode>General</c:formatCode>
                <c:ptCount val="6"/>
                <c:pt idx="0">
                  <c:v>0.49625000000000002</c:v>
                </c:pt>
                <c:pt idx="1">
                  <c:v>0.49625000000000002</c:v>
                </c:pt>
                <c:pt idx="2">
                  <c:v>0.49625000000000002</c:v>
                </c:pt>
                <c:pt idx="3">
                  <c:v>0.44800000000000006</c:v>
                </c:pt>
                <c:pt idx="4">
                  <c:v>0.35466666666666691</c:v>
                </c:pt>
                <c:pt idx="5">
                  <c:v>0.40133333333333326</c:v>
                </c:pt>
              </c:numCache>
            </c:numRef>
          </c:val>
        </c:ser>
        <c:ser>
          <c:idx val="1"/>
          <c:order val="1"/>
          <c:tx>
            <c:strRef>
              <c:f>CTM!$H$48</c:f>
              <c:strCache>
                <c:ptCount val="1"/>
                <c:pt idx="0">
                  <c:v>RMS</c:v>
                </c:pt>
              </c:strCache>
            </c:strRef>
          </c:tx>
          <c:invertIfNegative val="0"/>
          <c:cat>
            <c:multiLvlStrRef>
              <c:f>CTM!$E$49:$F$54</c:f>
              <c:multiLvlStrCache>
                <c:ptCount val="6"/>
                <c:lvl>
                  <c:pt idx="0">
                    <c:v>Cell 5 Average</c:v>
                  </c:pt>
                  <c:pt idx="1">
                    <c:v>Cell 5 Average</c:v>
                  </c:pt>
                  <c:pt idx="2">
                    <c:v>Cell 5 Average</c:v>
                  </c:pt>
                  <c:pt idx="3">
                    <c:v>Cell 14 Average</c:v>
                  </c:pt>
                  <c:pt idx="4">
                    <c:v>Cell 14 Average</c:v>
                  </c:pt>
                  <c:pt idx="5">
                    <c:v>Cell 14 Average</c:v>
                  </c:pt>
                </c:lvl>
                <c:lvl>
                  <c:pt idx="0">
                    <c:v>driving</c:v>
                  </c:pt>
                  <c:pt idx="1">
                    <c:v>passing</c:v>
                  </c:pt>
                  <c:pt idx="2">
                    <c:v>overall</c:v>
                  </c:pt>
                  <c:pt idx="3">
                    <c:v>driving</c:v>
                  </c:pt>
                  <c:pt idx="4">
                    <c:v>passing</c:v>
                  </c:pt>
                  <c:pt idx="5">
                    <c:v>overall</c:v>
                  </c:pt>
                </c:lvl>
              </c:multiLvlStrCache>
            </c:multiLvlStrRef>
          </c:cat>
          <c:val>
            <c:numRef>
              <c:f>CTM!$H$49:$H$54</c:f>
              <c:numCache>
                <c:formatCode>General</c:formatCode>
                <c:ptCount val="6"/>
                <c:pt idx="0">
                  <c:v>0.25624999999999998</c:v>
                </c:pt>
                <c:pt idx="1">
                  <c:v>0.25624999999999998</c:v>
                </c:pt>
                <c:pt idx="2">
                  <c:v>0.25624999999999998</c:v>
                </c:pt>
                <c:pt idx="3">
                  <c:v>0.25333333333333324</c:v>
                </c:pt>
                <c:pt idx="4">
                  <c:v>0.20133333333333345</c:v>
                </c:pt>
                <c:pt idx="5">
                  <c:v>0.22733333333333333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6038912"/>
        <c:axId val="226040448"/>
      </c:barChart>
      <c:catAx>
        <c:axId val="226038912"/>
        <c:scaling>
          <c:orientation val="minMax"/>
        </c:scaling>
        <c:delete val="0"/>
        <c:axPos val="b"/>
        <c:majorTickMark val="out"/>
        <c:minorTickMark val="none"/>
        <c:tickLblPos val="nextTo"/>
        <c:crossAx val="226040448"/>
        <c:crosses val="autoZero"/>
        <c:auto val="1"/>
        <c:lblAlgn val="ctr"/>
        <c:lblOffset val="100"/>
        <c:noMultiLvlLbl val="0"/>
      </c:catAx>
      <c:valAx>
        <c:axId val="2260404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MPD  (mm)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26038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OBSI: Cell 5 and 14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OBSI!$C$2</c:f>
              <c:strCache>
                <c:ptCount val="1"/>
                <c:pt idx="0">
                  <c:v>5 PL (Sep 11)</c:v>
                </c:pt>
              </c:strCache>
            </c:strRef>
          </c:tx>
          <c:cat>
            <c:numRef>
              <c:f>OBSI!$B$3:$B$16</c:f>
              <c:numCache>
                <c:formatCode>General</c:formatCode>
                <c:ptCount val="14"/>
                <c:pt idx="0">
                  <c:v>250</c:v>
                </c:pt>
                <c:pt idx="1">
                  <c:v>315</c:v>
                </c:pt>
                <c:pt idx="2">
                  <c:v>400</c:v>
                </c:pt>
                <c:pt idx="3">
                  <c:v>500</c:v>
                </c:pt>
                <c:pt idx="4">
                  <c:v>630</c:v>
                </c:pt>
                <c:pt idx="5">
                  <c:v>800</c:v>
                </c:pt>
                <c:pt idx="6">
                  <c:v>1000</c:v>
                </c:pt>
                <c:pt idx="7">
                  <c:v>1250</c:v>
                </c:pt>
                <c:pt idx="8">
                  <c:v>1600</c:v>
                </c:pt>
                <c:pt idx="9">
                  <c:v>2000</c:v>
                </c:pt>
                <c:pt idx="10">
                  <c:v>2500</c:v>
                </c:pt>
                <c:pt idx="11">
                  <c:v>3150</c:v>
                </c:pt>
                <c:pt idx="12">
                  <c:v>4000</c:v>
                </c:pt>
                <c:pt idx="13">
                  <c:v>5000</c:v>
                </c:pt>
              </c:numCache>
            </c:numRef>
          </c:cat>
          <c:val>
            <c:numRef>
              <c:f>OBSI!$F$3:$F$16</c:f>
              <c:numCache>
                <c:formatCode>0.0</c:formatCode>
                <c:ptCount val="14"/>
                <c:pt idx="0">
                  <c:v>81.206784814138459</c:v>
                </c:pt>
                <c:pt idx="1">
                  <c:v>81.456050673067196</c:v>
                </c:pt>
                <c:pt idx="2">
                  <c:v>81.784293128856575</c:v>
                </c:pt>
                <c:pt idx="3">
                  <c:v>83.972572116744274</c:v>
                </c:pt>
                <c:pt idx="4">
                  <c:v>89.12655544676808</c:v>
                </c:pt>
                <c:pt idx="5">
                  <c:v>96.899569083627426</c:v>
                </c:pt>
                <c:pt idx="6">
                  <c:v>100.23307868666261</c:v>
                </c:pt>
                <c:pt idx="7">
                  <c:v>96.569595092749779</c:v>
                </c:pt>
                <c:pt idx="8">
                  <c:v>94.052327601916772</c:v>
                </c:pt>
                <c:pt idx="9">
                  <c:v>92.625920591495188</c:v>
                </c:pt>
                <c:pt idx="10">
                  <c:v>88.888981496828336</c:v>
                </c:pt>
                <c:pt idx="11">
                  <c:v>83.798505478908567</c:v>
                </c:pt>
                <c:pt idx="12">
                  <c:v>78.281822418758978</c:v>
                </c:pt>
                <c:pt idx="13">
                  <c:v>72.676031848694379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OBSI!$M$2</c:f>
              <c:strCache>
                <c:ptCount val="1"/>
                <c:pt idx="0">
                  <c:v>5 DL (Sep 11)</c:v>
                </c:pt>
              </c:strCache>
            </c:strRef>
          </c:tx>
          <c:val>
            <c:numRef>
              <c:f>OBSI!$P$3:$P$16</c:f>
              <c:numCache>
                <c:formatCode>0.0</c:formatCode>
                <c:ptCount val="14"/>
                <c:pt idx="0">
                  <c:v>81.605709782062718</c:v>
                </c:pt>
                <c:pt idx="1">
                  <c:v>82.470079017549807</c:v>
                </c:pt>
                <c:pt idx="2">
                  <c:v>83.849080904152942</c:v>
                </c:pt>
                <c:pt idx="3">
                  <c:v>86.079289647739373</c:v>
                </c:pt>
                <c:pt idx="4">
                  <c:v>89.911730314294758</c:v>
                </c:pt>
                <c:pt idx="5">
                  <c:v>95.796192683763437</c:v>
                </c:pt>
                <c:pt idx="6">
                  <c:v>97.975032526319396</c:v>
                </c:pt>
                <c:pt idx="7">
                  <c:v>95.2222306164103</c:v>
                </c:pt>
                <c:pt idx="8">
                  <c:v>93.996505264883623</c:v>
                </c:pt>
                <c:pt idx="9">
                  <c:v>92.546147353035678</c:v>
                </c:pt>
                <c:pt idx="10">
                  <c:v>88.095126022099478</c:v>
                </c:pt>
                <c:pt idx="11">
                  <c:v>82.178747624782417</c:v>
                </c:pt>
                <c:pt idx="12">
                  <c:v>77.640176128171191</c:v>
                </c:pt>
                <c:pt idx="13">
                  <c:v>74.197346990278774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OBSI!$G$2</c:f>
              <c:strCache>
                <c:ptCount val="1"/>
                <c:pt idx="0">
                  <c:v>14 PL (Nov 8)</c:v>
                </c:pt>
              </c:strCache>
            </c:strRef>
          </c:tx>
          <c:val>
            <c:numRef>
              <c:f>OBSI!$J$3:$J$16</c:f>
              <c:numCache>
                <c:formatCode>General</c:formatCode>
                <c:ptCount val="14"/>
                <c:pt idx="2" formatCode="0.0">
                  <c:v>85.565151792171548</c:v>
                </c:pt>
                <c:pt idx="3" formatCode="0.0">
                  <c:v>85.904428692293564</c:v>
                </c:pt>
                <c:pt idx="4" formatCode="0.0">
                  <c:v>90.066277901683108</c:v>
                </c:pt>
                <c:pt idx="5" formatCode="0.0">
                  <c:v>95.639711412047689</c:v>
                </c:pt>
                <c:pt idx="6" formatCode="0.0">
                  <c:v>97.28285642054928</c:v>
                </c:pt>
                <c:pt idx="7" formatCode="0.0">
                  <c:v>95.396935974911116</c:v>
                </c:pt>
                <c:pt idx="8" formatCode="0.0">
                  <c:v>95.700495041803833</c:v>
                </c:pt>
                <c:pt idx="9" formatCode="0.0">
                  <c:v>93.734744693098293</c:v>
                </c:pt>
                <c:pt idx="10" formatCode="0.0">
                  <c:v>89.636020106184645</c:v>
                </c:pt>
                <c:pt idx="11" formatCode="0.0">
                  <c:v>84.325090606427054</c:v>
                </c:pt>
                <c:pt idx="12" formatCode="0.0">
                  <c:v>79.342815772006219</c:v>
                </c:pt>
                <c:pt idx="13" formatCode="0.0">
                  <c:v>75.643054170643111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OBSI!$Q$2</c:f>
              <c:strCache>
                <c:ptCount val="1"/>
                <c:pt idx="0">
                  <c:v>14 DL (Dec 08)</c:v>
                </c:pt>
              </c:strCache>
            </c:strRef>
          </c:tx>
          <c:val>
            <c:numRef>
              <c:f>OBSI!$T$3:$T$16</c:f>
              <c:numCache>
                <c:formatCode>General</c:formatCode>
                <c:ptCount val="14"/>
                <c:pt idx="2" formatCode="0.0">
                  <c:v>85.190436909607811</c:v>
                </c:pt>
                <c:pt idx="3" formatCode="0.0">
                  <c:v>87.257899055330526</c:v>
                </c:pt>
                <c:pt idx="4" formatCode="0.0">
                  <c:v>91.922799300479269</c:v>
                </c:pt>
                <c:pt idx="5" formatCode="0.0">
                  <c:v>97.163886309556673</c:v>
                </c:pt>
                <c:pt idx="6" formatCode="0.0">
                  <c:v>97.3132359415564</c:v>
                </c:pt>
                <c:pt idx="7" formatCode="0.0">
                  <c:v>95.277771393120673</c:v>
                </c:pt>
                <c:pt idx="8" formatCode="0.0">
                  <c:v>95.824276615825511</c:v>
                </c:pt>
                <c:pt idx="9" formatCode="0.0">
                  <c:v>92.95706203012071</c:v>
                </c:pt>
                <c:pt idx="10" formatCode="0.0">
                  <c:v>88.588025647912104</c:v>
                </c:pt>
                <c:pt idx="11" formatCode="0.0">
                  <c:v>83.627585480945342</c:v>
                </c:pt>
                <c:pt idx="12" formatCode="0.0">
                  <c:v>78.966269434450197</c:v>
                </c:pt>
                <c:pt idx="13" formatCode="0.0">
                  <c:v>75.320882324504424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6066560"/>
        <c:axId val="246089216"/>
      </c:lineChart>
      <c:catAx>
        <c:axId val="246066560"/>
        <c:scaling>
          <c:orientation val="minMax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Frequency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46089216"/>
        <c:crosses val="autoZero"/>
        <c:auto val="1"/>
        <c:lblAlgn val="ctr"/>
        <c:lblOffset val="100"/>
        <c:noMultiLvlLbl val="0"/>
      </c:catAx>
      <c:valAx>
        <c:axId val="246089216"/>
        <c:scaling>
          <c:orientation val="minMax"/>
          <c:max val="102"/>
          <c:min val="7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OBSI (dBA)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246066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Friction - Smooth Tire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7727454147881268E-2"/>
          <c:y val="8.9836017855219205E-2"/>
          <c:w val="0.77088117646461785"/>
          <c:h val="0.69471286838623936"/>
        </c:manualLayout>
      </c:layout>
      <c:scatterChart>
        <c:scatterStyle val="lineMarker"/>
        <c:varyColors val="0"/>
        <c:ser>
          <c:idx val="0"/>
          <c:order val="0"/>
          <c:tx>
            <c:v>Cell 7 IDG DL</c:v>
          </c:tx>
          <c:xVal>
            <c:numRef>
              <c:f>'Cell 7,8,12'!$H$4:$H$9</c:f>
              <c:numCache>
                <c:formatCode>d\-mmm\-yy</c:formatCode>
                <c:ptCount val="6"/>
                <c:pt idx="0">
                  <c:v>39392</c:v>
                </c:pt>
                <c:pt idx="1">
                  <c:v>39596</c:v>
                </c:pt>
                <c:pt idx="2">
                  <c:v>39752</c:v>
                </c:pt>
                <c:pt idx="3">
                  <c:v>39980</c:v>
                </c:pt>
                <c:pt idx="4">
                  <c:v>40133</c:v>
                </c:pt>
                <c:pt idx="5">
                  <c:v>40441</c:v>
                </c:pt>
              </c:numCache>
            </c:numRef>
          </c:xVal>
          <c:yVal>
            <c:numRef>
              <c:f>'Cell 7,8,12'!$I$4:$I$9</c:f>
              <c:numCache>
                <c:formatCode>General</c:formatCode>
                <c:ptCount val="6"/>
                <c:pt idx="0">
                  <c:v>45.1</c:v>
                </c:pt>
                <c:pt idx="1">
                  <c:v>50.2</c:v>
                </c:pt>
                <c:pt idx="2">
                  <c:v>48.7</c:v>
                </c:pt>
                <c:pt idx="3">
                  <c:v>46.5</c:v>
                </c:pt>
                <c:pt idx="4">
                  <c:v>46.5</c:v>
                </c:pt>
                <c:pt idx="5">
                  <c:v>49</c:v>
                </c:pt>
              </c:numCache>
            </c:numRef>
          </c:yVal>
          <c:smooth val="0"/>
        </c:ser>
        <c:ser>
          <c:idx val="1"/>
          <c:order val="1"/>
          <c:tx>
            <c:v>Cell 7 IDG PL</c:v>
          </c:tx>
          <c:xVal>
            <c:numRef>
              <c:f>'Cell 7,8,12'!$H$23:$H$26</c:f>
              <c:numCache>
                <c:formatCode>d\-mmm\-yy</c:formatCode>
                <c:ptCount val="4"/>
                <c:pt idx="0">
                  <c:v>39596</c:v>
                </c:pt>
                <c:pt idx="1">
                  <c:v>39980</c:v>
                </c:pt>
                <c:pt idx="2">
                  <c:v>40133</c:v>
                </c:pt>
                <c:pt idx="3">
                  <c:v>40441</c:v>
                </c:pt>
              </c:numCache>
            </c:numRef>
          </c:xVal>
          <c:yVal>
            <c:numRef>
              <c:f>'Cell 7,8,12'!$I$23:$I$26</c:f>
              <c:numCache>
                <c:formatCode>General</c:formatCode>
                <c:ptCount val="4"/>
                <c:pt idx="0">
                  <c:v>47</c:v>
                </c:pt>
                <c:pt idx="1">
                  <c:v>48.4</c:v>
                </c:pt>
                <c:pt idx="2">
                  <c:v>45.3</c:v>
                </c:pt>
                <c:pt idx="3">
                  <c:v>51.1</c:v>
                </c:pt>
              </c:numCache>
            </c:numRef>
          </c:yVal>
          <c:smooth val="0"/>
        </c:ser>
        <c:ser>
          <c:idx val="2"/>
          <c:order val="2"/>
          <c:tx>
            <c:v>Cell 8 CDG DL</c:v>
          </c:tx>
          <c:xVal>
            <c:numRef>
              <c:f>'Cell 7,8,12'!$H$10:$H$15</c:f>
              <c:numCache>
                <c:formatCode>d\-mmm\-yy</c:formatCode>
                <c:ptCount val="6"/>
                <c:pt idx="0">
                  <c:v>39392</c:v>
                </c:pt>
                <c:pt idx="1">
                  <c:v>39596</c:v>
                </c:pt>
                <c:pt idx="2">
                  <c:v>39752</c:v>
                </c:pt>
                <c:pt idx="3">
                  <c:v>39980</c:v>
                </c:pt>
                <c:pt idx="4">
                  <c:v>40133</c:v>
                </c:pt>
                <c:pt idx="5">
                  <c:v>40441</c:v>
                </c:pt>
              </c:numCache>
            </c:numRef>
          </c:xVal>
          <c:yVal>
            <c:numRef>
              <c:f>'Cell 7,8,12'!$I$10:$I$15</c:f>
              <c:numCache>
                <c:formatCode>General</c:formatCode>
                <c:ptCount val="6"/>
                <c:pt idx="0">
                  <c:v>48.7</c:v>
                </c:pt>
                <c:pt idx="1">
                  <c:v>56.3</c:v>
                </c:pt>
                <c:pt idx="2">
                  <c:v>55.3</c:v>
                </c:pt>
                <c:pt idx="3">
                  <c:v>50.5</c:v>
                </c:pt>
                <c:pt idx="4">
                  <c:v>43</c:v>
                </c:pt>
                <c:pt idx="5">
                  <c:v>43.9</c:v>
                </c:pt>
              </c:numCache>
            </c:numRef>
          </c:yVal>
          <c:smooth val="0"/>
        </c:ser>
        <c:ser>
          <c:idx val="3"/>
          <c:order val="3"/>
          <c:tx>
            <c:v>Cell 8 CDG PL</c:v>
          </c:tx>
          <c:xVal>
            <c:numRef>
              <c:f>'Cell 7,8,12'!$H$27:$H$30</c:f>
              <c:numCache>
                <c:formatCode>d\-mmm\-yy</c:formatCode>
                <c:ptCount val="4"/>
                <c:pt idx="0">
                  <c:v>39596</c:v>
                </c:pt>
                <c:pt idx="1">
                  <c:v>39980</c:v>
                </c:pt>
                <c:pt idx="2">
                  <c:v>40133</c:v>
                </c:pt>
                <c:pt idx="3">
                  <c:v>40441</c:v>
                </c:pt>
              </c:numCache>
            </c:numRef>
          </c:xVal>
          <c:yVal>
            <c:numRef>
              <c:f>'Cell 7,8,12'!$I$27:$I$30</c:f>
              <c:numCache>
                <c:formatCode>General</c:formatCode>
                <c:ptCount val="4"/>
                <c:pt idx="0">
                  <c:v>59.4</c:v>
                </c:pt>
                <c:pt idx="1">
                  <c:v>55</c:v>
                </c:pt>
                <c:pt idx="2">
                  <c:v>50.3</c:v>
                </c:pt>
                <c:pt idx="3">
                  <c:v>55.1</c:v>
                </c:pt>
              </c:numCache>
            </c:numRef>
          </c:yVal>
          <c:smooth val="0"/>
        </c:ser>
        <c:ser>
          <c:idx val="4"/>
          <c:order val="4"/>
          <c:tx>
            <c:v>Cell 12 TT DL</c:v>
          </c:tx>
          <c:xVal>
            <c:numRef>
              <c:f>'Cell 7,8,12'!$H$16:$H$20</c:f>
              <c:numCache>
                <c:formatCode>d\-mmm\-yy</c:formatCode>
                <c:ptCount val="5"/>
                <c:pt idx="0">
                  <c:v>39392</c:v>
                </c:pt>
                <c:pt idx="1">
                  <c:v>39752</c:v>
                </c:pt>
                <c:pt idx="2">
                  <c:v>39980</c:v>
                </c:pt>
                <c:pt idx="3">
                  <c:v>40133</c:v>
                </c:pt>
                <c:pt idx="4">
                  <c:v>40441</c:v>
                </c:pt>
              </c:numCache>
            </c:numRef>
          </c:xVal>
          <c:yVal>
            <c:numRef>
              <c:f>'Cell 7,8,12'!$I$16:$I$20</c:f>
              <c:numCache>
                <c:formatCode>General</c:formatCode>
                <c:ptCount val="5"/>
                <c:pt idx="0">
                  <c:v>33.6</c:v>
                </c:pt>
                <c:pt idx="1">
                  <c:v>31.1</c:v>
                </c:pt>
                <c:pt idx="2">
                  <c:v>29.9</c:v>
                </c:pt>
                <c:pt idx="3">
                  <c:v>32.700000000000003</c:v>
                </c:pt>
                <c:pt idx="4">
                  <c:v>32.200000000000003</c:v>
                </c:pt>
              </c:numCache>
            </c:numRef>
          </c:yVal>
          <c:smooth val="0"/>
        </c:ser>
        <c:ser>
          <c:idx val="5"/>
          <c:order val="5"/>
          <c:tx>
            <c:v>Cell 12 TT PL</c:v>
          </c:tx>
          <c:xVal>
            <c:numRef>
              <c:f>'Cell 7,8,12'!$H$31:$H$33</c:f>
              <c:numCache>
                <c:formatCode>d\-mmm\-yy</c:formatCode>
                <c:ptCount val="3"/>
                <c:pt idx="0">
                  <c:v>39980</c:v>
                </c:pt>
                <c:pt idx="1">
                  <c:v>40133</c:v>
                </c:pt>
                <c:pt idx="2">
                  <c:v>40441</c:v>
                </c:pt>
              </c:numCache>
            </c:numRef>
          </c:xVal>
          <c:yVal>
            <c:numRef>
              <c:f>'Cell 7,8,12'!$I$31:$I$33</c:f>
              <c:numCache>
                <c:formatCode>General</c:formatCode>
                <c:ptCount val="3"/>
                <c:pt idx="0">
                  <c:v>32.200000000000003</c:v>
                </c:pt>
                <c:pt idx="1">
                  <c:v>34.700000000000003</c:v>
                </c:pt>
                <c:pt idx="2">
                  <c:v>41.7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0240512"/>
        <c:axId val="260242432"/>
      </c:scatterChart>
      <c:valAx>
        <c:axId val="260240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Date</a:t>
                </a:r>
              </a:p>
            </c:rich>
          </c:tx>
          <c:layout/>
          <c:overlay val="0"/>
        </c:title>
        <c:numFmt formatCode="d\-mmm\-yy" sourceLinked="1"/>
        <c:majorTickMark val="out"/>
        <c:minorTickMark val="none"/>
        <c:tickLblPos val="nextTo"/>
        <c:txPr>
          <a:bodyPr rot="2700000"/>
          <a:lstStyle/>
          <a:p>
            <a:pPr>
              <a:defRPr/>
            </a:pPr>
            <a:endParaRPr lang="en-US"/>
          </a:p>
        </c:txPr>
        <c:crossAx val="260242432"/>
        <c:crosses val="autoZero"/>
        <c:crossBetween val="midCat"/>
      </c:valAx>
      <c:valAx>
        <c:axId val="260242432"/>
        <c:scaling>
          <c:orientation val="minMax"/>
          <c:max val="60"/>
          <c:min val="2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Friction Number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0240512"/>
        <c:crosses val="autoZero"/>
        <c:crossBetween val="midCat"/>
        <c:majorUnit val="2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Friction - Ribbed Tire</a:t>
            </a:r>
          </a:p>
        </c:rich>
      </c:tx>
      <c:layout>
        <c:manualLayout>
          <c:xMode val="edge"/>
          <c:yMode val="edge"/>
          <c:x val="0.31725283166568397"/>
          <c:y val="1.412737777752352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9192967058530632E-2"/>
          <c:y val="2.1217287333701394E-2"/>
          <c:w val="0.77088117646461751"/>
          <c:h val="0.69471286838623969"/>
        </c:manualLayout>
      </c:layout>
      <c:scatterChart>
        <c:scatterStyle val="lineMarker"/>
        <c:varyColors val="0"/>
        <c:ser>
          <c:idx val="0"/>
          <c:order val="0"/>
          <c:tx>
            <c:v>Cell 7 IDG DL</c:v>
          </c:tx>
          <c:xVal>
            <c:numRef>
              <c:f>'Cell 7,8,12'!$B$4:$B$9</c:f>
              <c:numCache>
                <c:formatCode>d\-mmm\-yy</c:formatCode>
                <c:ptCount val="6"/>
                <c:pt idx="0">
                  <c:v>39392</c:v>
                </c:pt>
                <c:pt idx="1">
                  <c:v>39596</c:v>
                </c:pt>
                <c:pt idx="2">
                  <c:v>39752</c:v>
                </c:pt>
                <c:pt idx="3">
                  <c:v>39980</c:v>
                </c:pt>
                <c:pt idx="4">
                  <c:v>40133</c:v>
                </c:pt>
                <c:pt idx="5">
                  <c:v>40441</c:v>
                </c:pt>
              </c:numCache>
            </c:numRef>
          </c:xVal>
          <c:yVal>
            <c:numRef>
              <c:f>'Cell 7,8,12'!$C$4:$C$9</c:f>
              <c:numCache>
                <c:formatCode>General</c:formatCode>
                <c:ptCount val="6"/>
                <c:pt idx="0">
                  <c:v>46.1</c:v>
                </c:pt>
                <c:pt idx="1">
                  <c:v>44.7</c:v>
                </c:pt>
                <c:pt idx="2">
                  <c:v>45.1</c:v>
                </c:pt>
                <c:pt idx="3">
                  <c:v>44.6</c:v>
                </c:pt>
                <c:pt idx="4">
                  <c:v>41.7</c:v>
                </c:pt>
                <c:pt idx="5">
                  <c:v>41.9</c:v>
                </c:pt>
              </c:numCache>
            </c:numRef>
          </c:yVal>
          <c:smooth val="0"/>
        </c:ser>
        <c:ser>
          <c:idx val="1"/>
          <c:order val="1"/>
          <c:tx>
            <c:v>Cell 7 IDG PL</c:v>
          </c:tx>
          <c:xVal>
            <c:numRef>
              <c:f>'Cell 7,8,12'!$B$23:$B$27</c:f>
              <c:numCache>
                <c:formatCode>d\-mmm\-yy</c:formatCode>
                <c:ptCount val="5"/>
                <c:pt idx="0">
                  <c:v>39392</c:v>
                </c:pt>
                <c:pt idx="1">
                  <c:v>39596</c:v>
                </c:pt>
                <c:pt idx="2">
                  <c:v>39980</c:v>
                </c:pt>
                <c:pt idx="3">
                  <c:v>40133</c:v>
                </c:pt>
                <c:pt idx="4">
                  <c:v>40441</c:v>
                </c:pt>
              </c:numCache>
            </c:numRef>
          </c:xVal>
          <c:yVal>
            <c:numRef>
              <c:f>'Cell 7,8,12'!$C$23:$C$27</c:f>
              <c:numCache>
                <c:formatCode>General</c:formatCode>
                <c:ptCount val="5"/>
                <c:pt idx="0">
                  <c:v>46.2</c:v>
                </c:pt>
                <c:pt idx="1">
                  <c:v>43.8</c:v>
                </c:pt>
                <c:pt idx="2">
                  <c:v>41.5</c:v>
                </c:pt>
                <c:pt idx="3">
                  <c:v>43.1</c:v>
                </c:pt>
                <c:pt idx="4">
                  <c:v>46.7</c:v>
                </c:pt>
              </c:numCache>
            </c:numRef>
          </c:yVal>
          <c:smooth val="0"/>
        </c:ser>
        <c:ser>
          <c:idx val="2"/>
          <c:order val="2"/>
          <c:tx>
            <c:v>Cell 8 CDG DL</c:v>
          </c:tx>
          <c:xVal>
            <c:numRef>
              <c:f>'Cell 7,8,12'!$B$10:$B$15</c:f>
              <c:numCache>
                <c:formatCode>d\-mmm\-yy</c:formatCode>
                <c:ptCount val="6"/>
                <c:pt idx="0">
                  <c:v>39392</c:v>
                </c:pt>
                <c:pt idx="1">
                  <c:v>39596</c:v>
                </c:pt>
                <c:pt idx="2">
                  <c:v>39752</c:v>
                </c:pt>
                <c:pt idx="3">
                  <c:v>39980</c:v>
                </c:pt>
                <c:pt idx="4">
                  <c:v>40133</c:v>
                </c:pt>
                <c:pt idx="5">
                  <c:v>40441</c:v>
                </c:pt>
              </c:numCache>
            </c:numRef>
          </c:xVal>
          <c:yVal>
            <c:numRef>
              <c:f>'Cell 7,8,12'!$C$10:$C$15</c:f>
              <c:numCache>
                <c:formatCode>General</c:formatCode>
                <c:ptCount val="6"/>
                <c:pt idx="0">
                  <c:v>55.4</c:v>
                </c:pt>
                <c:pt idx="1">
                  <c:v>57.7</c:v>
                </c:pt>
                <c:pt idx="2">
                  <c:v>54</c:v>
                </c:pt>
                <c:pt idx="3">
                  <c:v>48.9</c:v>
                </c:pt>
                <c:pt idx="4">
                  <c:v>44.2</c:v>
                </c:pt>
                <c:pt idx="5">
                  <c:v>48.8</c:v>
                </c:pt>
              </c:numCache>
            </c:numRef>
          </c:yVal>
          <c:smooth val="0"/>
        </c:ser>
        <c:ser>
          <c:idx val="3"/>
          <c:order val="3"/>
          <c:tx>
            <c:v>Cell 8 CDG PL</c:v>
          </c:tx>
          <c:xVal>
            <c:numRef>
              <c:f>'Cell 7,8,12'!$B$28:$B$32</c:f>
              <c:numCache>
                <c:formatCode>d\-mmm\-yy</c:formatCode>
                <c:ptCount val="5"/>
                <c:pt idx="0">
                  <c:v>39392</c:v>
                </c:pt>
                <c:pt idx="1">
                  <c:v>39596</c:v>
                </c:pt>
                <c:pt idx="2">
                  <c:v>39980</c:v>
                </c:pt>
                <c:pt idx="3">
                  <c:v>40133</c:v>
                </c:pt>
                <c:pt idx="4">
                  <c:v>40441</c:v>
                </c:pt>
              </c:numCache>
            </c:numRef>
          </c:xVal>
          <c:yVal>
            <c:numRef>
              <c:f>'Cell 7,8,12'!$C$28:$C$32</c:f>
              <c:numCache>
                <c:formatCode>General</c:formatCode>
                <c:ptCount val="5"/>
                <c:pt idx="0">
                  <c:v>55.7</c:v>
                </c:pt>
                <c:pt idx="1">
                  <c:v>57.6</c:v>
                </c:pt>
                <c:pt idx="2">
                  <c:v>49.7</c:v>
                </c:pt>
                <c:pt idx="3">
                  <c:v>46.7</c:v>
                </c:pt>
                <c:pt idx="4">
                  <c:v>54</c:v>
                </c:pt>
              </c:numCache>
            </c:numRef>
          </c:yVal>
          <c:smooth val="0"/>
        </c:ser>
        <c:ser>
          <c:idx val="4"/>
          <c:order val="4"/>
          <c:tx>
            <c:v>Cell 12 TT DL</c:v>
          </c:tx>
          <c:xVal>
            <c:numRef>
              <c:f>'Cell 7,8,12'!$B$16:$B$20</c:f>
              <c:numCache>
                <c:formatCode>d\-mmm\-yy</c:formatCode>
                <c:ptCount val="5"/>
                <c:pt idx="0">
                  <c:v>39392</c:v>
                </c:pt>
                <c:pt idx="1">
                  <c:v>39752</c:v>
                </c:pt>
                <c:pt idx="2">
                  <c:v>39980</c:v>
                </c:pt>
                <c:pt idx="3">
                  <c:v>40133</c:v>
                </c:pt>
                <c:pt idx="4">
                  <c:v>40441</c:v>
                </c:pt>
              </c:numCache>
            </c:numRef>
          </c:xVal>
          <c:yVal>
            <c:numRef>
              <c:f>'Cell 7,8,12'!$C$16:$C$20</c:f>
              <c:numCache>
                <c:formatCode>General</c:formatCode>
                <c:ptCount val="5"/>
                <c:pt idx="0">
                  <c:v>50.6</c:v>
                </c:pt>
                <c:pt idx="1">
                  <c:v>51.9</c:v>
                </c:pt>
                <c:pt idx="2">
                  <c:v>50.8</c:v>
                </c:pt>
                <c:pt idx="3">
                  <c:v>49.8</c:v>
                </c:pt>
                <c:pt idx="4">
                  <c:v>46.7</c:v>
                </c:pt>
              </c:numCache>
            </c:numRef>
          </c:yVal>
          <c:smooth val="0"/>
        </c:ser>
        <c:ser>
          <c:idx val="5"/>
          <c:order val="5"/>
          <c:tx>
            <c:v>Cell 12 TT PL</c:v>
          </c:tx>
          <c:xVal>
            <c:numRef>
              <c:f>'Cell 7,8,12'!$B$33:$B$36</c:f>
              <c:numCache>
                <c:formatCode>d\-mmm\-yy</c:formatCode>
                <c:ptCount val="4"/>
                <c:pt idx="0">
                  <c:v>39392</c:v>
                </c:pt>
                <c:pt idx="1">
                  <c:v>39980</c:v>
                </c:pt>
                <c:pt idx="2">
                  <c:v>40133</c:v>
                </c:pt>
                <c:pt idx="3">
                  <c:v>40441</c:v>
                </c:pt>
              </c:numCache>
            </c:numRef>
          </c:xVal>
          <c:yVal>
            <c:numRef>
              <c:f>'Cell 7,8,12'!$C$33:$C$36</c:f>
              <c:numCache>
                <c:formatCode>General</c:formatCode>
                <c:ptCount val="4"/>
                <c:pt idx="0">
                  <c:v>55.6</c:v>
                </c:pt>
                <c:pt idx="1">
                  <c:v>47.5</c:v>
                </c:pt>
                <c:pt idx="2">
                  <c:v>47.8</c:v>
                </c:pt>
                <c:pt idx="3">
                  <c:v>51.7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459392"/>
        <c:axId val="224535296"/>
      </c:scatterChart>
      <c:valAx>
        <c:axId val="224459392"/>
        <c:scaling>
          <c:orientation val="minMax"/>
          <c:min val="393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Date</a:t>
                </a:r>
              </a:p>
            </c:rich>
          </c:tx>
          <c:layout/>
          <c:overlay val="0"/>
        </c:title>
        <c:numFmt formatCode="d\-mmm\-yy" sourceLinked="1"/>
        <c:majorTickMark val="out"/>
        <c:minorTickMark val="none"/>
        <c:tickLblPos val="nextTo"/>
        <c:txPr>
          <a:bodyPr rot="2700000"/>
          <a:lstStyle/>
          <a:p>
            <a:pPr>
              <a:defRPr/>
            </a:pPr>
            <a:endParaRPr lang="en-US"/>
          </a:p>
        </c:txPr>
        <c:crossAx val="224535296"/>
        <c:crosses val="autoZero"/>
        <c:crossBetween val="midCat"/>
      </c:valAx>
      <c:valAx>
        <c:axId val="224535296"/>
        <c:scaling>
          <c:orientation val="minMax"/>
          <c:max val="58"/>
          <c:min val="4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Friction Number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24459392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0.80876392148844212"/>
          <c:y val="0.28347417804564212"/>
          <c:w val="0.17951235543097446"/>
          <c:h val="0.36209184352904139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OBSI: Cell 6 and 71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OBSI!$C$18</c:f>
              <c:strCache>
                <c:ptCount val="1"/>
                <c:pt idx="0">
                  <c:v>6 PL (Sep 11)</c:v>
                </c:pt>
              </c:strCache>
            </c:strRef>
          </c:tx>
          <c:cat>
            <c:numRef>
              <c:f>OBSI!$B$3:$B$16</c:f>
              <c:numCache>
                <c:formatCode>General</c:formatCode>
                <c:ptCount val="14"/>
                <c:pt idx="0">
                  <c:v>250</c:v>
                </c:pt>
                <c:pt idx="1">
                  <c:v>315</c:v>
                </c:pt>
                <c:pt idx="2">
                  <c:v>400</c:v>
                </c:pt>
                <c:pt idx="3">
                  <c:v>500</c:v>
                </c:pt>
                <c:pt idx="4">
                  <c:v>630</c:v>
                </c:pt>
                <c:pt idx="5">
                  <c:v>800</c:v>
                </c:pt>
                <c:pt idx="6">
                  <c:v>1000</c:v>
                </c:pt>
                <c:pt idx="7">
                  <c:v>1250</c:v>
                </c:pt>
                <c:pt idx="8">
                  <c:v>1600</c:v>
                </c:pt>
                <c:pt idx="9">
                  <c:v>2000</c:v>
                </c:pt>
                <c:pt idx="10">
                  <c:v>2500</c:v>
                </c:pt>
                <c:pt idx="11">
                  <c:v>3150</c:v>
                </c:pt>
                <c:pt idx="12">
                  <c:v>4000</c:v>
                </c:pt>
                <c:pt idx="13">
                  <c:v>5000</c:v>
                </c:pt>
              </c:numCache>
            </c:numRef>
          </c:cat>
          <c:val>
            <c:numRef>
              <c:f>OBSI!$F$19:$F$32</c:f>
              <c:numCache>
                <c:formatCode>0.0</c:formatCode>
                <c:ptCount val="14"/>
                <c:pt idx="0">
                  <c:v>80.035541824891695</c:v>
                </c:pt>
                <c:pt idx="1">
                  <c:v>80.946403964950676</c:v>
                </c:pt>
                <c:pt idx="2">
                  <c:v>82.861496381154808</c:v>
                </c:pt>
                <c:pt idx="3">
                  <c:v>86.432589168903306</c:v>
                </c:pt>
                <c:pt idx="4">
                  <c:v>90.658913224665909</c:v>
                </c:pt>
                <c:pt idx="5">
                  <c:v>97.491640380702449</c:v>
                </c:pt>
                <c:pt idx="6">
                  <c:v>100.54708298529101</c:v>
                </c:pt>
                <c:pt idx="7">
                  <c:v>96.566637192672289</c:v>
                </c:pt>
                <c:pt idx="8">
                  <c:v>94.232566800092329</c:v>
                </c:pt>
                <c:pt idx="9">
                  <c:v>92.335833590581217</c:v>
                </c:pt>
                <c:pt idx="10">
                  <c:v>88.067190907774503</c:v>
                </c:pt>
                <c:pt idx="11">
                  <c:v>82.371254095781879</c:v>
                </c:pt>
                <c:pt idx="12">
                  <c:v>78.217255634435816</c:v>
                </c:pt>
                <c:pt idx="13">
                  <c:v>73.570169844624843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OBSI!$M$18</c:f>
              <c:strCache>
                <c:ptCount val="1"/>
                <c:pt idx="0">
                  <c:v>6 DL (Sep 11)</c:v>
                </c:pt>
              </c:strCache>
            </c:strRef>
          </c:tx>
          <c:val>
            <c:numRef>
              <c:f>OBSI!$P$19:$P$32</c:f>
              <c:numCache>
                <c:formatCode>0.0</c:formatCode>
                <c:ptCount val="14"/>
                <c:pt idx="0">
                  <c:v>80.169671405755992</c:v>
                </c:pt>
                <c:pt idx="1">
                  <c:v>81.484113528091129</c:v>
                </c:pt>
                <c:pt idx="2">
                  <c:v>82.750183708524489</c:v>
                </c:pt>
                <c:pt idx="3">
                  <c:v>85.842646281078146</c:v>
                </c:pt>
                <c:pt idx="4">
                  <c:v>90.193642871526535</c:v>
                </c:pt>
                <c:pt idx="5">
                  <c:v>96.289956308773228</c:v>
                </c:pt>
                <c:pt idx="6">
                  <c:v>97.75213534161044</c:v>
                </c:pt>
                <c:pt idx="7">
                  <c:v>95.512931772659556</c:v>
                </c:pt>
                <c:pt idx="8">
                  <c:v>93.464194463808127</c:v>
                </c:pt>
                <c:pt idx="9">
                  <c:v>91.54399177304856</c:v>
                </c:pt>
                <c:pt idx="10">
                  <c:v>87.302858327016537</c:v>
                </c:pt>
                <c:pt idx="11">
                  <c:v>81.472491357592475</c:v>
                </c:pt>
                <c:pt idx="12">
                  <c:v>76.819569493936967</c:v>
                </c:pt>
                <c:pt idx="13">
                  <c:v>72.973219313293413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OBSI!$G$18</c:f>
              <c:strCache>
                <c:ptCount val="1"/>
                <c:pt idx="0">
                  <c:v>71 PL (Jul 10)</c:v>
                </c:pt>
              </c:strCache>
            </c:strRef>
          </c:tx>
          <c:val>
            <c:numRef>
              <c:f>OBSI!$J$19:$J$32</c:f>
              <c:numCache>
                <c:formatCode>0.0</c:formatCode>
                <c:ptCount val="14"/>
                <c:pt idx="0">
                  <c:v>84.685878438185853</c:v>
                </c:pt>
                <c:pt idx="1">
                  <c:v>80.506643599983747</c:v>
                </c:pt>
                <c:pt idx="2">
                  <c:v>80.594250526666954</c:v>
                </c:pt>
                <c:pt idx="3">
                  <c:v>82.438240458390666</c:v>
                </c:pt>
                <c:pt idx="4">
                  <c:v>86.602619132309584</c:v>
                </c:pt>
                <c:pt idx="5">
                  <c:v>93.199749506700925</c:v>
                </c:pt>
                <c:pt idx="6">
                  <c:v>95.09325411643357</c:v>
                </c:pt>
                <c:pt idx="7">
                  <c:v>93.883691122661205</c:v>
                </c:pt>
                <c:pt idx="8">
                  <c:v>90.000156267022916</c:v>
                </c:pt>
                <c:pt idx="9">
                  <c:v>87.921651767199975</c:v>
                </c:pt>
                <c:pt idx="10">
                  <c:v>84.278209254297067</c:v>
                </c:pt>
                <c:pt idx="11">
                  <c:v>79.082254015197307</c:v>
                </c:pt>
                <c:pt idx="12">
                  <c:v>74.750324790995833</c:v>
                </c:pt>
                <c:pt idx="13">
                  <c:v>71.73282388331215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OBSI!$Q$18</c:f>
              <c:strCache>
                <c:ptCount val="1"/>
                <c:pt idx="0">
                  <c:v>71 DL (Jul 10) </c:v>
                </c:pt>
              </c:strCache>
            </c:strRef>
          </c:tx>
          <c:val>
            <c:numRef>
              <c:f>OBSI!$T$19:$T$32</c:f>
              <c:numCache>
                <c:formatCode>0.0</c:formatCode>
                <c:ptCount val="14"/>
                <c:pt idx="0">
                  <c:v>82.648532260079548</c:v>
                </c:pt>
                <c:pt idx="1">
                  <c:v>79.525769301728559</c:v>
                </c:pt>
                <c:pt idx="2">
                  <c:v>79.723972662100351</c:v>
                </c:pt>
                <c:pt idx="3">
                  <c:v>78.350945107216248</c:v>
                </c:pt>
                <c:pt idx="4">
                  <c:v>80.380532948955718</c:v>
                </c:pt>
                <c:pt idx="5">
                  <c:v>88.653076373395876</c:v>
                </c:pt>
                <c:pt idx="6">
                  <c:v>91.878435950613635</c:v>
                </c:pt>
                <c:pt idx="7">
                  <c:v>89.13715179001963</c:v>
                </c:pt>
                <c:pt idx="8">
                  <c:v>88.329597263087308</c:v>
                </c:pt>
                <c:pt idx="9">
                  <c:v>87.517063591438827</c:v>
                </c:pt>
                <c:pt idx="10">
                  <c:v>83.215690857440677</c:v>
                </c:pt>
                <c:pt idx="11">
                  <c:v>78.851416618009083</c:v>
                </c:pt>
                <c:pt idx="12">
                  <c:v>76.748679880097797</c:v>
                </c:pt>
                <c:pt idx="13">
                  <c:v>72.148324439134313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0945408"/>
        <c:axId val="260947328"/>
      </c:lineChart>
      <c:catAx>
        <c:axId val="260945408"/>
        <c:scaling>
          <c:orientation val="minMax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Frequency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0947328"/>
        <c:crosses val="autoZero"/>
        <c:auto val="1"/>
        <c:lblAlgn val="ctr"/>
        <c:lblOffset val="100"/>
        <c:noMultiLvlLbl val="0"/>
      </c:catAx>
      <c:valAx>
        <c:axId val="260947328"/>
        <c:scaling>
          <c:orientation val="minMax"/>
          <c:max val="102"/>
          <c:min val="7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OBSI (dBA)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260945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438908947304354"/>
          <c:y val="0.39594250237992812"/>
          <c:w val="0.2056109105269564"/>
          <c:h val="0.2871572676637780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A-wtd </a:t>
            </a:r>
            <a:r>
              <a:rPr lang="en-US" dirty="0" smtClean="0"/>
              <a:t>OBSI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OBSI!$Z$11</c:f>
              <c:strCache>
                <c:ptCount val="1"/>
                <c:pt idx="0">
                  <c:v>awtd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</c:spPr>
          </c:dPt>
          <c:cat>
            <c:multiLvlStrRef>
              <c:f>OBSI!$W$15:$Y$18</c:f>
              <c:multiLvlStrCache>
                <c:ptCount val="4"/>
                <c:lvl>
                  <c:pt idx="0">
                    <c:v>Sep 2011</c:v>
                  </c:pt>
                  <c:pt idx="1">
                    <c:v>Sep 2011</c:v>
                  </c:pt>
                  <c:pt idx="2">
                    <c:v>Jul 2010</c:v>
                  </c:pt>
                  <c:pt idx="3">
                    <c:v>Jul 2010</c:v>
                  </c:pt>
                </c:lvl>
                <c:lvl>
                  <c:pt idx="0">
                    <c:v>Cell 6</c:v>
                  </c:pt>
                  <c:pt idx="1">
                    <c:v>Cell 6</c:v>
                  </c:pt>
                  <c:pt idx="2">
                    <c:v>Cell 71</c:v>
                  </c:pt>
                  <c:pt idx="3">
                    <c:v>Cell 71</c:v>
                  </c:pt>
                </c:lvl>
                <c:lvl>
                  <c:pt idx="0">
                    <c:v>Passing</c:v>
                  </c:pt>
                  <c:pt idx="1">
                    <c:v>Driving</c:v>
                  </c:pt>
                  <c:pt idx="2">
                    <c:v>Passing</c:v>
                  </c:pt>
                  <c:pt idx="3">
                    <c:v>Driving</c:v>
                  </c:pt>
                </c:lvl>
              </c:multiLvlStrCache>
            </c:multiLvlStrRef>
          </c:cat>
          <c:val>
            <c:numRef>
              <c:f>OBSI!$AA$15:$AA$18</c:f>
              <c:numCache>
                <c:formatCode>General</c:formatCode>
                <c:ptCount val="4"/>
                <c:pt idx="0">
                  <c:v>102.7</c:v>
                </c:pt>
                <c:pt idx="1">
                  <c:v>102.9</c:v>
                </c:pt>
                <c:pt idx="2">
                  <c:v>100.2</c:v>
                </c:pt>
                <c:pt idx="3">
                  <c:v>96.9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2256896"/>
        <c:axId val="262258688"/>
      </c:barChart>
      <c:catAx>
        <c:axId val="262256896"/>
        <c:scaling>
          <c:orientation val="minMax"/>
        </c:scaling>
        <c:delete val="0"/>
        <c:axPos val="b"/>
        <c:majorTickMark val="out"/>
        <c:minorTickMark val="none"/>
        <c:tickLblPos val="nextTo"/>
        <c:crossAx val="262258688"/>
        <c:crosses val="autoZero"/>
        <c:auto val="1"/>
        <c:lblAlgn val="ctr"/>
        <c:lblOffset val="100"/>
        <c:noMultiLvlLbl val="0"/>
      </c:catAx>
      <c:valAx>
        <c:axId val="262258688"/>
        <c:scaling>
          <c:orientation val="minMax"/>
          <c:max val="104"/>
          <c:min val="9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OBSI (dBA)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22568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Circular Track Meter - Cells 6 (Longitudinal Tine) and 71 (IDG)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CTM!$G$48</c:f>
              <c:strCache>
                <c:ptCount val="1"/>
                <c:pt idx="0">
                  <c:v>MPD</c:v>
                </c:pt>
              </c:strCache>
            </c:strRef>
          </c:tx>
          <c:invertIfNegative val="0"/>
          <c:cat>
            <c:multiLvlStrRef>
              <c:f>CTM!$E$57:$F$62</c:f>
              <c:multiLvlStrCache>
                <c:ptCount val="6"/>
                <c:lvl>
                  <c:pt idx="0">
                    <c:v>Cell 6 Average</c:v>
                  </c:pt>
                  <c:pt idx="1">
                    <c:v>Cell 6 Average</c:v>
                  </c:pt>
                  <c:pt idx="2">
                    <c:v>Cell 6 Average</c:v>
                  </c:pt>
                  <c:pt idx="3">
                    <c:v>Cell 71 Average</c:v>
                  </c:pt>
                  <c:pt idx="4">
                    <c:v>Cell 71 Average</c:v>
                  </c:pt>
                  <c:pt idx="5">
                    <c:v>Cell 71 Average</c:v>
                  </c:pt>
                </c:lvl>
                <c:lvl>
                  <c:pt idx="0">
                    <c:v>driving</c:v>
                  </c:pt>
                  <c:pt idx="1">
                    <c:v>passing</c:v>
                  </c:pt>
                  <c:pt idx="2">
                    <c:v>overall</c:v>
                  </c:pt>
                  <c:pt idx="3">
                    <c:v>driving</c:v>
                  </c:pt>
                  <c:pt idx="4">
                    <c:v>passing</c:v>
                  </c:pt>
                  <c:pt idx="5">
                    <c:v>overall</c:v>
                  </c:pt>
                </c:lvl>
              </c:multiLvlStrCache>
            </c:multiLvlStrRef>
          </c:cat>
          <c:val>
            <c:numRef>
              <c:f>CTM!$G$57:$G$62</c:f>
              <c:numCache>
                <c:formatCode>General</c:formatCode>
                <c:ptCount val="6"/>
                <c:pt idx="0">
                  <c:v>0.40133333333333326</c:v>
                </c:pt>
                <c:pt idx="1">
                  <c:v>0.38577777777777811</c:v>
                </c:pt>
                <c:pt idx="2">
                  <c:v>0.43297222222222242</c:v>
                </c:pt>
                <c:pt idx="3">
                  <c:v>1.1066666666666667</c:v>
                </c:pt>
                <c:pt idx="4">
                  <c:v>0.8833333333333333</c:v>
                </c:pt>
                <c:pt idx="5">
                  <c:v>0.995</c:v>
                </c:pt>
              </c:numCache>
            </c:numRef>
          </c:val>
        </c:ser>
        <c:ser>
          <c:idx val="1"/>
          <c:order val="1"/>
          <c:tx>
            <c:strRef>
              <c:f>CTM!$H$48</c:f>
              <c:strCache>
                <c:ptCount val="1"/>
                <c:pt idx="0">
                  <c:v>RMS</c:v>
                </c:pt>
              </c:strCache>
            </c:strRef>
          </c:tx>
          <c:invertIfNegative val="0"/>
          <c:cat>
            <c:multiLvlStrRef>
              <c:f>CTM!$E$57:$F$62</c:f>
              <c:multiLvlStrCache>
                <c:ptCount val="6"/>
                <c:lvl>
                  <c:pt idx="0">
                    <c:v>Cell 6 Average</c:v>
                  </c:pt>
                  <c:pt idx="1">
                    <c:v>Cell 6 Average</c:v>
                  </c:pt>
                  <c:pt idx="2">
                    <c:v>Cell 6 Average</c:v>
                  </c:pt>
                  <c:pt idx="3">
                    <c:v>Cell 71 Average</c:v>
                  </c:pt>
                  <c:pt idx="4">
                    <c:v>Cell 71 Average</c:v>
                  </c:pt>
                  <c:pt idx="5">
                    <c:v>Cell 71 Average</c:v>
                  </c:pt>
                </c:lvl>
                <c:lvl>
                  <c:pt idx="0">
                    <c:v>driving</c:v>
                  </c:pt>
                  <c:pt idx="1">
                    <c:v>passing</c:v>
                  </c:pt>
                  <c:pt idx="2">
                    <c:v>overall</c:v>
                  </c:pt>
                  <c:pt idx="3">
                    <c:v>driving</c:v>
                  </c:pt>
                  <c:pt idx="4">
                    <c:v>passing</c:v>
                  </c:pt>
                  <c:pt idx="5">
                    <c:v>overall</c:v>
                  </c:pt>
                </c:lvl>
              </c:multiLvlStrCache>
            </c:multiLvlStrRef>
          </c:cat>
          <c:val>
            <c:numRef>
              <c:f>CTM!$H$57:$H$62</c:f>
              <c:numCache>
                <c:formatCode>General</c:formatCode>
                <c:ptCount val="6"/>
                <c:pt idx="0">
                  <c:v>0.22733333333333341</c:v>
                </c:pt>
                <c:pt idx="1">
                  <c:v>0.2186666666666667</c:v>
                </c:pt>
                <c:pt idx="2">
                  <c:v>0.23697222222222231</c:v>
                </c:pt>
                <c:pt idx="3">
                  <c:v>1.5383333333333333</c:v>
                </c:pt>
                <c:pt idx="4">
                  <c:v>0.3500000000000002</c:v>
                </c:pt>
                <c:pt idx="5">
                  <c:v>0.94416666666666649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1928832"/>
        <c:axId val="261930368"/>
      </c:barChart>
      <c:catAx>
        <c:axId val="261928832"/>
        <c:scaling>
          <c:orientation val="minMax"/>
        </c:scaling>
        <c:delete val="0"/>
        <c:axPos val="b"/>
        <c:majorTickMark val="out"/>
        <c:minorTickMark val="none"/>
        <c:tickLblPos val="nextTo"/>
        <c:crossAx val="261930368"/>
        <c:crosses val="autoZero"/>
        <c:auto val="1"/>
        <c:lblAlgn val="ctr"/>
        <c:lblOffset val="100"/>
        <c:noMultiLvlLbl val="0"/>
      </c:catAx>
      <c:valAx>
        <c:axId val="2619303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MPD (mm)</a:t>
                </a:r>
                <a:endParaRPr lang="en-US" sz="2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1928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Compare Friction: Cell 5 to14 and Cell 6 to71</a:t>
            </a:r>
          </a:p>
        </c:rich>
      </c:tx>
      <c:layout>
        <c:manualLayout>
          <c:xMode val="edge"/>
          <c:yMode val="edge"/>
          <c:x val="0.2634651427904493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5417237729353219E-2"/>
          <c:y val="0.11724171752305412"/>
          <c:w val="0.77657605499915072"/>
          <c:h val="0.626656854740178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Friction!$E$4</c:f>
              <c:strCache>
                <c:ptCount val="1"/>
                <c:pt idx="0">
                  <c:v>ribbed</c:v>
                </c:pt>
              </c:strCache>
            </c:strRef>
          </c:tx>
          <c:spPr>
            <a:pattFill prst="wdUpDiag">
              <a:fgClr>
                <a:srgbClr val="4F81BD"/>
              </a:fgClr>
              <a:bgClr>
                <a:srgbClr val="FFFFFF"/>
              </a:bgClr>
            </a:pattFill>
            <a:ln>
              <a:solidFill>
                <a:schemeClr val="accent1"/>
              </a:solidFill>
            </a:ln>
          </c:spPr>
          <c:invertIfNegative val="0"/>
          <c:cat>
            <c:multiLvlStrRef>
              <c:f>Friction!$B$4:$D$10</c:f>
              <c:multiLvlStrCache>
                <c:ptCount val="7"/>
                <c:lvl>
                  <c:pt idx="0">
                    <c:v>passing</c:v>
                  </c:pt>
                  <c:pt idx="1">
                    <c:v>driving</c:v>
                  </c:pt>
                  <c:pt idx="2">
                    <c:v>driving</c:v>
                  </c:pt>
                  <c:pt idx="3">
                    <c:v>passing</c:v>
                  </c:pt>
                  <c:pt idx="4">
                    <c:v>driving</c:v>
                  </c:pt>
                  <c:pt idx="5">
                    <c:v>passing</c:v>
                  </c:pt>
                  <c:pt idx="6">
                    <c:v>driving</c:v>
                  </c:pt>
                </c:lvl>
                <c:lvl>
                  <c:pt idx="0">
                    <c:v>9/29/2011</c:v>
                  </c:pt>
                  <c:pt idx="1">
                    <c:v>9/29/2011</c:v>
                  </c:pt>
                  <c:pt idx="2">
                    <c:v>10/31/2010</c:v>
                  </c:pt>
                  <c:pt idx="3">
                    <c:v>9/29/2011</c:v>
                  </c:pt>
                  <c:pt idx="4">
                    <c:v>9/29/2011</c:v>
                  </c:pt>
                  <c:pt idx="5">
                    <c:v>9/1/2010</c:v>
                  </c:pt>
                  <c:pt idx="6">
                    <c:v>9/1/2010</c:v>
                  </c:pt>
                </c:lvl>
                <c:lvl>
                  <c:pt idx="0">
                    <c:v>cell 5</c:v>
                  </c:pt>
                  <c:pt idx="1">
                    <c:v>cell 5</c:v>
                  </c:pt>
                  <c:pt idx="2">
                    <c:v>cell 14</c:v>
                  </c:pt>
                  <c:pt idx="3">
                    <c:v>cell 6</c:v>
                  </c:pt>
                  <c:pt idx="4">
                    <c:v>cell 6</c:v>
                  </c:pt>
                  <c:pt idx="5">
                    <c:v>cell 71</c:v>
                  </c:pt>
                  <c:pt idx="6">
                    <c:v>cell 71</c:v>
                  </c:pt>
                </c:lvl>
              </c:multiLvlStrCache>
            </c:multiLvlStrRef>
          </c:cat>
          <c:val>
            <c:numRef>
              <c:f>Friction!$F$4:$F$10</c:f>
              <c:numCache>
                <c:formatCode>General</c:formatCode>
                <c:ptCount val="7"/>
                <c:pt idx="0">
                  <c:v>54.3</c:v>
                </c:pt>
                <c:pt idx="1">
                  <c:v>50.3</c:v>
                </c:pt>
                <c:pt idx="2">
                  <c:v>36.200000000000003</c:v>
                </c:pt>
                <c:pt idx="3">
                  <c:v>55.9</c:v>
                </c:pt>
                <c:pt idx="4">
                  <c:v>46.3</c:v>
                </c:pt>
                <c:pt idx="5">
                  <c:v>49.2</c:v>
                </c:pt>
                <c:pt idx="6">
                  <c:v>44.9</c:v>
                </c:pt>
              </c:numCache>
            </c:numRef>
          </c:val>
        </c:ser>
        <c:ser>
          <c:idx val="1"/>
          <c:order val="1"/>
          <c:tx>
            <c:strRef>
              <c:f>Friction!$E$12</c:f>
              <c:strCache>
                <c:ptCount val="1"/>
                <c:pt idx="0">
                  <c:v>smooth</c:v>
                </c:pt>
              </c:strCache>
            </c:strRef>
          </c:tx>
          <c:invertIfNegative val="0"/>
          <c:val>
            <c:numRef>
              <c:f>Friction!$F$12:$F$18</c:f>
              <c:numCache>
                <c:formatCode>General</c:formatCode>
                <c:ptCount val="7"/>
                <c:pt idx="0">
                  <c:v>48.2</c:v>
                </c:pt>
                <c:pt idx="1">
                  <c:v>41.3</c:v>
                </c:pt>
                <c:pt idx="2">
                  <c:v>29.6</c:v>
                </c:pt>
                <c:pt idx="3">
                  <c:v>55.6</c:v>
                </c:pt>
                <c:pt idx="4">
                  <c:v>53.7</c:v>
                </c:pt>
                <c:pt idx="5">
                  <c:v>47.9</c:v>
                </c:pt>
                <c:pt idx="6">
                  <c:v>47.9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2563328"/>
        <c:axId val="262564864"/>
      </c:barChart>
      <c:catAx>
        <c:axId val="262563328"/>
        <c:scaling>
          <c:orientation val="minMax"/>
        </c:scaling>
        <c:delete val="0"/>
        <c:axPos val="b"/>
        <c:majorTickMark val="out"/>
        <c:minorTickMark val="none"/>
        <c:tickLblPos val="nextTo"/>
        <c:crossAx val="262564864"/>
        <c:crosses val="autoZero"/>
        <c:auto val="1"/>
        <c:lblAlgn val="ctr"/>
        <c:lblOffset val="100"/>
        <c:noMultiLvlLbl val="0"/>
      </c:catAx>
      <c:valAx>
        <c:axId val="262564864"/>
        <c:scaling>
          <c:orientation val="minMax"/>
          <c:min val="2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Friction Number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25633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0.03078</cdr:x>
      <cdr:y>0.47786</cdr:y>
    </cdr:from>
    <cdr:to>
      <cdr:x>0.19965</cdr:x>
      <cdr:y>0.77099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6689" y="14906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0.20105</cdr:x>
      <cdr:y>0.08829</cdr:y>
    </cdr:from>
    <cdr:to>
      <cdr:x>0.20223</cdr:x>
      <cdr:y>0.42382</cdr:y>
    </cdr:to>
    <cdr:cxnSp macro="">
      <cdr:nvCxnSpPr>
        <cdr:cNvPr id="3" name="Straight Connector 2"/>
        <cdr:cNvCxnSpPr/>
      </cdr:nvCxnSpPr>
      <cdr:spPr>
        <a:xfrm xmlns:a="http://schemas.openxmlformats.org/drawingml/2006/main" rot="16200000" flipH="1">
          <a:off x="691733" y="1606133"/>
          <a:ext cx="2111428" cy="10306"/>
        </a:xfrm>
        <a:prstGeom xmlns:a="http://schemas.openxmlformats.org/drawingml/2006/main" prst="line">
          <a:avLst/>
        </a:prstGeom>
        <a:ln xmlns:a="http://schemas.openxmlformats.org/drawingml/2006/main" w="349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0.20105</cdr:x>
      <cdr:y>0.33047</cdr:y>
    </cdr:from>
    <cdr:to>
      <cdr:x>0.2015</cdr:x>
      <cdr:y>0.77649</cdr:y>
    </cdr:to>
    <cdr:cxnSp macro="">
      <cdr:nvCxnSpPr>
        <cdr:cNvPr id="8" name="Straight Connector 7"/>
        <cdr:cNvCxnSpPr/>
      </cdr:nvCxnSpPr>
      <cdr:spPr>
        <a:xfrm xmlns:a="http://schemas.openxmlformats.org/drawingml/2006/main">
          <a:off x="1742295" y="2079573"/>
          <a:ext cx="3900" cy="2806691"/>
        </a:xfrm>
        <a:prstGeom xmlns:a="http://schemas.openxmlformats.org/drawingml/2006/main" prst="line">
          <a:avLst/>
        </a:prstGeom>
        <a:ln xmlns:a="http://schemas.openxmlformats.org/drawingml/2006/main" w="349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0.12191</cdr:x>
      <cdr:y>0.02588</cdr:y>
    </cdr:from>
    <cdr:to>
      <cdr:x>0.12235</cdr:x>
      <cdr:y>0.72481</cdr:y>
    </cdr:to>
    <cdr:cxnSp macro="">
      <cdr:nvCxnSpPr>
        <cdr:cNvPr id="6" name="Straight Connector 5"/>
        <cdr:cNvCxnSpPr/>
      </cdr:nvCxnSpPr>
      <cdr:spPr>
        <a:xfrm xmlns:a="http://schemas.openxmlformats.org/drawingml/2006/main">
          <a:off x="1056495" y="152401"/>
          <a:ext cx="3813" cy="4116439"/>
        </a:xfrm>
        <a:prstGeom xmlns:a="http://schemas.openxmlformats.org/drawingml/2006/main" prst="line">
          <a:avLst/>
        </a:prstGeom>
        <a:ln xmlns:a="http://schemas.openxmlformats.org/drawingml/2006/main" w="444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0.03078</cdr:x>
      <cdr:y>0.47786</cdr:y>
    </cdr:from>
    <cdr:to>
      <cdr:x>0.19965</cdr:x>
      <cdr:y>0.77099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6689" y="14906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07A46-0FAD-4F15-BE88-E462608E0B70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03F26-FD3E-4010-B4BD-5ED1D548A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18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03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85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85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49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EVALUATION OF 2008</a:t>
            </a:r>
            <a:r>
              <a:rPr lang="en-US" baseline="0" dirty="0" smtClean="0"/>
              <a:t> INITIATIVE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900" dirty="0">
              <a:latin typeface="Footlight MT Light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B3EB6A-DFD3-4B63-A070-49F5BC9DA92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B3EB6A-DFD3-4B63-A070-49F5BC9DA92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595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200" dirty="0">
              <a:latin typeface="Algerian" pitchFamily="8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06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3F26-FD3E-4010-B4BD-5ED1D548AC6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B3EB6A-DFD3-4B63-A070-49F5BC9DA92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5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7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7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1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8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9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3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9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5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63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6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82017-6142-4495-BEC8-4B12AC51167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0322-D26C-427D-A8AB-FAEF1ABCC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2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066800"/>
            <a:ext cx="7772400" cy="2514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  <a:cs typeface="Times New Roman" pitchFamily="18" charset="0"/>
              </a:rPr>
              <a:t>Concept to Deployment</a:t>
            </a:r>
            <a:r>
              <a:rPr lang="en-US" sz="3100" dirty="0" smtClean="0">
                <a:latin typeface="Algerian" pitchFamily="82" charset="0"/>
                <a:cs typeface="Times New Roman" pitchFamily="18" charset="0"/>
              </a:rPr>
              <a:t>:       SOME Acoustic and Friction Optimization Initiatives At The MNROAD TEST FACILITY</a:t>
            </a:r>
            <a:br>
              <a:rPr lang="en-US" sz="3100" dirty="0" smtClean="0">
                <a:latin typeface="Algerian" pitchFamily="82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Bernard Igbafen Izevbekhai, P.E.</a:t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7244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Transportation Research Board Annual Conference. (Session 773)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January 2012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http://www.dot.state.mn.us/mediaroom/logos/web/10mndotlogo-color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2714724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59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SEQUENCE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Friction and Acoustic Improvement/ Optimization in Texture Direction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Longitudinal Drag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Transverse Drag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Improvement of Diamond Grinding Configuration for Acoustic and Friction Optimization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Conventional Grind→2007 Innovative Grind→2008 Innovative Grind with Corrugation→ 2010 Ultimate Grind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489" y="456443"/>
            <a:ext cx="8230465" cy="1372574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122"/>
            <a:ext cx="9144000" cy="6866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124490" y="2361804"/>
            <a:ext cx="2133023" cy="3752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</a:rPr>
              <a:t>Low Volume Road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334000" y="5487051"/>
            <a:ext cx="1066512" cy="3752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</a:rPr>
              <a:t>Mainline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362491" y="3900062"/>
            <a:ext cx="1600488" cy="37522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</a:rPr>
              <a:t>Interstate 94</a:t>
            </a:r>
          </a:p>
        </p:txBody>
      </p:sp>
    </p:spTree>
    <p:extLst>
      <p:ext uri="{BB962C8B-B14F-4D97-AF65-F5344CB8AC3E}">
        <p14:creationId xmlns:p14="http://schemas.microsoft.com/office/powerpoint/2010/main" val="199775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28600" y="4593720"/>
            <a:ext cx="4419600" cy="236988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00007D"/>
                </a:solidFill>
              </a:rPr>
              <a:t>Low Volume Road Traffic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7D"/>
                </a:solidFill>
              </a:rPr>
              <a:t>MnROAD 5-axle Semi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7D"/>
                </a:solidFill>
              </a:rPr>
              <a:t>Inside </a:t>
            </a:r>
            <a:r>
              <a:rPr lang="en-US" sz="2000" dirty="0">
                <a:solidFill>
                  <a:srgbClr val="00007D"/>
                </a:solidFill>
              </a:rPr>
              <a:t>Lane = </a:t>
            </a:r>
            <a:r>
              <a:rPr lang="en-US" sz="2000" dirty="0" smtClean="0">
                <a:solidFill>
                  <a:srgbClr val="00007D"/>
                </a:solidFill>
              </a:rPr>
              <a:t>80k truck 5 </a:t>
            </a:r>
            <a:r>
              <a:rPr lang="en-US" sz="2000" dirty="0">
                <a:solidFill>
                  <a:srgbClr val="00007D"/>
                </a:solidFill>
              </a:rPr>
              <a:t>days/week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7D"/>
                </a:solidFill>
              </a:rPr>
              <a:t>Outside </a:t>
            </a:r>
            <a:r>
              <a:rPr lang="en-US" sz="2000" dirty="0">
                <a:solidFill>
                  <a:srgbClr val="00007D"/>
                </a:solidFill>
              </a:rPr>
              <a:t>Lane = </a:t>
            </a:r>
            <a:r>
              <a:rPr lang="en-US" sz="2000" dirty="0" smtClean="0">
                <a:solidFill>
                  <a:srgbClr val="00007D"/>
                </a:solidFill>
              </a:rPr>
              <a:t>102k truck (pre-2007);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7D"/>
                </a:solidFill>
              </a:rPr>
              <a:t>no traffic since then</a:t>
            </a:r>
            <a:endParaRPr lang="en-US" sz="2000" dirty="0">
              <a:solidFill>
                <a:srgbClr val="00007D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7D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724400" y="4599811"/>
            <a:ext cx="4267200" cy="148012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00007D"/>
                </a:solidFill>
              </a:rPr>
              <a:t>Mainline Traffic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7D"/>
                </a:solidFill>
              </a:rPr>
              <a:t>I-94 WB Public Traffic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7D"/>
                </a:solidFill>
              </a:rPr>
              <a:t>28,200</a:t>
            </a:r>
            <a:r>
              <a:rPr lang="en-US" sz="1600" dirty="0" smtClean="0">
                <a:solidFill>
                  <a:srgbClr val="00007D"/>
                </a:solidFill>
              </a:rPr>
              <a:t> </a:t>
            </a:r>
            <a:r>
              <a:rPr lang="en-US" sz="2000" dirty="0" smtClean="0">
                <a:solidFill>
                  <a:srgbClr val="00007D"/>
                </a:solidFill>
              </a:rPr>
              <a:t>AADT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7D"/>
                </a:solidFill>
              </a:rPr>
              <a:t>12.1% Trucks</a:t>
            </a:r>
            <a:endParaRPr lang="en-US" sz="1600" dirty="0">
              <a:solidFill>
                <a:srgbClr val="00007D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900115" y="387762"/>
            <a:ext cx="7481887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7D"/>
                </a:solidFill>
                <a:latin typeface="Algerian" pitchFamily="82" charset="0"/>
              </a:rPr>
              <a:t>MnROAD Traffic Loadings</a:t>
            </a:r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5126038" y="1500776"/>
          <a:ext cx="3636962" cy="286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orelPhotoPaint.Image.8" r:id="rId3" imgW="27428571" imgH="18285714" progId="">
                  <p:embed/>
                </p:oleObj>
              </mc:Choice>
              <mc:Fallback>
                <p:oleObj name="CorelPhotoPaint.Image.8" r:id="rId3" imgW="27428571" imgH="1828571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6469" b="10651"/>
                      <a:stretch>
                        <a:fillRect/>
                      </a:stretch>
                    </p:blipFill>
                    <p:spPr bwMode="auto">
                      <a:xfrm>
                        <a:off x="5126038" y="1500776"/>
                        <a:ext cx="3636962" cy="286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9" name="Picture 7" descr="R:\Pictures\MnROAD Pictures\Construction\2007 Construction\11-14-07\DSC0027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494784"/>
            <a:ext cx="3957796" cy="2869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9147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Algerian" pitchFamily="82" charset="0"/>
                <a:cs typeface="Times New Roman" pitchFamily="18" charset="0"/>
              </a:rPr>
              <a:t>Drag Texture Direction Initiatives</a:t>
            </a:r>
            <a:endParaRPr lang="en-US" sz="3600" dirty="0"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2008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Longitudinal Broom Drag and Turf Drag Cells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13 and 14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Transverse Broom Drag    Cell 53 MnROAD</a:t>
            </a:r>
          </a:p>
          <a:p>
            <a:pPr marL="0" indent="0">
              <a:buNone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2011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Cell 5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(East End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Transverse Drag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066800"/>
            <a:ext cx="3505200" cy="2598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810000"/>
            <a:ext cx="32766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9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723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  <a:cs typeface="Times New Roman" pitchFamily="18" charset="0"/>
              </a:rPr>
              <a:t>Parallel Testing</a:t>
            </a:r>
            <a:endParaRPr lang="en-US" dirty="0">
              <a:latin typeface="Algerian" pitchFamily="82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79" b="2517"/>
          <a:stretch>
            <a:fillRect/>
          </a:stretch>
        </p:blipFill>
        <p:spPr bwMode="auto">
          <a:xfrm>
            <a:off x="5867400" y="3740784"/>
            <a:ext cx="3148965" cy="235521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 descr="SKID PHOTOS_Page_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538599"/>
            <a:ext cx="3553460" cy="1447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0127" y="3764279"/>
            <a:ext cx="1871345" cy="240834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38" r="1758" b="2463"/>
          <a:stretch>
            <a:fillRect/>
          </a:stretch>
        </p:blipFill>
        <p:spPr bwMode="auto">
          <a:xfrm>
            <a:off x="5029199" y="672325"/>
            <a:ext cx="2715895" cy="2286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021412" y="6184346"/>
            <a:ext cx="3148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 Board Sound Intensity AASHTP TP 76-11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1" y="2983468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Friction ASTM  E-247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2983468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International Roughness Index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ASTM E-950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60127" y="6229678"/>
            <a:ext cx="1752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Profile Depth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ASTM E-2157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3570" y="6322845"/>
            <a:ext cx="2161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ROBOTEX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6200" y="3740785"/>
            <a:ext cx="3276600" cy="235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87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6395027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90800" y="457200"/>
            <a:ext cx="426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lgerian" pitchFamily="82" charset="0"/>
                <a:cs typeface="Times New Roman" pitchFamily="18" charset="0"/>
              </a:rPr>
              <a:t>TEXTURE  </a:t>
            </a:r>
            <a:r>
              <a:rPr lang="en-US" sz="2400" dirty="0">
                <a:latin typeface="Algerian" pitchFamily="82" charset="0"/>
                <a:cs typeface="Times New Roman" pitchFamily="18" charset="0"/>
              </a:rPr>
              <a:t>DIRECTION </a:t>
            </a:r>
          </a:p>
        </p:txBody>
      </p:sp>
    </p:spTree>
    <p:extLst>
      <p:ext uri="{BB962C8B-B14F-4D97-AF65-F5344CB8AC3E}">
        <p14:creationId xmlns:p14="http://schemas.microsoft.com/office/powerpoint/2010/main" val="3980322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5624883"/>
              </p:ext>
            </p:extLst>
          </p:nvPr>
        </p:nvGraphicFramePr>
        <p:xfrm>
          <a:off x="457200" y="990601"/>
          <a:ext cx="8534399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057400" y="381000"/>
            <a:ext cx="6582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lgerian" pitchFamily="82" charset="0"/>
              </a:rPr>
              <a:t>TRANSVERSE </a:t>
            </a:r>
            <a:r>
              <a:rPr lang="en-US" sz="2800" dirty="0" smtClean="0">
                <a:latin typeface="Algerian" pitchFamily="82" charset="0"/>
              </a:rPr>
              <a:t>VS. </a:t>
            </a:r>
            <a:r>
              <a:rPr lang="en-US" sz="2800" dirty="0">
                <a:latin typeface="Algerian" pitchFamily="82" charset="0"/>
              </a:rPr>
              <a:t>LONGITUDINAL DRAG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60198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Pop outs in cell 14 may have influenced increased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OBSI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93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3942818"/>
              </p:ext>
            </p:extLst>
          </p:nvPr>
        </p:nvGraphicFramePr>
        <p:xfrm>
          <a:off x="457200" y="609600"/>
          <a:ext cx="82296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" y="228600"/>
            <a:ext cx="838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TRANSVERSE  VS LONGITUDINAL TURF, UDG VS LONGITUDINAL TINE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57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7839178"/>
              </p:ext>
            </p:extLst>
          </p:nvPr>
        </p:nvGraphicFramePr>
        <p:xfrm>
          <a:off x="533400" y="762000"/>
          <a:ext cx="80772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1143000" y="381000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lgerian" pitchFamily="82" charset="0"/>
                <a:cs typeface="Times New Roman" pitchFamily="18" charset="0"/>
              </a:rPr>
              <a:t>TRANSVERSE  VS LONGITUDINAL TURF</a:t>
            </a:r>
            <a:endParaRPr lang="en-US" sz="2400" b="1" dirty="0">
              <a:latin typeface="Algerian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2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365847"/>
              </p:ext>
            </p:extLst>
          </p:nvPr>
        </p:nvGraphicFramePr>
        <p:xfrm>
          <a:off x="685800" y="838200"/>
          <a:ext cx="7620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600200" y="152400"/>
            <a:ext cx="487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Algerian" pitchFamily="82" charset="0"/>
                <a:cs typeface="Times New Roman" pitchFamily="18" charset="0"/>
              </a:rPr>
              <a:t>TRANSVERSE  VS LONGITUDINAL TURF, </a:t>
            </a:r>
            <a:endParaRPr lang="en-US" b="1" dirty="0">
              <a:latin typeface="Algerian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5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2" b="6995"/>
          <a:stretch>
            <a:fillRect/>
          </a:stretch>
        </p:blipFill>
        <p:spPr bwMode="auto">
          <a:xfrm>
            <a:off x="685800" y="685800"/>
            <a:ext cx="5257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943600" y="1676400"/>
            <a:ext cx="2971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LAB CONCEPTUALIZATION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Purdue Lab Wheel</a:t>
            </a:r>
          </a:p>
          <a:p>
            <a:pPr>
              <a:buFont typeface="Courier New" pitchFamily="49" charset="0"/>
              <a:buChar char="o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MNROAD FIELD DEMONSTRATION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Conventional Grind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Innovative Grind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Ultimate grind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2010 Ultimate Grind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152400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DIAMOND GRINDING PROGRESSION</a:t>
            </a:r>
          </a:p>
        </p:txBody>
      </p:sp>
    </p:spTree>
    <p:extLst>
      <p:ext uri="{BB962C8B-B14F-4D97-AF65-F5344CB8AC3E}">
        <p14:creationId xmlns:p14="http://schemas.microsoft.com/office/powerpoint/2010/main" val="240786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Summer 2007 MnROAD Proof of Concept Grind and Evaluation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TS1 was a flush grind and groove in one pass, TS2 was the flush grind and groove in 2 passes,</a:t>
            </a: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TS3 was the conventional grind of .125X .125 X 0.066  inch grove land, depth configuration TS1 and</a:t>
            </a: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TS2 represented the innovative configuration with the difference of the number of passes to achieve each configuration. </a:t>
            </a: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TS4 was the original non-uniform transverse tine that was in the entire lane before grinding.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22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r="953" b="6687"/>
          <a:stretch>
            <a:fillRect/>
          </a:stretch>
        </p:blipFill>
        <p:spPr bwMode="auto">
          <a:xfrm>
            <a:off x="685800" y="685800"/>
            <a:ext cx="7391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1371600" y="152400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2007 FULL SCALE INITIATIVE MNROAD MAINLINE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86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4992" y="914400"/>
            <a:ext cx="53530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070" y="4474438"/>
            <a:ext cx="5267972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667000" y="1828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2007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RADITIONAL GRIND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34952" y="453372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4992" y="2587933"/>
            <a:ext cx="5367846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334952" y="3657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438400" y="5029200"/>
            <a:ext cx="3438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2008 INNOVATIVE GRIND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19400" y="3519100"/>
            <a:ext cx="356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2007 INNOVATIVE GRIND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228600"/>
            <a:ext cx="632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DIAMOND GRIND IMPROVEMENTS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56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788021"/>
              </p:ext>
            </p:extLst>
          </p:nvPr>
        </p:nvGraphicFramePr>
        <p:xfrm>
          <a:off x="457200" y="609600"/>
          <a:ext cx="8229602" cy="559791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705750"/>
                <a:gridCol w="919767"/>
                <a:gridCol w="920817"/>
                <a:gridCol w="920817"/>
                <a:gridCol w="920817"/>
                <a:gridCol w="920817"/>
                <a:gridCol w="920817"/>
              </a:tblGrid>
              <a:tr h="4772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Cell 37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Multiple Strips 2007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Cell 7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Innovative 2007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Cell 8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Conventional 2007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6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Inch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Mm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Inch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mm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Inch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mm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</a:tr>
              <a:tr h="23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Land Width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0.375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0.375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9.50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0.125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3.175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</a:tr>
              <a:tr h="23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Groove Depth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0.120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3.048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0.125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3.175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</a:tr>
              <a:tr h="23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Groove Width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0.125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3.175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0.125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3.125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0.125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3.175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</a:tr>
              <a:tr h="23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Texture E-965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0.047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0.035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0.047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</a:tr>
              <a:tr h="23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Profile Depth ASTM E-2157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0.047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0.035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0.047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</a:tr>
              <a:tr h="23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OBSI </a:t>
                      </a:r>
                      <a:r>
                        <a:rPr lang="en-US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(AASHTO 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TP </a:t>
                      </a:r>
                      <a:r>
                        <a:rPr lang="en-US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76-08)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99.0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102.7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68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Ribbed Tire Friction ASTM E-274</a:t>
                      </a:r>
                      <a:endParaRPr lang="en-US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Not Feasible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2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Smooth Tire Friction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ASTME-274</a:t>
                      </a:r>
                      <a:endParaRPr lang="en-US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Not Feasible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2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Corrugated </a:t>
                      </a:r>
                      <a:r>
                        <a:rPr lang="en-US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Landing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659" marR="59659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59" marR="596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954817"/>
              </p:ext>
            </p:extLst>
          </p:nvPr>
        </p:nvGraphicFramePr>
        <p:xfrm>
          <a:off x="3176337" y="609600"/>
          <a:ext cx="5522495" cy="5791200"/>
        </p:xfrm>
        <a:graphic>
          <a:graphicData uri="http://schemas.openxmlformats.org/drawingml/2006/table">
            <a:tbl>
              <a:tblPr/>
              <a:tblGrid>
                <a:gridCol w="1913021"/>
                <a:gridCol w="1696453"/>
                <a:gridCol w="1913021"/>
              </a:tblGrid>
              <a:tr h="5791200">
                <a:tc>
                  <a:txBody>
                    <a:bodyPr/>
                    <a:lstStyle/>
                    <a:p>
                      <a:pPr algn="l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371600" y="152400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2007 FULL SCALE INITIATIVE MNROAD MAINLINE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1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8905" y="282627"/>
          <a:ext cx="8666189" cy="629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752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34482"/>
              </p:ext>
            </p:extLst>
          </p:nvPr>
        </p:nvGraphicFramePr>
        <p:xfrm>
          <a:off x="238905" y="685799"/>
          <a:ext cx="8666189" cy="5889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38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83292"/>
              </p:ext>
            </p:extLst>
          </p:nvPr>
        </p:nvGraphicFramePr>
        <p:xfrm>
          <a:off x="457200" y="533400"/>
          <a:ext cx="8000999" cy="6065865"/>
        </p:xfrm>
        <a:graphic>
          <a:graphicData uri="http://schemas.openxmlformats.org/drawingml/2006/table">
            <a:tbl>
              <a:tblPr/>
              <a:tblGrid>
                <a:gridCol w="1828800"/>
                <a:gridCol w="699683"/>
                <a:gridCol w="829082"/>
                <a:gridCol w="903457"/>
                <a:gridCol w="863073"/>
                <a:gridCol w="719226"/>
                <a:gridCol w="719226"/>
                <a:gridCol w="719226"/>
                <a:gridCol w="719226"/>
              </a:tblGrid>
              <a:tr h="999882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</a:rPr>
                        <a:t>Cell 9  2008 Innovation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</a:rPr>
                        <a:t>Cell 9 Trans Tining (Before Grinding)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</a:rPr>
                        <a:t>Cell 7 2007 Innovation</a:t>
                      </a:r>
                      <a:endParaRPr lang="en-U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</a:rPr>
                        <a:t>Cell 8 </a:t>
                      </a:r>
                      <a:r>
                        <a:rPr lang="en-US" sz="2000" b="1" dirty="0" err="1" smtClean="0">
                          <a:latin typeface="Times New Roman"/>
                          <a:ea typeface="Times New Roman"/>
                        </a:rPr>
                        <a:t>Conv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99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Inch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mm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Inch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mm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Inch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mm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Inch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mm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</a:tr>
              <a:tr h="4999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Mean Land Width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0.50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12.75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rowSpan="3"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Transverse tine 0.5 to 1inch (12.7-2.4mm) variable interval  1/8 inch (3.108 mm) deep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6.350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0.125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3.18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</a:tr>
              <a:tr h="4999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Mean Groove depth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0.31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7.85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3.048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0.125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3.18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</a:tr>
              <a:tr h="9998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Mean Groove Width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0.12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3.28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0.125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3.175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0.125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3.18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</a:tr>
              <a:tr h="4999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Mean Texture E-965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0.06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1.62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0.039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1.000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0.035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0.9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0.047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Times New Roman"/>
                        </a:rPr>
                        <a:t>1.2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</a:tr>
              <a:tr h="5021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Mean Texture E-2157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0.06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1.45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0.035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0.900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0.035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0.88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0.047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Times New Roman"/>
                        </a:rPr>
                        <a:t>1.2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</a:tr>
              <a:tr h="2510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OBSI (dBA)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  101.0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103.0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98.7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102.7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21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Ribbed Friction E-274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</a:rPr>
                        <a:t>47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21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Smooth Tire Friction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   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000000"/>
                      </a:fgClr>
                      <a:bgClr>
                        <a:srgbClr val="F2F2F2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95400" y="152400"/>
            <a:ext cx="6309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lgerian" pitchFamily="82" charset="0"/>
                <a:cs typeface="Times New Roman" pitchFamily="18" charset="0"/>
              </a:rPr>
              <a:t>EVALUATION OF 2008 INITIATIVE (ADDED CORRUGATION)</a:t>
            </a:r>
            <a:endParaRPr lang="en-US" b="1" dirty="0">
              <a:latin typeface="Algerian" pitchFamily="8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86868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PREDEPLOYMENT ON MILE POST 175 INTERSTATE 94 NEAR ST. CLOUD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2009, &gt; 10 mile  rehabilitation project,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innov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diamond grinding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on 1000-ft of a 4-lane divided highway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originally textured with burlap drag in 1980. Over the years, with a traffic volume of 14000AADTand a ADTT of 1700,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Condition of the joints in the 27-ft dowelled skew jointed panels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ranged from good to poor. Joints fair to poor repaired before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grinding.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Some extensively damaged panels were ether partial depth repaired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or full depth repaired.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Configuration of Cell 7 + corrugation of Cell 9 to improve friction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and acoustics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Phenomenological acoustic prediction model  validation.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1\Desktop\I-94 Grind\P00048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838200"/>
            <a:ext cx="7971760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905000" y="228600"/>
            <a:ext cx="4837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PREDEPLOYMENT TH 94 NEAR St CLOUD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543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57400" y="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FULL DEPLOYMENT  ON TH 35 DULUTH</a:t>
            </a:r>
          </a:p>
        </p:txBody>
      </p:sp>
    </p:spTree>
    <p:extLst>
      <p:ext uri="{BB962C8B-B14F-4D97-AF65-F5344CB8AC3E}">
        <p14:creationId xmlns:p14="http://schemas.microsoft.com/office/powerpoint/2010/main" val="21973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837413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57400" y="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FULL DEPLOYMENT  ON TH 35 DULUTH</a:t>
            </a:r>
          </a:p>
        </p:txBody>
      </p:sp>
    </p:spTree>
    <p:extLst>
      <p:ext uri="{BB962C8B-B14F-4D97-AF65-F5344CB8AC3E}">
        <p14:creationId xmlns:p14="http://schemas.microsoft.com/office/powerpoint/2010/main" val="30969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14401"/>
            <a:ext cx="7619999" cy="2819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" y="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lgerian" pitchFamily="82" charset="0"/>
              </a:rPr>
              <a:t> ACOUSTIC IMPROVEMENT:</a:t>
            </a:r>
          </a:p>
          <a:p>
            <a:pPr algn="ctr"/>
            <a:r>
              <a:rPr lang="en-US" sz="2400" b="1" dirty="0" smtClean="0">
                <a:latin typeface="Algerian" pitchFamily="82" charset="0"/>
              </a:rPr>
              <a:t>St. Cloud &amp; Duluth Project Texture Designs</a:t>
            </a:r>
            <a:endParaRPr lang="en-US" sz="2400" dirty="0">
              <a:latin typeface="Algerian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648866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Footlight MT Light" pitchFamily="18" charset="0"/>
              </a:rPr>
              <a:t>Acoustic improvement occurred in all 3</a:t>
            </a:r>
            <a:r>
              <a:rPr lang="en-US" b="1" baseline="30000" dirty="0" smtClean="0">
                <a:latin typeface="Footlight MT Light" pitchFamily="18" charset="0"/>
              </a:rPr>
              <a:t>rd</a:t>
            </a:r>
            <a:r>
              <a:rPr lang="en-US" b="1" dirty="0" smtClean="0">
                <a:latin typeface="Footlight MT Light" pitchFamily="18" charset="0"/>
              </a:rPr>
              <a:t> Octave Frequencies</a:t>
            </a:r>
            <a:endParaRPr lang="en-US" b="1" dirty="0">
              <a:latin typeface="Footlight MT Light" pitchFamily="18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3733800"/>
            <a:ext cx="762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0"/>
            <a:ext cx="7391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Algerian" pitchFamily="82" charset="0"/>
              </a:rPr>
              <a:t>MODEL APPLICATION</a:t>
            </a:r>
            <a:endParaRPr lang="en-US" sz="2800" dirty="0">
              <a:latin typeface="Footlight MT Light" pitchFamily="18" charset="0"/>
            </a:endParaRPr>
          </a:p>
          <a:p>
            <a:pPr algn="ctr"/>
            <a:r>
              <a:rPr lang="en-US" sz="2800" dirty="0" smtClean="0">
                <a:latin typeface="Footlight MT Light" pitchFamily="18" charset="0"/>
              </a:rPr>
              <a:t>Contribution </a:t>
            </a:r>
            <a:r>
              <a:rPr lang="en-US" sz="2800" dirty="0">
                <a:latin typeface="Footlight MT Light" pitchFamily="18" charset="0"/>
              </a:rPr>
              <a:t>of Component Variables to Noise Reduction  in 2 Projects</a:t>
            </a:r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384995"/>
            <a:ext cx="8001000" cy="3720406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086600" y="1447800"/>
            <a:ext cx="1524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184905"/>
            <a:ext cx="67818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0325" y="3810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2011 LONGITUDINAL TINE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00325" y="200902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2011 LONGITUDINAL TINE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381000"/>
            <a:ext cx="67129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LONGITUDINAL TINE VS ULTIMATE GRIND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04699" y="5791200"/>
            <a:ext cx="4162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Comparable Friction  Much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More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Noisy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3160480"/>
            <a:ext cx="6781799" cy="17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26834" y="4343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2010 ULTIMATE GRIND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85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6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0" y="838200"/>
            <a:ext cx="4191000" cy="443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781594"/>
            <a:ext cx="454862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5413176"/>
            <a:ext cx="373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Original Transverse Tine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 35 Duluth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57800" y="5277394"/>
            <a:ext cx="3657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2010 Ultimate Grind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 35 Duluth                                                            Cell 37 TS5 MnROAD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Cell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71 MnROAD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15243" y="176034"/>
            <a:ext cx="43620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Algerian" pitchFamily="82" charset="0"/>
              </a:rPr>
              <a:t>BEFORE &amp; AFTER</a:t>
            </a:r>
          </a:p>
        </p:txBody>
      </p:sp>
    </p:spTree>
    <p:extLst>
      <p:ext uri="{BB962C8B-B14F-4D97-AF65-F5344CB8AC3E}">
        <p14:creationId xmlns:p14="http://schemas.microsoft.com/office/powerpoint/2010/main" val="5586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501398"/>
              </p:ext>
            </p:extLst>
          </p:nvPr>
        </p:nvGraphicFramePr>
        <p:xfrm>
          <a:off x="1138989" y="1624251"/>
          <a:ext cx="7162799" cy="4724412"/>
        </p:xfrm>
        <a:graphic>
          <a:graphicData uri="http://schemas.openxmlformats.org/drawingml/2006/table">
            <a:tbl>
              <a:tblPr/>
              <a:tblGrid>
                <a:gridCol w="2137206"/>
                <a:gridCol w="1256221"/>
                <a:gridCol w="1256221"/>
                <a:gridCol w="1256221"/>
                <a:gridCol w="1256930"/>
              </a:tblGrid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1" dirty="0">
                        <a:latin typeface="Cambria Math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DULUTH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ST. CLOUD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PREGRIND OBSI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Northbound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Southbound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Northbound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Southbound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ASP (mm)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3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3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DIR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SP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IRI (m/Km)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Temp( </a:t>
                      </a:r>
                      <a:r>
                        <a:rPr lang="en-US" sz="1100" b="1" baseline="30000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K)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288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288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295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295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Predicted Pre Grind OBSI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105.1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105.1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102.4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102.3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Measured Pre Grind OBSI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106.1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105.2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103.2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103.2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034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POST GRIND OBSI 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ASP (mm)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DIR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SP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IRI (m/Km)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0.75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0.75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1.2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1.05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Temp( </a:t>
                      </a:r>
                      <a:r>
                        <a:rPr lang="en-US" sz="1100" b="1" baseline="30000">
                          <a:latin typeface="Cambria Math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K)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290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290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298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298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Predicted Post Grind OBSI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99.68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latin typeface="Cambria Math"/>
                          <a:ea typeface="Times New Roman"/>
                          <a:cs typeface="Times New Roman"/>
                        </a:rPr>
                        <a:t>99.68</a:t>
                      </a:r>
                      <a:endParaRPr lang="en-US" sz="1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99.3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99.3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6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Measured Post Grind OBSI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99.7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99.3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98.7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mbria Math"/>
                          <a:ea typeface="Times New Roman"/>
                          <a:cs typeface="Times New Roman"/>
                        </a:rPr>
                        <a:t>98.2</a:t>
                      </a:r>
                      <a:endParaRPr lang="en-US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98" marR="65198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143000" y="152400"/>
            <a:ext cx="8001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 smtClean="0">
                <a:latin typeface="Algerian" pitchFamily="82" charset="0"/>
              </a:rPr>
              <a:t>Application OF THE PHENOMENOLOGICAL MODEL:</a:t>
            </a:r>
          </a:p>
          <a:p>
            <a:r>
              <a:rPr lang="en-US" sz="2800" b="1" dirty="0" smtClean="0">
                <a:latin typeface="Footlight MT Light" pitchFamily="18" charset="0"/>
              </a:rPr>
              <a:t>St. </a:t>
            </a:r>
            <a:r>
              <a:rPr lang="en-US" sz="2800" b="1" dirty="0">
                <a:latin typeface="Footlight MT Light" pitchFamily="18" charset="0"/>
              </a:rPr>
              <a:t>Cloud and Duluth Project Texture Designs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837203"/>
            <a:ext cx="78486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smtClean="0">
                <a:latin typeface="Footlight MT Light" pitchFamily="18" charset="0"/>
              </a:rPr>
              <a:t>OBSI=99.023+20.164((293-T)/T)+[(ASPT/ASP)(1.513 DIR+0.098)]+5.849(IRI/IRIT)+1.684 SP</a:t>
            </a:r>
            <a:endParaRPr lang="en-US" sz="1400" b="1" dirty="0">
              <a:latin typeface="Footlight MT Light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7832" y="1219200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dirty="0">
                <a:solidFill>
                  <a:prstClr val="black"/>
                </a:solidFill>
              </a:rPr>
              <a:t>Izevbekhai, Khazanovich and Voller (2011)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4528141"/>
              </p:ext>
            </p:extLst>
          </p:nvPr>
        </p:nvGraphicFramePr>
        <p:xfrm>
          <a:off x="678975" y="1371600"/>
          <a:ext cx="7791905" cy="4694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851794" y="533400"/>
            <a:ext cx="7446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lgerian" pitchFamily="82" charset="0"/>
                <a:cs typeface="Times New Roman" pitchFamily="18" charset="0"/>
              </a:rPr>
              <a:t>INVESTIGATING ALTERNATIVE TO GRINDING</a:t>
            </a:r>
          </a:p>
        </p:txBody>
      </p:sp>
    </p:spTree>
    <p:extLst>
      <p:ext uri="{BB962C8B-B14F-4D97-AF65-F5344CB8AC3E}">
        <p14:creationId xmlns:p14="http://schemas.microsoft.com/office/powerpoint/2010/main" val="46259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5140898"/>
              </p:ext>
            </p:extLst>
          </p:nvPr>
        </p:nvGraphicFramePr>
        <p:xfrm>
          <a:off x="533400" y="990600"/>
          <a:ext cx="822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371600" y="381000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lgerian" pitchFamily="82" charset="0"/>
                <a:cs typeface="Times New Roman" pitchFamily="18" charset="0"/>
              </a:rPr>
              <a:t>INVESTIGATING UDG VS LONGITUDINAL TINE</a:t>
            </a:r>
            <a:endParaRPr lang="en-US" sz="2400" dirty="0">
              <a:latin typeface="Algerian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15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393321"/>
              </p:ext>
            </p:extLst>
          </p:nvPr>
        </p:nvGraphicFramePr>
        <p:xfrm>
          <a:off x="1066800" y="1066800"/>
          <a:ext cx="7239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524000" y="457200"/>
            <a:ext cx="723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lgerian" pitchFamily="82" charset="0"/>
                <a:cs typeface="Times New Roman" pitchFamily="18" charset="0"/>
              </a:rPr>
              <a:t>ULTIMATE DIAMOND GRIND  </a:t>
            </a:r>
            <a:r>
              <a:rPr lang="en-US" sz="2000" dirty="0">
                <a:latin typeface="Algerian" pitchFamily="82" charset="0"/>
                <a:cs typeface="Times New Roman" pitchFamily="18" charset="0"/>
              </a:rPr>
              <a:t>VS </a:t>
            </a:r>
            <a:r>
              <a:rPr lang="en-US" sz="2000" dirty="0" smtClean="0">
                <a:latin typeface="Algerian" pitchFamily="82" charset="0"/>
                <a:cs typeface="Times New Roman" pitchFamily="18" charset="0"/>
              </a:rPr>
              <a:t>  LONGITUDINAL </a:t>
            </a:r>
            <a:r>
              <a:rPr lang="en-US" sz="2000" dirty="0">
                <a:latin typeface="Algerian" pitchFamily="82" charset="0"/>
                <a:cs typeface="Times New Roman" pitchFamily="18" charset="0"/>
              </a:rPr>
              <a:t>TINE</a:t>
            </a:r>
          </a:p>
        </p:txBody>
      </p:sp>
    </p:spTree>
    <p:extLst>
      <p:ext uri="{BB962C8B-B14F-4D97-AF65-F5344CB8AC3E}">
        <p14:creationId xmlns:p14="http://schemas.microsoft.com/office/powerpoint/2010/main" val="4276675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0647239"/>
              </p:ext>
            </p:extLst>
          </p:nvPr>
        </p:nvGraphicFramePr>
        <p:xfrm>
          <a:off x="457200" y="609600"/>
          <a:ext cx="82296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667000" y="228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lgerian" pitchFamily="82" charset="0"/>
                <a:cs typeface="Times New Roman" pitchFamily="18" charset="0"/>
              </a:rPr>
              <a:t>UDG VS LONGITUDINAL TINE</a:t>
            </a:r>
            <a:endParaRPr lang="en-US" dirty="0">
              <a:latin typeface="Algerian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0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8122"/>
            <a:ext cx="8229600" cy="7921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lgerian" pitchFamily="82" charset="0"/>
              </a:rPr>
              <a:t>Simple Texture Decision Number Proposed </a:t>
            </a:r>
            <a:endParaRPr lang="en-US" sz="2800" dirty="0">
              <a:latin typeface="Algerian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838200"/>
            <a:ext cx="8686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DN = (FN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-40) I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(FNs-20) I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-(OBSI*-100) I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SRTT50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-0.013)I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(SS-Ԑ)I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- (0.01 LMC)I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DN is a decision number, (the higher the better)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FN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FNs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are respectively  Ribbed tire friction and smooth tire friction after 1 year 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OBSI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* is characteristic OBSI normalized to 1 m/km and 293 Deg.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SRTT50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rolling resistance of SRTT measured at  70km/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SS is a splash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spray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index and Ԑ is 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convenient SS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pivot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LMC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the NPV of texture investment over a 10 year period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I 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are respective institutional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constants</a:t>
            </a:r>
          </a:p>
          <a:p>
            <a:pPr>
              <a:lnSpc>
                <a:spcPct val="20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(This Lemma does not institute  or imply a standard for acceptable friction number)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35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lgerian" pitchFamily="82" charset="0"/>
                <a:cs typeface="Times New Roman" pitchFamily="18" charset="0"/>
              </a:rPr>
              <a:t>CONCLUSION</a:t>
            </a:r>
            <a:endParaRPr lang="en-US" sz="3600" dirty="0"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Transverse Drag does not seem to produce significant acoustic difference from Longitudinal  Drag. The benefits derivable from friction optimize both variables in Transverse Drag.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Replication of Innovative diamond grind benefits with longitudinal tining still seems remote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Each stage of the diamond grinding development process demonstrated improvement in acoustic properties steadily from concept to deployment.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  <a:cs typeface="Times New Roman" pitchFamily="18" charset="0"/>
              </a:rPr>
              <a:t>CONCLUSION</a:t>
            </a:r>
            <a:endParaRPr lang="en-US" dirty="0"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2010 Ultimate grind is by far the quietest and most recent of the diamond grinding initiatives.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Phenomenological acoustic model by Izevbekhai Khazanovich and Voller was validated in the Pre-deployment (St Cloud) and full scale deployment  (Duluth) of the 2010 Ultimate Grind.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model includes texture direction, orientation, temp, IRI and asperity interval functions. The ultimate grind maximizes the quest pavement  variables and provides sufficient friction.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decision number for texture selection is proposed.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198563"/>
            <a:ext cx="7543800" cy="503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lgerian" pitchFamily="82" charset="0"/>
              </a:rPr>
              <a:t>                   QUESTIONS</a:t>
            </a:r>
          </a:p>
        </p:txBody>
      </p:sp>
      <p:pic>
        <p:nvPicPr>
          <p:cNvPr id="19460" name="Picture 3" descr="http://www.bestgraph.com/gifs/ecole/interro/interro-0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39271" y="1219200"/>
            <a:ext cx="4800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3" descr="http://www.bestgraph.com/gifs/ecole/interro/interro-0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219200"/>
            <a:ext cx="460130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048000" y="2971800"/>
            <a:ext cx="281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lgerian" pitchFamily="82" charset="0"/>
                <a:cs typeface="Times New Roman" pitchFamily="18" charset="0"/>
              </a:rPr>
              <a:t>      I </a:t>
            </a:r>
            <a:r>
              <a:rPr lang="en-US" sz="2400" b="1" dirty="0">
                <a:latin typeface="Algerian" pitchFamily="82" charset="0"/>
                <a:cs typeface="Times New Roman" pitchFamily="18" charset="0"/>
              </a:rPr>
              <a:t>THANK THEE</a:t>
            </a:r>
          </a:p>
        </p:txBody>
      </p:sp>
    </p:spTree>
    <p:extLst>
      <p:ext uri="{BB962C8B-B14F-4D97-AF65-F5344CB8AC3E}">
        <p14:creationId xmlns:p14="http://schemas.microsoft.com/office/powerpoint/2010/main" val="16186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1593</TotalTime>
  <Words>1350</Words>
  <Application>Microsoft Office PowerPoint</Application>
  <PresentationFormat>On-screen Show (4:3)</PresentationFormat>
  <Paragraphs>389</Paragraphs>
  <Slides>36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CorelPhotoPaint.Image.8</vt:lpstr>
      <vt:lpstr>Concept to Deployment:       SOME Acoustic and Friction Optimization Initiatives At The MNROAD TEST FACILITY  Bernard Igbafen Izevbekhai, P.E.    </vt:lpstr>
      <vt:lpstr>SEQUENCE</vt:lpstr>
      <vt:lpstr>PowerPoint Presentation</vt:lpstr>
      <vt:lpstr>PowerPoint Presentation</vt:lpstr>
      <vt:lpstr>Drag Texture Direction Initiatives</vt:lpstr>
      <vt:lpstr>Parallel Testing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Summer 2007 MnROAD Proof of Concept Grind and Evaluation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Simple Texture Decision Number Proposed </vt:lpstr>
      <vt:lpstr>CONCLUSION</vt:lpstr>
      <vt:lpstr>CONCLUSION</vt:lpstr>
      <vt:lpstr>                   QUESTIONS</vt:lpstr>
    </vt:vector>
  </TitlesOfParts>
  <Company>MNDOT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izev1ber</dc:creator>
  <cp:lastModifiedBy>izev1ber</cp:lastModifiedBy>
  <cp:revision>90</cp:revision>
  <dcterms:created xsi:type="dcterms:W3CDTF">2012-01-06T18:39:12Z</dcterms:created>
  <dcterms:modified xsi:type="dcterms:W3CDTF">2012-04-17T19:48:41Z</dcterms:modified>
</cp:coreProperties>
</file>