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2"/>
  </p:notesMasterIdLst>
  <p:handoutMasterIdLst>
    <p:handoutMasterId r:id="rId63"/>
  </p:handoutMasterIdLst>
  <p:sldIdLst>
    <p:sldId id="530" r:id="rId3"/>
    <p:sldId id="256" r:id="rId4"/>
    <p:sldId id="457" r:id="rId5"/>
    <p:sldId id="257" r:id="rId6"/>
    <p:sldId id="261" r:id="rId7"/>
    <p:sldId id="524" r:id="rId8"/>
    <p:sldId id="525" r:id="rId9"/>
    <p:sldId id="262" r:id="rId10"/>
    <p:sldId id="331" r:id="rId11"/>
    <p:sldId id="332" r:id="rId12"/>
    <p:sldId id="333" r:id="rId13"/>
    <p:sldId id="334" r:id="rId14"/>
    <p:sldId id="335" r:id="rId15"/>
    <p:sldId id="336" r:id="rId16"/>
    <p:sldId id="413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62" r:id="rId30"/>
    <p:sldId id="365" r:id="rId31"/>
    <p:sldId id="526" r:id="rId32"/>
    <p:sldId id="527" r:id="rId33"/>
    <p:sldId id="337" r:id="rId34"/>
    <p:sldId id="338" r:id="rId35"/>
    <p:sldId id="339" r:id="rId36"/>
    <p:sldId id="490" r:id="rId37"/>
    <p:sldId id="491" r:id="rId38"/>
    <p:sldId id="492" r:id="rId39"/>
    <p:sldId id="493" r:id="rId40"/>
    <p:sldId id="494" r:id="rId41"/>
    <p:sldId id="495" r:id="rId42"/>
    <p:sldId id="496" r:id="rId43"/>
    <p:sldId id="497" r:id="rId44"/>
    <p:sldId id="498" r:id="rId45"/>
    <p:sldId id="499" r:id="rId46"/>
    <p:sldId id="500" r:id="rId47"/>
    <p:sldId id="501" r:id="rId48"/>
    <p:sldId id="502" r:id="rId49"/>
    <p:sldId id="503" r:id="rId50"/>
    <p:sldId id="504" r:id="rId51"/>
    <p:sldId id="506" r:id="rId52"/>
    <p:sldId id="508" r:id="rId53"/>
    <p:sldId id="509" r:id="rId54"/>
    <p:sldId id="518" r:id="rId55"/>
    <p:sldId id="520" r:id="rId56"/>
    <p:sldId id="521" r:id="rId57"/>
    <p:sldId id="522" r:id="rId58"/>
    <p:sldId id="523" r:id="rId59"/>
    <p:sldId id="489" r:id="rId60"/>
    <p:sldId id="529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6296"/>
    <a:srgbClr val="336600"/>
    <a:srgbClr val="0F4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5" autoAdjust="0"/>
    <p:restoredTop sz="93773" autoAdjust="0"/>
  </p:normalViewPr>
  <p:slideViewPr>
    <p:cSldViewPr snapToGrid="0" showGuides="1">
      <p:cViewPr varScale="1">
        <p:scale>
          <a:sx n="108" d="100"/>
          <a:sy n="108" d="100"/>
        </p:scale>
        <p:origin x="1044" y="102"/>
      </p:cViewPr>
      <p:guideLst>
        <p:guide orient="horz" pos="20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61788"/>
    </p:cViewPr>
  </p:sorterViewPr>
  <p:notesViewPr>
    <p:cSldViewPr snapToGrid="0">
      <p:cViewPr varScale="1">
        <p:scale>
          <a:sx n="81" d="100"/>
          <a:sy n="81" d="100"/>
        </p:scale>
        <p:origin x="-204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057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C64B027D-C57A-4638-A4C0-97C7FDF7EDA4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5CEBDD44-C6AC-49C2-BF38-55742018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07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BBA8B-1C35-45BE-AFD0-AC554D8B1A8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D34577-454F-4886-A6D8-26A6A53AF0F3}" type="slidenum">
              <a:rPr lang="en-US" smtClean="0">
                <a:latin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B4C00D-14AE-4248-BBEA-EA8C85A92DAA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B3D9A-2F84-41FB-ACC3-E914992F995B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C63DA3-29AC-4887-8A05-85D2F057F324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i="1" dirty="0" smtClean="0"/>
          </a:p>
          <a:p>
            <a:pPr eaLnBrk="1" hangingPunct="1"/>
            <a:r>
              <a:rPr lang="en-US" sz="1600" i="1" dirty="0"/>
              <a:t>This project started in this summer and is being constructed in 4 phases. Placement of all the TDA will be completed next year.</a:t>
            </a:r>
          </a:p>
          <a:p>
            <a:pPr eaLnBrk="1" hangingPunct="1"/>
            <a:endParaRPr lang="en-US" sz="1600" i="1" dirty="0"/>
          </a:p>
          <a:p>
            <a:pPr eaLnBrk="1" hangingPunct="1"/>
            <a:r>
              <a:rPr lang="en-US" sz="1600" i="1" dirty="0"/>
              <a:t>This project will use 270,000 </a:t>
            </a:r>
            <a:r>
              <a:rPr lang="en-US" sz="1600" i="1" dirty="0" err="1"/>
              <a:t>PTE’s</a:t>
            </a:r>
            <a:r>
              <a:rPr lang="en-US" sz="1600" i="1" dirty="0"/>
              <a:t> of TDA and will save the State of California approximately $320,000.</a:t>
            </a:r>
            <a:endParaRPr lang="en-US" sz="16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7C1C0F-3706-4291-AC8F-2D7D1A51904F}" type="slidenum">
              <a:rPr lang="en-US" smtClean="0">
                <a:latin typeface="Arial" pitchFamily="34" charset="0"/>
              </a:rPr>
              <a:pPr>
                <a:defRPr/>
              </a:pPr>
              <a:t>14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FEF920-5347-4C6F-81C1-CDA19DDBCB07}" type="slidenum">
              <a:rPr lang="en-US" smtClean="0">
                <a:latin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E6A217-2E2F-4552-BE45-BFA641727670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8B930-5E94-43D9-B237-FDEDA02B941F}" type="slidenum">
              <a:rPr lang="en-US" smtClean="0">
                <a:latin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1712A3-7B03-4A25-B89C-C5770944A1A8}" type="slidenum">
              <a:rPr lang="en-US" smtClean="0">
                <a:latin typeface="Arial" pitchFamily="34" charset="0"/>
              </a:rPr>
              <a:pPr/>
              <a:t>19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pitchFamily="34" charset="0"/>
              </a:rPr>
              <a:t>PROJCT OVERVIEW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D2C18-3477-486F-ACB7-4EE82DFDA7E7}" type="slidenum">
              <a:rPr lang="en-US" smtClean="0">
                <a:latin typeface="Arial" pitchFamily="34" charset="0"/>
              </a:rPr>
              <a:pPr/>
              <a:t>20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BBA8B-1C35-45BE-AFD0-AC554D8B1A8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600" dirty="0">
                <a:latin typeface="Arial" pitchFamily="34" charset="0"/>
              </a:rPr>
              <a:t>The Sonoma Mountain Road in Glen Ellen is also a slide repair project in Sonoma county that is currently under construction.  </a:t>
            </a:r>
          </a:p>
          <a:p>
            <a:pPr eaLnBrk="1" hangingPunct="1"/>
            <a:r>
              <a:rPr lang="en-US" sz="1600" dirty="0">
                <a:latin typeface="Arial" pitchFamily="34" charset="0"/>
              </a:rPr>
              <a:t>Sonoma Mountain Road failed back in 2006 and has been completely closed since then.</a:t>
            </a:r>
          </a:p>
          <a:p>
            <a:pPr eaLnBrk="1" hangingPunct="1"/>
            <a:r>
              <a:rPr lang="en-US" sz="1600" dirty="0">
                <a:latin typeface="Arial" pitchFamily="34" charset="0"/>
              </a:rPr>
              <a:t> After agreeing to work with the county on the Geysers Road slide project the County came for the Board  with this project.  They had hoped it to would be a good candidate for a TDA project.  In an effort to  get the county to more comfortable with using TDA on their own the </a:t>
            </a:r>
            <a:r>
              <a:rPr lang="en-US" sz="1600" dirty="0" err="1">
                <a:latin typeface="Arial" pitchFamily="34" charset="0"/>
              </a:rPr>
              <a:t>CIWMB</a:t>
            </a:r>
            <a:r>
              <a:rPr lang="en-US" sz="1600" dirty="0">
                <a:latin typeface="Arial" pitchFamily="34" charset="0"/>
              </a:rPr>
              <a:t> agreed to supply the TDA material for the project and provide construction oversight for the TDA placement.</a:t>
            </a:r>
          </a:p>
          <a:p>
            <a:pPr eaLnBrk="1" hangingPunct="1"/>
            <a:endParaRPr lang="en-US" sz="1600" dirty="0">
              <a:latin typeface="Arial" pitchFamily="34" charset="0"/>
            </a:endParaRPr>
          </a:p>
          <a:p>
            <a:pPr eaLnBrk="1" hangingPunct="1"/>
            <a:r>
              <a:rPr lang="en-US" sz="1600" dirty="0">
                <a:latin typeface="Arial" pitchFamily="34" charset="0"/>
              </a:rPr>
              <a:t>The county is responsible for the design and implementation of the construction.</a:t>
            </a:r>
          </a:p>
          <a:p>
            <a:pPr eaLnBrk="1" hangingPunct="1"/>
            <a:endParaRPr lang="en-US" sz="1600" dirty="0">
              <a:latin typeface="Arial" pitchFamily="34" charset="0"/>
            </a:endParaRPr>
          </a:p>
          <a:p>
            <a:pPr eaLnBrk="1" hangingPunct="1"/>
            <a:endParaRPr lang="en-US" sz="1600" dirty="0">
              <a:latin typeface="Arial" pitchFamily="34" charset="0"/>
            </a:endParaRPr>
          </a:p>
          <a:p>
            <a:pPr eaLnBrk="1" hangingPunct="1"/>
            <a:endParaRPr lang="en-US" sz="1600" dirty="0">
              <a:latin typeface="Arial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6EFBE6-F848-43B2-BB7F-39A778347D56}" type="slidenum">
              <a:rPr lang="en-US" smtClean="0">
                <a:latin typeface="Arial" pitchFamily="34" charset="0"/>
              </a:rPr>
              <a:pPr/>
              <a:t>22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3ABE86-3406-49AC-9BB2-4EC3ACB159B6}" type="slidenum">
              <a:rPr lang="en-US" smtClean="0">
                <a:latin typeface="Arial" pitchFamily="34" charset="0"/>
              </a:rPr>
              <a:pPr/>
              <a:t>23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BAC1CE-6910-476D-A79F-64B9C8A858B8}" type="slidenum">
              <a:rPr lang="en-US" smtClean="0">
                <a:latin typeface="Arial" pitchFamily="34" charset="0"/>
              </a:rPr>
              <a:pPr/>
              <a:t>27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3" y="4344026"/>
            <a:ext cx="5028579" cy="4114488"/>
          </a:xfrm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6ACB42-E685-4F39-8E55-D724706ECDCB}" type="slidenum">
              <a:rPr lang="en-US" smtClean="0">
                <a:latin typeface="Arial" pitchFamily="34" charset="0"/>
              </a:rPr>
              <a:pPr/>
              <a:t>28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12A878-B8E7-46D8-A248-274003457EDC}" type="slidenum">
              <a:rPr lang="en-US" smtClean="0">
                <a:latin typeface="Arial" pitchFamily="34" charset="0"/>
              </a:rPr>
              <a:pPr/>
              <a:t>29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12A878-B8E7-46D8-A248-274003457EDC}" type="slidenum">
              <a:rPr lang="en-US" smtClean="0">
                <a:latin typeface="Arial" pitchFamily="34" charset="0"/>
              </a:rPr>
              <a:pPr/>
              <a:t>30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258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12A878-B8E7-46D8-A248-274003457EDC}" type="slidenum">
              <a:rPr lang="en-US" smtClean="0">
                <a:latin typeface="Arial" pitchFamily="34" charset="0"/>
              </a:rPr>
              <a:pPr/>
              <a:t>31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4594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BBA8B-1C35-45BE-AFD0-AC554D8B1A8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C044A1-9BCB-44EB-8793-6C057E2CC709}" type="slidenum">
              <a:rPr lang="en-US" smtClean="0">
                <a:latin typeface="Arial" pitchFamily="34" charset="0"/>
              </a:rPr>
              <a:pPr/>
              <a:t>33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3759E2-F1F5-49C0-9CD3-3C4BF4E17EC0}" type="slidenum">
              <a:rPr lang="en-US" smtClean="0">
                <a:latin typeface="Arial" pitchFamily="34" charset="0"/>
              </a:rPr>
              <a:pPr/>
              <a:t>34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B4E1C-2232-4329-99DF-359B49761F3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41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603"/>
              </a:spcAft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725" indent="-28566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2654" indent="-228531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9715" indent="-228531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6777" indent="-228531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3838" indent="-228531" defTabSz="45706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0899" indent="-228531" defTabSz="45706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7961" indent="-228531" defTabSz="45706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5023" indent="-228531" defTabSz="45706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DD1DB5-2A82-4642-BBC2-D1D0FBD3266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9D88-D561-4A4C-B826-761CB7D1D6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487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F466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rgbClr val="3366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5" y="6297886"/>
            <a:ext cx="2098623" cy="4811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 10"/>
          <p:cNvGrpSpPr>
            <a:grpSpLocks noChangeAspect="1"/>
          </p:cNvGrpSpPr>
          <p:nvPr userDrawn="1"/>
        </p:nvGrpSpPr>
        <p:grpSpPr bwMode="auto">
          <a:xfrm>
            <a:off x="8068168" y="6108492"/>
            <a:ext cx="665812" cy="683078"/>
            <a:chOff x="1290" y="2184"/>
            <a:chExt cx="448" cy="459"/>
          </a:xfrm>
        </p:grpSpPr>
        <p:sp>
          <p:nvSpPr>
            <p:cNvPr id="20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1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2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3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4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5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6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7" name="Freeform 18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69" y="6129151"/>
            <a:ext cx="1409075" cy="62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rgbClr val="0F466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spcBef>
                <a:spcPts val="600"/>
              </a:spcBef>
              <a:spcAft>
                <a:spcPts val="600"/>
              </a:spcAft>
              <a:buClr>
                <a:srgbClr val="336600"/>
              </a:buClr>
              <a:defRPr sz="2400">
                <a:latin typeface="Arial" pitchFamily="34" charset="0"/>
                <a:cs typeface="Arial" pitchFamily="34" charset="0"/>
              </a:defRPr>
            </a:lvl1pPr>
            <a:lvl2pPr>
              <a:buClr>
                <a:srgbClr val="336600"/>
              </a:buClr>
              <a:defRPr sz="2000">
                <a:latin typeface="Arial" pitchFamily="34" charset="0"/>
                <a:cs typeface="Arial" pitchFamily="34" charset="0"/>
              </a:defRPr>
            </a:lvl2pPr>
            <a:lvl3pPr>
              <a:buClr>
                <a:srgbClr val="336600"/>
              </a:buCl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5" y="6297886"/>
            <a:ext cx="2098623" cy="4811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10"/>
          <p:cNvGrpSpPr>
            <a:grpSpLocks noChangeAspect="1"/>
          </p:cNvGrpSpPr>
          <p:nvPr userDrawn="1"/>
        </p:nvGrpSpPr>
        <p:grpSpPr bwMode="auto">
          <a:xfrm>
            <a:off x="8068168" y="6108492"/>
            <a:ext cx="665812" cy="683078"/>
            <a:chOff x="1290" y="2184"/>
            <a:chExt cx="448" cy="459"/>
          </a:xfrm>
        </p:grpSpPr>
        <p:sp>
          <p:nvSpPr>
            <p:cNvPr id="9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8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69" y="6129151"/>
            <a:ext cx="1409075" cy="62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6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499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95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78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31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9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3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3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79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95400" y="2057400"/>
            <a:ext cx="6629400" cy="160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152400" y="152400"/>
            <a:ext cx="3276600" cy="1524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124200" y="6096000"/>
            <a:ext cx="5791200" cy="609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46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hjgjghjj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47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657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813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683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015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41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797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251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284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46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EBA4-04E4-4910-AB82-DC9710F83B9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09A0-7E40-4B97-A1E6-224F519BD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3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3A4C5-138B-47A9-A3D6-23DEFD425F0D}" type="datetimeFigureOut">
              <a:rPr lang="en-US" smtClean="0"/>
              <a:t>5/14/2018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9F3C-8F5A-4288-A2E1-D6FE1C0E4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B1D97-6C5F-4F61-A044-A8401EA7741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DB086-E1E2-4BED-A9BA-D3BD00AFB3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9.jpeg"/><Relationship Id="rId18" Type="http://schemas.openxmlformats.org/officeDocument/2006/relationships/image" Target="../media/image94.png"/><Relationship Id="rId26" Type="http://schemas.openxmlformats.org/officeDocument/2006/relationships/image" Target="../media/image102.png"/><Relationship Id="rId39" Type="http://schemas.openxmlformats.org/officeDocument/2006/relationships/image" Target="../media/image115.jpeg"/><Relationship Id="rId3" Type="http://schemas.openxmlformats.org/officeDocument/2006/relationships/image" Target="../media/image79.jpeg"/><Relationship Id="rId21" Type="http://schemas.openxmlformats.org/officeDocument/2006/relationships/image" Target="../media/image97.png"/><Relationship Id="rId34" Type="http://schemas.openxmlformats.org/officeDocument/2006/relationships/image" Target="../media/image110.jpeg"/><Relationship Id="rId42" Type="http://schemas.openxmlformats.org/officeDocument/2006/relationships/image" Target="../media/image118.jpeg"/><Relationship Id="rId47" Type="http://schemas.openxmlformats.org/officeDocument/2006/relationships/image" Target="../media/image123.jpeg"/><Relationship Id="rId50" Type="http://schemas.openxmlformats.org/officeDocument/2006/relationships/image" Target="../media/image126.png"/><Relationship Id="rId7" Type="http://schemas.openxmlformats.org/officeDocument/2006/relationships/image" Target="../media/image83.png"/><Relationship Id="rId12" Type="http://schemas.openxmlformats.org/officeDocument/2006/relationships/image" Target="../media/image88.jpeg"/><Relationship Id="rId17" Type="http://schemas.openxmlformats.org/officeDocument/2006/relationships/image" Target="../media/image93.png"/><Relationship Id="rId25" Type="http://schemas.openxmlformats.org/officeDocument/2006/relationships/image" Target="../media/image101.jpeg"/><Relationship Id="rId33" Type="http://schemas.openxmlformats.org/officeDocument/2006/relationships/image" Target="../media/image109.jpeg"/><Relationship Id="rId38" Type="http://schemas.openxmlformats.org/officeDocument/2006/relationships/image" Target="../media/image114.jpeg"/><Relationship Id="rId46" Type="http://schemas.openxmlformats.org/officeDocument/2006/relationships/image" Target="../media/image122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29" Type="http://schemas.openxmlformats.org/officeDocument/2006/relationships/image" Target="../media/image105.png"/><Relationship Id="rId41" Type="http://schemas.openxmlformats.org/officeDocument/2006/relationships/image" Target="../media/image117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24" Type="http://schemas.openxmlformats.org/officeDocument/2006/relationships/image" Target="../media/image100.png"/><Relationship Id="rId32" Type="http://schemas.openxmlformats.org/officeDocument/2006/relationships/image" Target="../media/image108.jpeg"/><Relationship Id="rId37" Type="http://schemas.openxmlformats.org/officeDocument/2006/relationships/image" Target="../media/image113.png"/><Relationship Id="rId40" Type="http://schemas.openxmlformats.org/officeDocument/2006/relationships/image" Target="../media/image116.jpeg"/><Relationship Id="rId45" Type="http://schemas.openxmlformats.org/officeDocument/2006/relationships/image" Target="../media/image121.png"/><Relationship Id="rId5" Type="http://schemas.openxmlformats.org/officeDocument/2006/relationships/image" Target="../media/image81.jpeg"/><Relationship Id="rId15" Type="http://schemas.openxmlformats.org/officeDocument/2006/relationships/image" Target="../media/image91.png"/><Relationship Id="rId23" Type="http://schemas.openxmlformats.org/officeDocument/2006/relationships/image" Target="../media/image99.jpeg"/><Relationship Id="rId28" Type="http://schemas.openxmlformats.org/officeDocument/2006/relationships/image" Target="../media/image104.png"/><Relationship Id="rId36" Type="http://schemas.openxmlformats.org/officeDocument/2006/relationships/image" Target="../media/image112.jpeg"/><Relationship Id="rId49" Type="http://schemas.openxmlformats.org/officeDocument/2006/relationships/image" Target="../media/image125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31" Type="http://schemas.openxmlformats.org/officeDocument/2006/relationships/image" Target="../media/image107.png"/><Relationship Id="rId44" Type="http://schemas.openxmlformats.org/officeDocument/2006/relationships/image" Target="../media/image120.jpeg"/><Relationship Id="rId52" Type="http://schemas.openxmlformats.org/officeDocument/2006/relationships/image" Target="../media/image128.png"/><Relationship Id="rId4" Type="http://schemas.openxmlformats.org/officeDocument/2006/relationships/image" Target="../media/image80.jpeg"/><Relationship Id="rId9" Type="http://schemas.openxmlformats.org/officeDocument/2006/relationships/image" Target="../media/image85.png"/><Relationship Id="rId14" Type="http://schemas.openxmlformats.org/officeDocument/2006/relationships/image" Target="../media/image90.jpeg"/><Relationship Id="rId22" Type="http://schemas.openxmlformats.org/officeDocument/2006/relationships/image" Target="../media/image98.png"/><Relationship Id="rId27" Type="http://schemas.openxmlformats.org/officeDocument/2006/relationships/image" Target="../media/image103.jpeg"/><Relationship Id="rId30" Type="http://schemas.openxmlformats.org/officeDocument/2006/relationships/image" Target="../media/image106.png"/><Relationship Id="rId35" Type="http://schemas.openxmlformats.org/officeDocument/2006/relationships/image" Target="../media/image111.jpeg"/><Relationship Id="rId43" Type="http://schemas.openxmlformats.org/officeDocument/2006/relationships/image" Target="../media/image119.jpeg"/><Relationship Id="rId48" Type="http://schemas.openxmlformats.org/officeDocument/2006/relationships/image" Target="../media/image124.jpeg"/><Relationship Id="rId8" Type="http://schemas.openxmlformats.org/officeDocument/2006/relationships/image" Target="../media/image84.png"/><Relationship Id="rId51" Type="http://schemas.openxmlformats.org/officeDocument/2006/relationships/image" Target="../media/image1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046410"/>
            <a:ext cx="3536768" cy="1285176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2018 Pavement Workshop</a:t>
            </a:r>
            <a:r>
              <a:rPr lang="en-US" sz="2700" b="1" dirty="0">
                <a:solidFill>
                  <a:schemeClr val="bg1"/>
                </a:solidFill>
              </a:rPr>
              <a:t/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100" b="1" dirty="0">
                <a:solidFill>
                  <a:schemeClr val="bg1"/>
                </a:solidFill>
              </a:rPr>
              <a:t>May 23-24,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76" y="490621"/>
            <a:ext cx="3014756" cy="150917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Current NRRA Agency Members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9076" y="3121401"/>
            <a:ext cx="2945823" cy="186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657297" y="2046412"/>
            <a:ext cx="5339443" cy="164962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solidFill>
                  <a:srgbClr val="FFC000"/>
                </a:solidFill>
              </a:rPr>
              <a:t>Roadway Applications Using </a:t>
            </a:r>
            <a:r>
              <a:rPr lang="en-US" sz="3000" b="1" dirty="0" err="1">
                <a:solidFill>
                  <a:srgbClr val="FFC000"/>
                </a:solidFill>
              </a:rPr>
              <a:t>TDA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lang="en-US" sz="2100" b="1" dirty="0">
                <a:solidFill>
                  <a:srgbClr val="FFC000"/>
                </a:solidFill>
              </a:rPr>
              <a:t>Joaquin Wright</a:t>
            </a:r>
          </a:p>
          <a:p>
            <a:r>
              <a:rPr lang="en-US" sz="2100" b="1" dirty="0">
                <a:solidFill>
                  <a:srgbClr val="FFC000"/>
                </a:solidFill>
              </a:rPr>
              <a:t>Senior Project Manager, </a:t>
            </a:r>
            <a:r>
              <a:rPr lang="en-US" sz="2100" b="1" dirty="0" err="1">
                <a:solidFill>
                  <a:srgbClr val="FFC000"/>
                </a:solidFill>
              </a:rPr>
              <a:t>TDA</a:t>
            </a:r>
            <a:r>
              <a:rPr lang="en-US" sz="2100" b="1" dirty="0">
                <a:solidFill>
                  <a:srgbClr val="FFC000"/>
                </a:solidFill>
              </a:rPr>
              <a:t> specialist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626" y="4933992"/>
            <a:ext cx="2476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+ 46 Associate Members</a:t>
            </a:r>
          </a:p>
        </p:txBody>
      </p:sp>
    </p:spTree>
    <p:extLst>
      <p:ext uri="{BB962C8B-B14F-4D97-AF65-F5344CB8AC3E}">
        <p14:creationId xmlns:p14="http://schemas.microsoft.com/office/powerpoint/2010/main" val="171486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ROADWAY APPLICATIONS USING TDA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0033" y="1452475"/>
            <a:ext cx="7768167" cy="1752600"/>
          </a:xfrm>
        </p:spPr>
        <p:txBody>
          <a:bodyPr>
            <a:noAutofit/>
          </a:bodyPr>
          <a:lstStyle/>
          <a:p>
            <a:pPr lvl="0"/>
            <a:r>
              <a:rPr lang="en-US" sz="2000" dirty="0" smtClean="0"/>
              <a:t>PRESENTED BY:</a:t>
            </a:r>
          </a:p>
          <a:p>
            <a:pPr lvl="0"/>
            <a:r>
              <a:rPr lang="en-US" sz="2000" dirty="0" smtClean="0"/>
              <a:t>Joaquin Wright, GHD Inc.</a:t>
            </a:r>
          </a:p>
          <a:p>
            <a:pPr lvl="0"/>
            <a:r>
              <a:rPr lang="en-US" sz="2000" dirty="0" smtClean="0"/>
              <a:t>TO: </a:t>
            </a:r>
          </a:p>
          <a:p>
            <a:pPr lvl="0"/>
            <a:r>
              <a:rPr lang="en-US" sz="2400" dirty="0" err="1" smtClean="0"/>
              <a:t>NRRA</a:t>
            </a:r>
            <a:endParaRPr lang="en-US" sz="2400" dirty="0" smtClean="0"/>
          </a:p>
          <a:p>
            <a:pPr lvl="0"/>
            <a:r>
              <a:rPr lang="en-US" sz="2000" dirty="0"/>
              <a:t>5</a:t>
            </a:r>
            <a:r>
              <a:rPr lang="en-US" sz="2000" dirty="0" smtClean="0"/>
              <a:t>/23/18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81400"/>
            <a:ext cx="3048000" cy="228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581400"/>
            <a:ext cx="3048000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3048000" cy="228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2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430" y="188344"/>
            <a:ext cx="4132053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Todays Presentation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60717" y="1600201"/>
            <a:ext cx="8307238" cy="3058064"/>
          </a:xfrm>
        </p:spPr>
        <p:txBody>
          <a:bodyPr/>
          <a:lstStyle/>
          <a:p>
            <a:r>
              <a:rPr lang="en-US" sz="2000" dirty="0" smtClean="0"/>
              <a:t>Introduction to </a:t>
            </a:r>
            <a:r>
              <a:rPr lang="en-US" sz="2000" dirty="0" err="1" smtClean="0"/>
              <a:t>TDA</a:t>
            </a:r>
            <a:r>
              <a:rPr lang="en-US" sz="2000" dirty="0" smtClean="0"/>
              <a:t> in California Video</a:t>
            </a:r>
          </a:p>
          <a:p>
            <a:r>
              <a:rPr lang="en-US" sz="2000" dirty="0" smtClean="0"/>
              <a:t>Roadway Applications in California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84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CalRecycle’ s Objective is to promote the use of TDA in Civil Engineering Applications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Educate Local Public Works, CALTRANS, Private Consulting Civil Engineers and State and Local Environmental Agencies on the benefits of </a:t>
            </a:r>
            <a:r>
              <a:rPr lang="en-US" dirty="0" err="1" smtClean="0"/>
              <a:t>TDA</a:t>
            </a:r>
            <a:endParaRPr lang="en-US" dirty="0" smtClean="0"/>
          </a:p>
          <a:p>
            <a:pPr lvl="1"/>
            <a:r>
              <a:rPr lang="en-US" dirty="0"/>
              <a:t>Engaged with National Scrap Tire Work </a:t>
            </a:r>
            <a:r>
              <a:rPr lang="en-US" dirty="0" smtClean="0"/>
              <a:t>Group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Research – Develop Sustainable, Environmental Beneficial and Cost Effective Civil Engineering Reuses for Waste Tires</a:t>
            </a:r>
          </a:p>
          <a:p>
            <a:r>
              <a:rPr lang="en-US" dirty="0" smtClean="0"/>
              <a:t>Coordinate and Assist Waste Tire Processors to assure there is adequate TDA to meet future demand.</a:t>
            </a:r>
          </a:p>
        </p:txBody>
      </p:sp>
    </p:spTree>
    <p:extLst>
      <p:ext uri="{BB962C8B-B14F-4D97-AF65-F5344CB8AC3E}">
        <p14:creationId xmlns:p14="http://schemas.microsoft.com/office/powerpoint/2010/main" val="50606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Beneficial Properties of Tire Derived Aggregate (TDA) in Civil Engineering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Tire Derived Aggregate (TDA) has properties that civil engineers, public works directors &amp; contractors need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Lightweight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Free Draining/High Permeability</a:t>
            </a:r>
          </a:p>
          <a:p>
            <a:pPr lvl="1"/>
            <a:r>
              <a:rPr lang="en-US" dirty="0" smtClean="0"/>
              <a:t>Low earth pressure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Good thermal insulation,</a:t>
            </a:r>
            <a:r>
              <a:rPr lang="en-US" dirty="0" smtClean="0"/>
              <a:t> .2 Cal/m-</a:t>
            </a:r>
            <a:r>
              <a:rPr lang="en-US" dirty="0" err="1" smtClean="0"/>
              <a:t>hr</a:t>
            </a:r>
            <a:r>
              <a:rPr lang="en-US" dirty="0" smtClean="0"/>
              <a:t> C</a:t>
            </a:r>
            <a:endParaRPr lang="en-US" sz="1600" dirty="0"/>
          </a:p>
          <a:p>
            <a:pPr lvl="2"/>
            <a:r>
              <a:rPr lang="en-US" sz="1400" dirty="0" smtClean="0"/>
              <a:t>&gt;</a:t>
            </a:r>
            <a:r>
              <a:rPr lang="en-US" sz="1400" dirty="0" err="1" smtClean="0"/>
              <a:t>5x</a:t>
            </a:r>
            <a:r>
              <a:rPr lang="en-US" sz="1400" dirty="0" smtClean="0"/>
              <a:t> better then soil</a:t>
            </a:r>
          </a:p>
          <a:p>
            <a:pPr lvl="2"/>
            <a:r>
              <a:rPr lang="en-US" sz="1400" dirty="0" smtClean="0"/>
              <a:t>Does not hold moisture or “wick”, therefore no decreased performance due to water</a:t>
            </a:r>
            <a:endParaRPr lang="en-US" sz="1200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Durable</a:t>
            </a:r>
          </a:p>
          <a:p>
            <a:pPr lvl="1"/>
            <a:r>
              <a:rPr lang="en-US" dirty="0" smtClean="0"/>
              <a:t>Compressible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May be cheapest solution</a:t>
            </a:r>
          </a:p>
          <a:p>
            <a:pPr lvl="1"/>
            <a:r>
              <a:rPr lang="en-US" dirty="0" smtClean="0"/>
              <a:t>Helps the environment when used in sustainable infrastructure</a:t>
            </a:r>
          </a:p>
          <a:p>
            <a:pPr lvl="1"/>
            <a:r>
              <a:rPr lang="en-US" dirty="0" smtClean="0"/>
              <a:t>Conserve natural aggregate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8533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TDA</a:t>
            </a:r>
            <a:r>
              <a:rPr lang="en-US" dirty="0" smtClean="0"/>
              <a:t> ASTM Guidelines </a:t>
            </a:r>
            <a:r>
              <a:rPr lang="en-US" dirty="0" err="1"/>
              <a:t>D</a:t>
            </a:r>
            <a:r>
              <a:rPr lang="en-US" dirty="0" err="1" smtClean="0"/>
              <a:t>6270</a:t>
            </a:r>
            <a:r>
              <a:rPr lang="en-US" dirty="0" smtClean="0"/>
              <a:t> -2017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795867"/>
            <a:ext cx="8365067" cy="5054600"/>
          </a:xfrm>
        </p:spPr>
        <p:txBody>
          <a:bodyPr>
            <a:normAutofit/>
          </a:bodyPr>
          <a:lstStyle/>
          <a:p>
            <a:pPr lvl="1"/>
            <a:r>
              <a:rPr lang="en-US" dirty="0" smtClean="0">
                <a:solidFill>
                  <a:schemeClr val="tx2"/>
                </a:solidFill>
              </a:rPr>
              <a:t>Construction practices</a:t>
            </a:r>
          </a:p>
          <a:p>
            <a:pPr lvl="2"/>
            <a:r>
              <a:rPr lang="en-US" sz="2000" dirty="0" smtClean="0"/>
              <a:t>Design and Construction guidelines</a:t>
            </a:r>
          </a:p>
          <a:p>
            <a:pPr lvl="3"/>
            <a:r>
              <a:rPr lang="en-US" sz="2000" dirty="0" smtClean="0"/>
              <a:t>Geotextile separator</a:t>
            </a:r>
          </a:p>
          <a:p>
            <a:pPr lvl="3"/>
            <a:r>
              <a:rPr lang="en-US" sz="2000" dirty="0" smtClean="0"/>
              <a:t>10 </a:t>
            </a:r>
            <a:r>
              <a:rPr lang="en-US" sz="2000" dirty="0" err="1" smtClean="0"/>
              <a:t>ft</a:t>
            </a:r>
            <a:r>
              <a:rPr lang="en-US" sz="2000" dirty="0" smtClean="0"/>
              <a:t> lifts</a:t>
            </a:r>
          </a:p>
          <a:p>
            <a:pPr lvl="3"/>
            <a:r>
              <a:rPr lang="en-US" sz="2000" dirty="0" smtClean="0"/>
              <a:t>Compacted dry density of ~</a:t>
            </a:r>
            <a:r>
              <a:rPr lang="en-US" sz="2000" dirty="0" err="1" smtClean="0"/>
              <a:t>50lbs</a:t>
            </a:r>
            <a:r>
              <a:rPr lang="en-US" sz="2000" dirty="0" smtClean="0"/>
              <a:t>/</a:t>
            </a:r>
            <a:r>
              <a:rPr lang="en-US" sz="2000" dirty="0" err="1" smtClean="0"/>
              <a:t>cf</a:t>
            </a:r>
            <a:endParaRPr lang="en-US" sz="2000" dirty="0" smtClean="0"/>
          </a:p>
          <a:p>
            <a:pPr lvl="3"/>
            <a:r>
              <a:rPr lang="en-US" sz="2000" dirty="0"/>
              <a:t>min. 10 tons vibratory steel wheel compactor, six </a:t>
            </a:r>
            <a:r>
              <a:rPr lang="en-US" sz="2000" dirty="0" smtClean="0"/>
              <a:t>passes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Material Specifications</a:t>
            </a:r>
          </a:p>
          <a:p>
            <a:pPr lvl="2"/>
            <a:r>
              <a:rPr lang="en-US" sz="2000" dirty="0" smtClean="0"/>
              <a:t>Type A, 2-4 inch nominal</a:t>
            </a:r>
          </a:p>
          <a:p>
            <a:pPr lvl="2"/>
            <a:r>
              <a:rPr lang="en-US" sz="2000" dirty="0" smtClean="0"/>
              <a:t>Type B, 6-12 inch nominal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Leachate</a:t>
            </a:r>
          </a:p>
          <a:p>
            <a:pPr lvl="2"/>
            <a:r>
              <a:rPr lang="en-US" sz="2000" dirty="0" err="1" smtClean="0"/>
              <a:t>TDA</a:t>
            </a:r>
            <a:r>
              <a:rPr lang="en-US" sz="2000" dirty="0" smtClean="0"/>
              <a:t> can be placed Above and Below water table with negligible effects on water quality.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54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8533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TDA</a:t>
            </a:r>
            <a:r>
              <a:rPr lang="en-US" dirty="0" smtClean="0"/>
              <a:t> Gradation Specification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70" y="1452033"/>
            <a:ext cx="7497129" cy="434763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362200" y="872067"/>
            <a:ext cx="4885267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Sample Gradation of </a:t>
            </a:r>
            <a:r>
              <a:rPr lang="en-US" dirty="0" err="1" smtClean="0"/>
              <a:t>TDA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83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Roadway Uses for Tire Derived Aggregate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Lightweight fill for Road Embankments</a:t>
            </a:r>
          </a:p>
          <a:p>
            <a:r>
              <a:rPr lang="en-US" dirty="0" smtClean="0"/>
              <a:t>Lightweight fill for Road Slide Repair</a:t>
            </a:r>
          </a:p>
          <a:p>
            <a:r>
              <a:rPr lang="en-US" dirty="0" err="1" smtClean="0"/>
              <a:t>TDA</a:t>
            </a:r>
            <a:r>
              <a:rPr lang="en-US" dirty="0" smtClean="0"/>
              <a:t> in Low Impact Development (LID) Roadway Storm-Water infiltration galleries</a:t>
            </a:r>
          </a:p>
        </p:txBody>
      </p:sp>
    </p:spTree>
    <p:extLst>
      <p:ext uri="{BB962C8B-B14F-4D97-AF65-F5344CB8AC3E}">
        <p14:creationId xmlns:p14="http://schemas.microsoft.com/office/powerpoint/2010/main" val="129027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0" y="735496"/>
            <a:ext cx="6638925" cy="2351088"/>
          </a:xfrm>
          <a:prstGeom prst="rect">
            <a:avLst/>
          </a:prstGeom>
          <a:noFill/>
          <a:ln w="3175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4" name="TextBox 3"/>
          <p:cNvSpPr txBox="1"/>
          <p:nvPr/>
        </p:nvSpPr>
        <p:spPr>
          <a:xfrm>
            <a:off x="4774189" y="759310"/>
            <a:ext cx="4135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Dixon Landing/HWY 880 Interchange Project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77537" y="3304309"/>
            <a:ext cx="4953000" cy="247130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>
                <a:solidFill>
                  <a:srgbClr val="00FFFF"/>
                </a:solidFill>
              </a:rPr>
              <a:t/>
            </a:r>
            <a:br>
              <a:rPr lang="en-US" sz="4000" dirty="0">
                <a:solidFill>
                  <a:srgbClr val="00FFFF"/>
                </a:solidFill>
              </a:rPr>
            </a:br>
            <a:r>
              <a:rPr lang="en-US" sz="4000" dirty="0" smtClean="0">
                <a:solidFill>
                  <a:srgbClr val="00FFFF"/>
                </a:solidFill>
              </a:rPr>
              <a:t/>
            </a:r>
            <a:br>
              <a:rPr lang="en-US" sz="4000" dirty="0" smtClean="0">
                <a:solidFill>
                  <a:srgbClr val="00FFFF"/>
                </a:solidFill>
              </a:rPr>
            </a:br>
            <a:r>
              <a:rPr lang="en-US" sz="4000" dirty="0" smtClean="0">
                <a:solidFill>
                  <a:srgbClr val="00FFFF"/>
                </a:solidFill>
              </a:rPr>
              <a:t/>
            </a:r>
            <a:br>
              <a:rPr lang="en-US" sz="4000" dirty="0" smtClean="0">
                <a:solidFill>
                  <a:srgbClr val="00FFFF"/>
                </a:solidFill>
              </a:rPr>
            </a:br>
            <a:r>
              <a:rPr lang="en-US" sz="4000" dirty="0" smtClean="0">
                <a:solidFill>
                  <a:srgbClr val="00FFFF"/>
                </a:solidFill>
              </a:rPr>
              <a:t/>
            </a:r>
            <a:br>
              <a:rPr lang="en-US" sz="4000" dirty="0" smtClean="0">
                <a:solidFill>
                  <a:srgbClr val="00FFFF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2700" dirty="0" smtClean="0"/>
              <a:t/>
            </a:r>
            <a:br>
              <a:rPr lang="en-US" sz="2700" dirty="0" smtClean="0"/>
            </a:br>
            <a:endParaRPr lang="en-US" sz="2700" dirty="0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lum bright="-100000"/>
          </a:blip>
          <a:srcRect/>
          <a:stretch>
            <a:fillRect/>
          </a:stretch>
        </p:blipFill>
        <p:spPr bwMode="auto">
          <a:xfrm>
            <a:off x="377537" y="3605645"/>
            <a:ext cx="4163290" cy="216996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9" name="Picture 8" descr="P70302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486" y="2961424"/>
            <a:ext cx="4249285" cy="3186964"/>
          </a:xfrm>
          <a:prstGeom prst="rect">
            <a:avLst/>
          </a:prstGeom>
          <a:ln w="15875">
            <a:solidFill>
              <a:srgbClr val="002060"/>
            </a:solidFill>
          </a:ln>
        </p:spPr>
      </p:pic>
      <p:grpSp>
        <p:nvGrpSpPr>
          <p:cNvPr id="8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0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8" name="Freeform 17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77537" y="168965"/>
            <a:ext cx="4707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Embankment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Projects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5839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P7310294"/>
          <p:cNvPicPr>
            <a:picLocks noChangeAspect="1" noChangeArrowheads="1"/>
          </p:cNvPicPr>
          <p:nvPr/>
        </p:nvPicPr>
        <p:blipFill>
          <a:blip r:embed="rId3">
            <a:lum bright="-18000" contrast="-12000"/>
          </a:blip>
          <a:srcRect/>
          <a:stretch>
            <a:fillRect/>
          </a:stretch>
        </p:blipFill>
        <p:spPr bwMode="auto">
          <a:xfrm>
            <a:off x="228600" y="218210"/>
            <a:ext cx="8738250" cy="5930178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5363" name="Rectangle 9"/>
          <p:cNvSpPr>
            <a:spLocks noGrp="1" noChangeArrowheads="1"/>
          </p:cNvSpPr>
          <p:nvPr>
            <p:ph type="title"/>
          </p:nvPr>
        </p:nvSpPr>
        <p:spPr>
          <a:xfrm>
            <a:off x="228600" y="218209"/>
            <a:ext cx="8229600" cy="1020763"/>
          </a:xfrm>
          <a:noFill/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660,000 Tires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486400"/>
            <a:ext cx="312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DIXON LANDING</a:t>
            </a:r>
            <a:endParaRPr lang="en-US" dirty="0"/>
          </a:p>
        </p:txBody>
      </p:sp>
      <p:grpSp>
        <p:nvGrpSpPr>
          <p:cNvPr id="7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8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4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5130799" y="3432249"/>
            <a:ext cx="1405467" cy="355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TYPE B </a:t>
            </a:r>
            <a:r>
              <a:rPr lang="en-US" dirty="0" err="1" smtClean="0">
                <a:solidFill>
                  <a:schemeClr val="tx1"/>
                </a:solidFill>
              </a:rPr>
              <a:t>TDA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547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4" descr="P10100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397" y="255461"/>
            <a:ext cx="8044916" cy="5489359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grpSp>
        <p:nvGrpSpPr>
          <p:cNvPr id="7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8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4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1642370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5" name="Rectangle 3"/>
          <p:cNvSpPr>
            <a:spLocks noChangeArrowheads="1"/>
          </p:cNvSpPr>
          <p:nvPr/>
        </p:nvSpPr>
        <p:spPr bwMode="auto">
          <a:xfrm>
            <a:off x="768927" y="0"/>
            <a:ext cx="7969828" cy="74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Confusion Hill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Embankment Project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794" y="748145"/>
            <a:ext cx="8269961" cy="5400243"/>
          </a:xfrm>
          <a:prstGeom prst="rect">
            <a:avLst/>
          </a:prstGeom>
          <a:noFill/>
          <a:ln w="15875">
            <a:solidFill>
              <a:srgbClr val="002060"/>
            </a:solidFill>
            <a:miter lim="800000"/>
            <a:headEnd/>
            <a:tailEnd/>
          </a:ln>
        </p:spPr>
      </p:pic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7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3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4067378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6" descr="100_049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993" y="1237678"/>
            <a:ext cx="6781298" cy="5085973"/>
          </a:xfrm>
          <a:prstGeom prst="rect">
            <a:avLst/>
          </a:prstGeom>
          <a:noFill/>
          <a:ln w="19050">
            <a:solidFill>
              <a:srgbClr val="0F466D"/>
            </a:solidFill>
            <a:miter lim="800000"/>
            <a:headEnd/>
            <a:tailEnd/>
          </a:ln>
        </p:spPr>
      </p:pic>
      <p:sp>
        <p:nvSpPr>
          <p:cNvPr id="1005574" name="Rectangle 6"/>
          <p:cNvSpPr>
            <a:spLocks noChangeArrowheads="1"/>
          </p:cNvSpPr>
          <p:nvPr/>
        </p:nvSpPr>
        <p:spPr bwMode="auto">
          <a:xfrm>
            <a:off x="980160" y="228600"/>
            <a:ext cx="6894443" cy="84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Confusion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Hill -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Lightweight TDA Embankment Project 2008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828800" y="1752600"/>
            <a:ext cx="4343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81000" y="6065838"/>
            <a:ext cx="8229600" cy="792162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ctr">
              <a:defRPr/>
            </a:pPr>
            <a:r>
              <a:rPr lang="en-US" sz="4000" b="1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n-US" sz="4000" b="1" dirty="0">
                <a:ln w="6350">
                  <a:noFill/>
                </a:ln>
                <a:solidFill>
                  <a:srgbClr val="00FF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128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n-US" sz="128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en-US" sz="128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97178" y="2967335"/>
            <a:ext cx="46132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270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270,000 Tires</a:t>
            </a:r>
            <a:endParaRPr lang="en-US" sz="5400" b="1" dirty="0">
              <a:ln w="12700">
                <a:solidFill>
                  <a:schemeClr val="tx2">
                    <a:lumMod val="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1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8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9" name="Freeform 18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6011333" y="4402436"/>
            <a:ext cx="1405467" cy="355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TYPE B </a:t>
            </a:r>
            <a:r>
              <a:rPr lang="en-US" dirty="0" err="1" smtClean="0">
                <a:solidFill>
                  <a:schemeClr val="tx1"/>
                </a:solidFill>
              </a:rPr>
              <a:t>TDA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518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4" name="Rectangle 6"/>
          <p:cNvSpPr>
            <a:spLocks noChangeArrowheads="1"/>
          </p:cNvSpPr>
          <p:nvPr/>
        </p:nvSpPr>
        <p:spPr bwMode="auto">
          <a:xfrm>
            <a:off x="1524000" y="0"/>
            <a:ext cx="624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Confusion Hill </a:t>
            </a: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Final Project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cs typeface="+mn-cs"/>
            </a:endParaRPr>
          </a:p>
        </p:txBody>
      </p:sp>
      <p:pic>
        <p:nvPicPr>
          <p:cNvPr id="7" name="Picture 7" descr="C:\Users\Joaquin Wright\Desktop\06008 &amp; before\Confusion Hill\Confusion Hill CM Files\All Project Photos\IMG_59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683" y="1128502"/>
            <a:ext cx="7695517" cy="5055921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grpSp>
        <p:nvGrpSpPr>
          <p:cNvPr id="9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0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709933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6" y="2185320"/>
            <a:ext cx="8881078" cy="45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6369" y="850158"/>
            <a:ext cx="87790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indent="-411480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2007 – Marina </a:t>
            </a:r>
            <a:r>
              <a:rPr lang="en-US" sz="2000" dirty="0" smtClean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Drive, </a:t>
            </a:r>
            <a:r>
              <a:rPr lang="en-US" sz="2000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Mendocino Co. Landslide Repair</a:t>
            </a:r>
          </a:p>
          <a:p>
            <a:pPr marL="548640" indent="-411480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2008 </a:t>
            </a:r>
            <a:r>
              <a:rPr lang="en-US" sz="2000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 Sonoma Co. Geysers Rd. Landslide Repair  </a:t>
            </a:r>
            <a:r>
              <a:rPr lang="en-US" sz="2000" dirty="0" smtClean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Project</a:t>
            </a:r>
            <a:endParaRPr lang="en-US" sz="2000" dirty="0">
              <a:solidFill>
                <a:srgbClr val="0F466D"/>
              </a:solidFill>
              <a:cs typeface="Arial" pitchFamily="34" charset="0"/>
            </a:endParaRPr>
          </a:p>
          <a:p>
            <a:pPr marL="548640" indent="-411480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2009 - Sonoma Mtn. Road , Landslide Repair  </a:t>
            </a:r>
            <a:r>
              <a:rPr lang="en-US" sz="2000" dirty="0" smtClean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Project</a:t>
            </a:r>
          </a:p>
          <a:p>
            <a:pPr marL="548640" indent="-411480"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2012 – Santa Barbara, Palomino Road</a:t>
            </a:r>
            <a:endParaRPr lang="en-US" sz="2000" dirty="0">
              <a:solidFill>
                <a:srgbClr val="0F466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51728" y="245096"/>
            <a:ext cx="5910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Slide 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Repair Projects </a:t>
            </a:r>
            <a:endParaRPr lang="en-US" sz="3200" dirty="0"/>
          </a:p>
        </p:txBody>
      </p:sp>
      <p:pic>
        <p:nvPicPr>
          <p:cNvPr id="9" name="Picture 8" descr="CR_HorizonClr.gif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-123765" y="5691521"/>
            <a:ext cx="2410033" cy="1604659"/>
          </a:xfrm>
          <a:prstGeom prst="rect">
            <a:avLst/>
          </a:prstGeom>
        </p:spPr>
      </p:pic>
      <p:grpSp>
        <p:nvGrpSpPr>
          <p:cNvPr id="10" name="Group 10"/>
          <p:cNvGrpSpPr>
            <a:grpSpLocks noChangeAspect="1"/>
          </p:cNvGrpSpPr>
          <p:nvPr/>
        </p:nvGrpSpPr>
        <p:grpSpPr bwMode="auto">
          <a:xfrm>
            <a:off x="8365535" y="6133649"/>
            <a:ext cx="613063" cy="628961"/>
            <a:chOff x="1290" y="2184"/>
            <a:chExt cx="448" cy="459"/>
          </a:xfrm>
        </p:grpSpPr>
        <p:sp>
          <p:nvSpPr>
            <p:cNvPr id="11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1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2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Oval 13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4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5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8" name="Freeform 17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27535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100_26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523" y="2309365"/>
            <a:ext cx="4883814" cy="3663314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9" name="Picture 6" descr="DSC014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580" y="185057"/>
            <a:ext cx="3922849" cy="2942137"/>
          </a:xfrm>
          <a:prstGeom prst="rect">
            <a:avLst/>
          </a:prstGeom>
          <a:noFill/>
          <a:ln w="222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01155" name="Rectangle 3"/>
          <p:cNvSpPr>
            <a:spLocks noChangeArrowheads="1"/>
          </p:cNvSpPr>
          <p:nvPr/>
        </p:nvSpPr>
        <p:spPr bwMode="auto">
          <a:xfrm>
            <a:off x="3702628" y="0"/>
            <a:ext cx="624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Marina Drive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Slide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epair 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1" name="Picture 5" descr="100_249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78829" y="1449754"/>
            <a:ext cx="4155275" cy="3118339"/>
          </a:xfrm>
          <a:prstGeom prst="rect">
            <a:avLst/>
          </a:prstGeom>
          <a:noFill/>
          <a:ln w="222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" name="Picture 6" descr="CR_HorizonClr.gif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-238904" y="5391514"/>
            <a:ext cx="3341334" cy="2224742"/>
          </a:xfrm>
          <a:prstGeom prst="rect">
            <a:avLst/>
          </a:prstGeom>
        </p:spPr>
      </p:pic>
      <p:grpSp>
        <p:nvGrpSpPr>
          <p:cNvPr id="8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0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158103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Content Placeholder 3" descr="Marina Dr Const pic 92007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05872" y="754028"/>
            <a:ext cx="7029647" cy="5272235"/>
          </a:xfrm>
          <a:ln w="19050">
            <a:solidFill>
              <a:srgbClr val="0F466D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130136" y="4914900"/>
            <a:ext cx="4707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133,000 Tires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78281" y="169253"/>
            <a:ext cx="5884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Mendocino County, Marina Dr.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8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4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6443132" y="5227182"/>
            <a:ext cx="1405467" cy="355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TYPE B </a:t>
            </a:r>
            <a:r>
              <a:rPr lang="en-US" dirty="0" err="1" smtClean="0">
                <a:solidFill>
                  <a:schemeClr val="tx1"/>
                </a:solidFill>
              </a:rPr>
              <a:t>TDA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7012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7" descr="DSC00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160" y="788670"/>
            <a:ext cx="7099285" cy="5324464"/>
          </a:xfrm>
          <a:prstGeom prst="rect">
            <a:avLst/>
          </a:prstGeom>
          <a:noFill/>
          <a:ln w="222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203204" name="Rectangle 4"/>
          <p:cNvSpPr>
            <a:spLocks noChangeArrowheads="1"/>
          </p:cNvSpPr>
          <p:nvPr/>
        </p:nvSpPr>
        <p:spPr bwMode="auto">
          <a:xfrm>
            <a:off x="1524000" y="-135082"/>
            <a:ext cx="624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Marina Drive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Slide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epair 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R_HorizonClr.gif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0" y="5451507"/>
            <a:ext cx="3034145" cy="20202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0" y="3709555"/>
            <a:ext cx="609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Savings to the County </a:t>
            </a:r>
            <a:r>
              <a:rPr lang="en-US" sz="3200" dirty="0" smtClean="0">
                <a:solidFill>
                  <a:srgbClr val="FF0000"/>
                </a:solidFill>
              </a:rPr>
              <a:t>$90,000 </a:t>
            </a:r>
            <a:endParaRPr lang="en-US" sz="3200" dirty="0">
              <a:solidFill>
                <a:srgbClr val="FF0000"/>
              </a:solidFill>
            </a:endParaRPr>
          </a:p>
        </p:txBody>
      </p:sp>
      <p:grpSp>
        <p:nvGrpSpPr>
          <p:cNvPr id="7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9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5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704729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9" name="Rectangle 3"/>
          <p:cNvSpPr>
            <a:spLocks noChangeArrowheads="1"/>
          </p:cNvSpPr>
          <p:nvPr/>
        </p:nvSpPr>
        <p:spPr bwMode="auto">
          <a:xfrm>
            <a:off x="1524000" y="-217171"/>
            <a:ext cx="624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Geysers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Road Slide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8" name="Picture 11" descr="DSC031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057400"/>
            <a:ext cx="5486400" cy="4114800"/>
          </a:xfrm>
          <a:prstGeom prst="rect">
            <a:avLst/>
          </a:prstGeom>
          <a:noFill/>
          <a:ln w="15875" cmpd="sng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6629" name="Picture 12" descr="DSC0319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099" y="925829"/>
            <a:ext cx="4371110" cy="3278333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Picture 5" descr="CR_HorizonClr.gif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22556" y="5323953"/>
            <a:ext cx="3002887" cy="1999396"/>
          </a:xfrm>
          <a:prstGeom prst="rect">
            <a:avLst/>
          </a:prstGeom>
        </p:spPr>
      </p:pic>
      <p:grpSp>
        <p:nvGrpSpPr>
          <p:cNvPr id="7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8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4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996092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90600" y="787543"/>
            <a:ext cx="7103918" cy="5327939"/>
          </a:xfrm>
          <a:ln w="19050">
            <a:solidFill>
              <a:srgbClr val="002060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2362200" y="3955197"/>
            <a:ext cx="404803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150,000 Tires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94146" y="95045"/>
            <a:ext cx="6211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Geysers Road Slide Repair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7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086208" y="5273038"/>
            <a:ext cx="1711592" cy="355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TYPE B </a:t>
            </a:r>
            <a:r>
              <a:rPr lang="en-US" dirty="0" err="1" smtClean="0">
                <a:solidFill>
                  <a:schemeClr val="tx1"/>
                </a:solidFill>
              </a:rPr>
              <a:t>TDA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511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DSC031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829" y="221197"/>
            <a:ext cx="5486400" cy="4114800"/>
          </a:xfrm>
          <a:prstGeom prst="rect">
            <a:avLst/>
          </a:prstGeom>
          <a:noFill/>
          <a:ln w="25400" cmpd="sng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-24672" y="4191935"/>
            <a:ext cx="40148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3600" b="1" dirty="0" smtClean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ambria" pitchFamily="18" charset="0"/>
            </a:endParaRPr>
          </a:p>
          <a:p>
            <a:pPr algn="ctr">
              <a:defRPr/>
            </a:pPr>
            <a:r>
              <a:rPr lang="en-US" sz="3600" b="1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ambria" pitchFamily="18" charset="0"/>
              </a:rPr>
              <a:t>Savings to County </a:t>
            </a:r>
            <a:r>
              <a:rPr lang="en-US" sz="3600" b="1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$128,000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6007520" y="566530"/>
            <a:ext cx="27029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Geysers Road 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829" y="430511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77146" y="6112225"/>
            <a:ext cx="110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7105" name="Picture 1" descr="DSC022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14852" y="2561660"/>
            <a:ext cx="4855741" cy="3486912"/>
          </a:xfrm>
          <a:prstGeom prst="rect">
            <a:avLst/>
          </a:prstGeom>
          <a:noFill/>
          <a:ln w="25400">
            <a:solidFill>
              <a:srgbClr val="002060"/>
            </a:solidFill>
            <a:miter lim="800000"/>
            <a:headEnd/>
            <a:tailEnd/>
          </a:ln>
        </p:spPr>
      </p:pic>
      <p:grpSp>
        <p:nvGrpSpPr>
          <p:cNvPr id="10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1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8" name="Freeform 17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89968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3182"/>
            <a:ext cx="8229600" cy="8382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Sonoma Mtn.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Road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Sonoma County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7" name="Content Placeholder 3" descr="Sonoma Mtn Rd 1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990600"/>
            <a:ext cx="5092700" cy="3810000"/>
          </a:xfrm>
          <a:ln w="19050">
            <a:solidFill>
              <a:srgbClr val="002060"/>
            </a:solidFill>
          </a:ln>
        </p:spPr>
      </p:pic>
      <p:pic>
        <p:nvPicPr>
          <p:cNvPr id="21508" name="Content Placeholder 5" descr="IMG_195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2895600"/>
            <a:ext cx="4800600" cy="3600450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grpSp>
        <p:nvGrpSpPr>
          <p:cNvPr id="5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6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7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2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14750236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Content Placeholder 6" descr="IMG_251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150" y="838200"/>
            <a:ext cx="7234903" cy="5088681"/>
          </a:xfrm>
          <a:prstGeom prst="rect">
            <a:avLst/>
          </a:prstGeom>
          <a:noFill/>
          <a:ln w="19050">
            <a:solidFill>
              <a:srgbClr val="0F466D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914400" y="5105400"/>
            <a:ext cx="5943600" cy="64611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6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en-US" sz="36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423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/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/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Sonoma Mountain Road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4789" y="1729409"/>
            <a:ext cx="3439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330,000 TIRES</a:t>
            </a:r>
            <a:endParaRPr lang="en-US" sz="3600" dirty="0">
              <a:solidFill>
                <a:srgbClr val="FFFF00"/>
              </a:solidFill>
            </a:endParaRPr>
          </a:p>
        </p:txBody>
      </p:sp>
      <p:grpSp>
        <p:nvGrpSpPr>
          <p:cNvPr id="7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8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5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452533" y="5250656"/>
            <a:ext cx="1955800" cy="355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TYPE B </a:t>
            </a:r>
            <a:r>
              <a:rPr lang="en-US" dirty="0" err="1" smtClean="0">
                <a:solidFill>
                  <a:schemeClr val="tx1"/>
                </a:solidFill>
              </a:rPr>
              <a:t>TDA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444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" y="0"/>
            <a:ext cx="9138890" cy="84547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Sonoma Mtn. Road, Sonoma County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" descr="IMG_307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7150" y="1068243"/>
            <a:ext cx="6587217" cy="4940413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34478" y="4505359"/>
            <a:ext cx="4820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Savings to County </a:t>
            </a:r>
            <a:r>
              <a:rPr lang="en-US" sz="3200" b="1" dirty="0" smtClean="0">
                <a:solidFill>
                  <a:srgbClr val="C00000"/>
                </a:solidFill>
              </a:rPr>
              <a:t>$590,000</a:t>
            </a:r>
            <a:endParaRPr lang="en-US" sz="3200" b="1" dirty="0">
              <a:solidFill>
                <a:srgbClr val="C00000"/>
              </a:solidFill>
            </a:endParaRPr>
          </a:p>
        </p:txBody>
      </p:sp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7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3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118663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5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Palomino Road, Santa Barbara County Slide Repair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Content Placeholder 3" descr="IMG_40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364" y="1242818"/>
            <a:ext cx="6306481" cy="4729861"/>
          </a:xfrm>
          <a:prstGeom prst="rect">
            <a:avLst/>
          </a:prstGeom>
          <a:ln w="15875">
            <a:solidFill>
              <a:srgbClr val="002060"/>
            </a:solidFill>
          </a:ln>
        </p:spPr>
      </p:pic>
      <p:grpSp>
        <p:nvGrpSpPr>
          <p:cNvPr id="4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6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7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2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341222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930" y="0"/>
            <a:ext cx="8229600" cy="922749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Palomino Road, Slide Repair</a:t>
            </a:r>
            <a:endParaRPr lang="en-US" sz="4400" dirty="0"/>
          </a:p>
        </p:txBody>
      </p:sp>
      <p:pic>
        <p:nvPicPr>
          <p:cNvPr id="4" name="Picture 3" descr="DSC0109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863" y="1251592"/>
            <a:ext cx="7603435" cy="4721087"/>
          </a:xfrm>
          <a:prstGeom prst="rect">
            <a:avLst/>
          </a:prstGeom>
          <a:noFill/>
          <a:ln w="1587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16325" y="4857103"/>
            <a:ext cx="6162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Savings to County </a:t>
            </a:r>
            <a:r>
              <a:rPr lang="en-US" sz="3200" b="1" dirty="0" smtClean="0">
                <a:solidFill>
                  <a:srgbClr val="C00000"/>
                </a:solidFill>
              </a:rPr>
              <a:t>$90,000  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7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3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330706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955" name="Rectangle 3"/>
          <p:cNvSpPr>
            <a:spLocks noChangeArrowheads="1"/>
          </p:cNvSpPr>
          <p:nvPr/>
        </p:nvSpPr>
        <p:spPr bwMode="auto">
          <a:xfrm>
            <a:off x="467591" y="33478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>
              <a:defRPr/>
            </a:pP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Light Weight Backfill 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Behind Retaining 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alls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4" name="Picture 7" descr="DSC03689"/>
          <p:cNvPicPr>
            <a:picLocks noChangeAspect="1" noChangeArrowheads="1"/>
          </p:cNvPicPr>
          <p:nvPr/>
        </p:nvPicPr>
        <p:blipFill>
          <a:blip r:embed="rId3"/>
          <a:srcRect l="11719" b="15625"/>
          <a:stretch>
            <a:fillRect/>
          </a:stretch>
        </p:blipFill>
        <p:spPr bwMode="auto">
          <a:xfrm>
            <a:off x="467591" y="1532045"/>
            <a:ext cx="4028209" cy="2887411"/>
          </a:xfrm>
          <a:prstGeom prst="rect">
            <a:avLst/>
          </a:prstGeom>
          <a:noFill/>
          <a:ln w="1587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30725" name="Picture 8" descr="DSC03745"/>
          <p:cNvPicPr>
            <a:picLocks noChangeArrowheads="1"/>
          </p:cNvPicPr>
          <p:nvPr/>
        </p:nvPicPr>
        <p:blipFill>
          <a:blip r:embed="rId4"/>
          <a:srcRect r="11719" b="15625"/>
          <a:stretch>
            <a:fillRect/>
          </a:stretch>
        </p:blipFill>
        <p:spPr bwMode="auto">
          <a:xfrm>
            <a:off x="3824491" y="3468041"/>
            <a:ext cx="3755304" cy="2612194"/>
          </a:xfrm>
          <a:prstGeom prst="rect">
            <a:avLst/>
          </a:prstGeom>
          <a:noFill/>
          <a:ln w="1587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30726" name="Picture 9" descr="DSC03752"/>
          <p:cNvPicPr>
            <a:picLocks noChangeAspect="1" noChangeArrowheads="1"/>
          </p:cNvPicPr>
          <p:nvPr/>
        </p:nvPicPr>
        <p:blipFill>
          <a:blip r:embed="rId5"/>
          <a:srcRect r="11719" b="15625"/>
          <a:stretch>
            <a:fillRect/>
          </a:stretch>
        </p:blipFill>
        <p:spPr bwMode="auto">
          <a:xfrm>
            <a:off x="4734791" y="868180"/>
            <a:ext cx="3962400" cy="2840072"/>
          </a:xfrm>
          <a:prstGeom prst="rect">
            <a:avLst/>
          </a:prstGeom>
          <a:noFill/>
          <a:ln w="15875">
            <a:solidFill>
              <a:srgbClr val="002060"/>
            </a:solidFill>
            <a:miter lim="800000"/>
            <a:headEnd/>
            <a:tailEnd/>
          </a:ln>
        </p:spPr>
      </p:pic>
      <p:grpSp>
        <p:nvGrpSpPr>
          <p:cNvPr id="8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9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5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6781419" y="3187117"/>
            <a:ext cx="1405467" cy="355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TYPE B </a:t>
            </a:r>
            <a:r>
              <a:rPr lang="en-US" dirty="0" err="1" smtClean="0">
                <a:solidFill>
                  <a:schemeClr val="tx1"/>
                </a:solidFill>
              </a:rPr>
              <a:t>TDA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2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Riverside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1" name="Picture 4" descr="DSC041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952500"/>
            <a:ext cx="3810000" cy="2857500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43012" name="Picture 5" descr="DSC0417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952500"/>
            <a:ext cx="3810000" cy="2857500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43013" name="Picture 6" descr="DSC0418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4000500"/>
            <a:ext cx="3810000" cy="2857500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43014" name="Picture 7" descr="DSC042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1" y="4000501"/>
            <a:ext cx="3886199" cy="2857500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3352800" y="585788"/>
            <a:ext cx="2514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</a:rPr>
              <a:t>Final </a:t>
            </a:r>
            <a:r>
              <a:rPr lang="en-US" sz="1800" dirty="0" smtClean="0">
                <a:solidFill>
                  <a:schemeClr val="bg1"/>
                </a:solidFill>
              </a:rPr>
              <a:t>geo-textile wrap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 descr="CR_HorizonClr.gif"/>
          <p:cNvPicPr>
            <a:picLocks noChangeAspect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-124691" y="5559136"/>
            <a:ext cx="2778283" cy="1849849"/>
          </a:xfrm>
          <a:prstGeom prst="rect">
            <a:avLst/>
          </a:prstGeom>
        </p:spPr>
      </p:pic>
      <p:grpSp>
        <p:nvGrpSpPr>
          <p:cNvPr id="9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0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7465624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0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32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2" name="Picture 9" descr="Wall 119 As-Built Kennec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94144" y="719898"/>
            <a:ext cx="6947222" cy="5198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R_HorizonClr.gif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-124690" y="5715000"/>
            <a:ext cx="2420630" cy="16117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9372" y="5854439"/>
            <a:ext cx="7412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Estimated Savings on Future Walls -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$200/ lineal foot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1357" y="73567"/>
            <a:ext cx="6202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1 T Retaining Walls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930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0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32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R_HorizonClr.gif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-124690" y="5715000"/>
            <a:ext cx="2420630" cy="16117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9372" y="5854439"/>
            <a:ext cx="7412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Estimated Savings on Future Walls -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$200/ lineal foot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1357" y="73567"/>
            <a:ext cx="6202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1 T Retaining Walls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72" y="701422"/>
            <a:ext cx="7769561" cy="502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96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10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32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R_HorizonClr.gif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-124690" y="5715000"/>
            <a:ext cx="2420630" cy="16117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9372" y="5854439"/>
            <a:ext cx="7412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Estimated Savings on Future Walls -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$200/ lineal foot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1357" y="73567"/>
            <a:ext cx="6202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1 T Retaining Walls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71" y="609600"/>
            <a:ext cx="7819387" cy="50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44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922" y="149226"/>
            <a:ext cx="7875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TDA In Light Rail Vibration Mitigat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ion 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P10100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36" y="2058242"/>
            <a:ext cx="5365173" cy="4023880"/>
          </a:xfrm>
          <a:prstGeom prst="rect">
            <a:avLst/>
          </a:prstGeom>
          <a:ln>
            <a:solidFill>
              <a:srgbClr val="000066"/>
            </a:solidFill>
          </a:ln>
        </p:spPr>
      </p:pic>
      <p:pic>
        <p:nvPicPr>
          <p:cNvPr id="2" name="Picture 1" descr="Vasona SP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530" y="1139325"/>
            <a:ext cx="4520044" cy="339003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Picture 6" descr="CR_HorizonClr.gif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-176645" y="5408088"/>
            <a:ext cx="3210791" cy="2137823"/>
          </a:xfrm>
          <a:prstGeom prst="rect">
            <a:avLst/>
          </a:prstGeom>
        </p:spPr>
      </p:pic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8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4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34854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floating sla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6745" y="393123"/>
            <a:ext cx="7176655" cy="5382491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0179" name="Rectangle 6"/>
          <p:cNvSpPr>
            <a:spLocks noGrp="1" noChangeArrowheads="1"/>
          </p:cNvSpPr>
          <p:nvPr>
            <p:ph type="title"/>
          </p:nvPr>
        </p:nvSpPr>
        <p:spPr>
          <a:xfrm>
            <a:off x="1219200" y="768927"/>
            <a:ext cx="6934200" cy="88423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Conventional Vibration Mitigation Technology $800+/ft</a:t>
            </a:r>
          </a:p>
        </p:txBody>
      </p:sp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7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3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001106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6" descr="P10100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073" y="380999"/>
            <a:ext cx="8348179" cy="5401193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981200" y="609600"/>
            <a:ext cx="47244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TDA Vibration Mitigation $150/ft</a:t>
            </a:r>
          </a:p>
          <a:p>
            <a:pPr>
              <a:defRPr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           </a:t>
            </a:r>
          </a:p>
        </p:txBody>
      </p:sp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7998445" y="5772662"/>
            <a:ext cx="844218" cy="866110"/>
            <a:chOff x="1290" y="2184"/>
            <a:chExt cx="448" cy="459"/>
          </a:xfrm>
        </p:grpSpPr>
        <p:sp>
          <p:nvSpPr>
            <p:cNvPr id="7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Freeform 12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Oval 13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Oval 14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5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6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7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3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866694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TDA LID Designs</a:t>
            </a:r>
            <a:endParaRPr lang="en-US" dirty="0">
              <a:solidFill>
                <a:srgbClr val="0F466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Butte Regional Transit Operations Center (</a:t>
            </a:r>
            <a:r>
              <a:rPr lang="en-US" dirty="0" err="1" smtClean="0"/>
              <a:t>BRTOC</a:t>
            </a:r>
            <a:r>
              <a:rPr lang="en-US" dirty="0" smtClean="0"/>
              <a:t>), Chico, CA</a:t>
            </a:r>
          </a:p>
          <a:p>
            <a:r>
              <a:rPr lang="en-US" dirty="0" smtClean="0"/>
              <a:t>Fleet and Materials Lab Building, Santa Rosa, CA</a:t>
            </a:r>
          </a:p>
          <a:p>
            <a:r>
              <a:rPr lang="en-US" dirty="0" smtClean="0"/>
              <a:t>Transportation Improvements for Redwood Business Park, Ukiah, CA</a:t>
            </a:r>
          </a:p>
          <a:p>
            <a:pPr lvl="1"/>
            <a:r>
              <a:rPr lang="en-US" dirty="0" smtClean="0"/>
              <a:t>In Construction now</a:t>
            </a:r>
            <a:endParaRPr lang="en-US" dirty="0"/>
          </a:p>
        </p:txBody>
      </p:sp>
      <p:grpSp>
        <p:nvGrpSpPr>
          <p:cNvPr id="4" name="Group 10"/>
          <p:cNvGrpSpPr>
            <a:grpSpLocks noChangeAspect="1"/>
          </p:cNvGrpSpPr>
          <p:nvPr/>
        </p:nvGrpSpPr>
        <p:grpSpPr bwMode="auto">
          <a:xfrm>
            <a:off x="8365535" y="6133649"/>
            <a:ext cx="613063" cy="628961"/>
            <a:chOff x="1290" y="2184"/>
            <a:chExt cx="448" cy="459"/>
          </a:xfrm>
        </p:grpSpPr>
        <p:sp>
          <p:nvSpPr>
            <p:cNvPr id="5" name="Rectangle 11"/>
            <p:cNvSpPr>
              <a:spLocks noChangeAspect="1" noChangeArrowheads="1"/>
            </p:cNvSpPr>
            <p:nvPr/>
          </p:nvSpPr>
          <p:spPr bwMode="ltGray">
            <a:xfrm>
              <a:off x="1313" y="2184"/>
              <a:ext cx="406" cy="4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6" name="Freeform 5"/>
            <p:cNvSpPr>
              <a:spLocks noChangeAspect="1"/>
            </p:cNvSpPr>
            <p:nvPr/>
          </p:nvSpPr>
          <p:spPr bwMode="ltGray">
            <a:xfrm>
              <a:off x="1328" y="2198"/>
              <a:ext cx="378" cy="430"/>
            </a:xfrm>
            <a:custGeom>
              <a:avLst/>
              <a:gdLst>
                <a:gd name="T0" fmla="*/ 378 w 378"/>
                <a:gd name="T1" fmla="*/ 430 h 430"/>
                <a:gd name="T2" fmla="*/ 378 w 378"/>
                <a:gd name="T3" fmla="*/ 0 h 430"/>
                <a:gd name="T4" fmla="*/ 0 w 378"/>
                <a:gd name="T5" fmla="*/ 0 h 430"/>
                <a:gd name="T6" fmla="*/ 0 w 378"/>
                <a:gd name="T7" fmla="*/ 430 h 430"/>
                <a:gd name="T8" fmla="*/ 378 w 378"/>
                <a:gd name="T9" fmla="*/ 430 h 430"/>
                <a:gd name="T10" fmla="*/ 378 w 378"/>
                <a:gd name="T1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8" h="430">
                  <a:moveTo>
                    <a:pt x="378" y="430"/>
                  </a:moveTo>
                  <a:lnTo>
                    <a:pt x="378" y="0"/>
                  </a:lnTo>
                  <a:lnTo>
                    <a:pt x="0" y="0"/>
                  </a:lnTo>
                  <a:lnTo>
                    <a:pt x="0" y="430"/>
                  </a:lnTo>
                  <a:lnTo>
                    <a:pt x="378" y="430"/>
                  </a:lnTo>
                  <a:lnTo>
                    <a:pt x="378" y="430"/>
                  </a:lnTo>
                  <a:close/>
                </a:path>
              </a:pathLst>
            </a:custGeom>
            <a:solidFill>
              <a:srgbClr val="00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7" name="Oval 6"/>
            <p:cNvSpPr>
              <a:spLocks noChangeAspect="1" noChangeArrowheads="1"/>
            </p:cNvSpPr>
            <p:nvPr/>
          </p:nvSpPr>
          <p:spPr bwMode="ltGray">
            <a:xfrm>
              <a:off x="1290" y="2276"/>
              <a:ext cx="448" cy="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Oval 7"/>
            <p:cNvSpPr>
              <a:spLocks noChangeAspect="1" noChangeArrowheads="1"/>
            </p:cNvSpPr>
            <p:nvPr/>
          </p:nvSpPr>
          <p:spPr bwMode="ltGray">
            <a:xfrm>
              <a:off x="1302" y="2290"/>
              <a:ext cx="424" cy="242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Freeform 8"/>
            <p:cNvSpPr>
              <a:spLocks noChangeAspect="1"/>
            </p:cNvSpPr>
            <p:nvPr/>
          </p:nvSpPr>
          <p:spPr bwMode="ltGray">
            <a:xfrm>
              <a:off x="1333" y="2339"/>
              <a:ext cx="114" cy="137"/>
            </a:xfrm>
            <a:custGeom>
              <a:avLst/>
              <a:gdLst>
                <a:gd name="T0" fmla="*/ 102 w 111"/>
                <a:gd name="T1" fmla="*/ 27 h 134"/>
                <a:gd name="T2" fmla="*/ 110 w 111"/>
                <a:gd name="T3" fmla="*/ 51 h 134"/>
                <a:gd name="T4" fmla="*/ 76 w 111"/>
                <a:gd name="T5" fmla="*/ 51 h 134"/>
                <a:gd name="T6" fmla="*/ 63 w 111"/>
                <a:gd name="T7" fmla="*/ 33 h 134"/>
                <a:gd name="T8" fmla="*/ 47 w 111"/>
                <a:gd name="T9" fmla="*/ 36 h 134"/>
                <a:gd name="T10" fmla="*/ 40 w 111"/>
                <a:gd name="T11" fmla="*/ 79 h 134"/>
                <a:gd name="T12" fmla="*/ 53 w 111"/>
                <a:gd name="T13" fmla="*/ 104 h 134"/>
                <a:gd name="T14" fmla="*/ 75 w 111"/>
                <a:gd name="T15" fmla="*/ 95 h 134"/>
                <a:gd name="T16" fmla="*/ 76 w 111"/>
                <a:gd name="T17" fmla="*/ 87 h 134"/>
                <a:gd name="T18" fmla="*/ 58 w 111"/>
                <a:gd name="T19" fmla="*/ 87 h 134"/>
                <a:gd name="T20" fmla="*/ 58 w 111"/>
                <a:gd name="T21" fmla="*/ 63 h 134"/>
                <a:gd name="T22" fmla="*/ 110 w 111"/>
                <a:gd name="T23" fmla="*/ 63 h 134"/>
                <a:gd name="T24" fmla="*/ 110 w 111"/>
                <a:gd name="T25" fmla="*/ 130 h 134"/>
                <a:gd name="T26" fmla="*/ 94 w 111"/>
                <a:gd name="T27" fmla="*/ 130 h 134"/>
                <a:gd name="T28" fmla="*/ 88 w 111"/>
                <a:gd name="T29" fmla="*/ 117 h 134"/>
                <a:gd name="T30" fmla="*/ 35 w 111"/>
                <a:gd name="T31" fmla="*/ 128 h 134"/>
                <a:gd name="T32" fmla="*/ 1 w 111"/>
                <a:gd name="T33" fmla="*/ 74 h 134"/>
                <a:gd name="T34" fmla="*/ 24 w 111"/>
                <a:gd name="T35" fmla="*/ 16 h 134"/>
                <a:gd name="T36" fmla="*/ 102 w 111"/>
                <a:gd name="T3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4">
                  <a:moveTo>
                    <a:pt x="102" y="27"/>
                  </a:moveTo>
                  <a:cubicBezTo>
                    <a:pt x="107" y="33"/>
                    <a:pt x="111" y="42"/>
                    <a:pt x="110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44"/>
                    <a:pt x="71" y="36"/>
                    <a:pt x="63" y="33"/>
                  </a:cubicBezTo>
                  <a:cubicBezTo>
                    <a:pt x="58" y="31"/>
                    <a:pt x="52" y="33"/>
                    <a:pt x="47" y="36"/>
                  </a:cubicBezTo>
                  <a:cubicBezTo>
                    <a:pt x="37" y="47"/>
                    <a:pt x="39" y="64"/>
                    <a:pt x="40" y="79"/>
                  </a:cubicBezTo>
                  <a:cubicBezTo>
                    <a:pt x="40" y="89"/>
                    <a:pt x="44" y="99"/>
                    <a:pt x="53" y="104"/>
                  </a:cubicBezTo>
                  <a:cubicBezTo>
                    <a:pt x="62" y="106"/>
                    <a:pt x="71" y="103"/>
                    <a:pt x="75" y="95"/>
                  </a:cubicBezTo>
                  <a:cubicBezTo>
                    <a:pt x="75" y="93"/>
                    <a:pt x="77" y="90"/>
                    <a:pt x="76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1" y="126"/>
                    <a:pt x="91" y="121"/>
                    <a:pt x="88" y="117"/>
                  </a:cubicBezTo>
                  <a:cubicBezTo>
                    <a:pt x="75" y="131"/>
                    <a:pt x="53" y="134"/>
                    <a:pt x="35" y="128"/>
                  </a:cubicBezTo>
                  <a:cubicBezTo>
                    <a:pt x="12" y="121"/>
                    <a:pt x="2" y="96"/>
                    <a:pt x="1" y="74"/>
                  </a:cubicBezTo>
                  <a:cubicBezTo>
                    <a:pt x="0" y="51"/>
                    <a:pt x="6" y="31"/>
                    <a:pt x="24" y="16"/>
                  </a:cubicBezTo>
                  <a:cubicBezTo>
                    <a:pt x="47" y="0"/>
                    <a:pt x="84" y="4"/>
                    <a:pt x="10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Freeform 9"/>
            <p:cNvSpPr>
              <a:spLocks noChangeAspect="1"/>
            </p:cNvSpPr>
            <p:nvPr/>
          </p:nvSpPr>
          <p:spPr bwMode="ltGray">
            <a:xfrm>
              <a:off x="1586" y="2347"/>
              <a:ext cx="115" cy="125"/>
            </a:xfrm>
            <a:custGeom>
              <a:avLst/>
              <a:gdLst>
                <a:gd name="T0" fmla="*/ 47 w 112"/>
                <a:gd name="T1" fmla="*/ 1 h 122"/>
                <a:gd name="T2" fmla="*/ 97 w 112"/>
                <a:gd name="T3" fmla="*/ 23 h 122"/>
                <a:gd name="T4" fmla="*/ 97 w 112"/>
                <a:gd name="T5" fmla="*/ 100 h 122"/>
                <a:gd name="T6" fmla="*/ 42 w 112"/>
                <a:gd name="T7" fmla="*/ 121 h 122"/>
                <a:gd name="T8" fmla="*/ 1 w 112"/>
                <a:gd name="T9" fmla="*/ 122 h 122"/>
                <a:gd name="T10" fmla="*/ 1 w 112"/>
                <a:gd name="T11" fmla="*/ 1 h 122"/>
                <a:gd name="T12" fmla="*/ 47 w 112"/>
                <a:gd name="T13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2">
                  <a:moveTo>
                    <a:pt x="47" y="1"/>
                  </a:moveTo>
                  <a:cubicBezTo>
                    <a:pt x="67" y="1"/>
                    <a:pt x="86" y="4"/>
                    <a:pt x="97" y="23"/>
                  </a:cubicBezTo>
                  <a:cubicBezTo>
                    <a:pt x="112" y="45"/>
                    <a:pt x="111" y="79"/>
                    <a:pt x="97" y="100"/>
                  </a:cubicBezTo>
                  <a:cubicBezTo>
                    <a:pt x="83" y="119"/>
                    <a:pt x="63" y="121"/>
                    <a:pt x="42" y="121"/>
                  </a:cubicBezTo>
                  <a:cubicBezTo>
                    <a:pt x="32" y="122"/>
                    <a:pt x="0" y="122"/>
                    <a:pt x="1" y="12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1"/>
                    <a:pt x="31" y="0"/>
                    <a:pt x="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0"/>
            <p:cNvSpPr>
              <a:spLocks noChangeAspect="1"/>
            </p:cNvSpPr>
            <p:nvPr/>
          </p:nvSpPr>
          <p:spPr bwMode="ltGray">
            <a:xfrm>
              <a:off x="1463" y="2348"/>
              <a:ext cx="105" cy="124"/>
            </a:xfrm>
            <a:custGeom>
              <a:avLst/>
              <a:gdLst>
                <a:gd name="T0" fmla="*/ 37 w 105"/>
                <a:gd name="T1" fmla="*/ 45 h 124"/>
                <a:gd name="T2" fmla="*/ 68 w 105"/>
                <a:gd name="T3" fmla="*/ 45 h 124"/>
                <a:gd name="T4" fmla="*/ 68 w 105"/>
                <a:gd name="T5" fmla="*/ 0 h 124"/>
                <a:gd name="T6" fmla="*/ 105 w 105"/>
                <a:gd name="T7" fmla="*/ 0 h 124"/>
                <a:gd name="T8" fmla="*/ 105 w 105"/>
                <a:gd name="T9" fmla="*/ 124 h 124"/>
                <a:gd name="T10" fmla="*/ 68 w 105"/>
                <a:gd name="T11" fmla="*/ 124 h 124"/>
                <a:gd name="T12" fmla="*/ 68 w 105"/>
                <a:gd name="T13" fmla="*/ 75 h 124"/>
                <a:gd name="T14" fmla="*/ 37 w 105"/>
                <a:gd name="T15" fmla="*/ 75 h 124"/>
                <a:gd name="T16" fmla="*/ 37 w 105"/>
                <a:gd name="T17" fmla="*/ 124 h 124"/>
                <a:gd name="T18" fmla="*/ 0 w 105"/>
                <a:gd name="T19" fmla="*/ 124 h 124"/>
                <a:gd name="T20" fmla="*/ 0 w 105"/>
                <a:gd name="T21" fmla="*/ 0 h 124"/>
                <a:gd name="T22" fmla="*/ 37 w 105"/>
                <a:gd name="T23" fmla="*/ 0 h 124"/>
                <a:gd name="T24" fmla="*/ 37 w 105"/>
                <a:gd name="T25" fmla="*/ 45 h 124"/>
                <a:gd name="T26" fmla="*/ 37 w 105"/>
                <a:gd name="T27" fmla="*/ 4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124">
                  <a:moveTo>
                    <a:pt x="37" y="45"/>
                  </a:moveTo>
                  <a:lnTo>
                    <a:pt x="68" y="45"/>
                  </a:lnTo>
                  <a:lnTo>
                    <a:pt x="68" y="0"/>
                  </a:lnTo>
                  <a:lnTo>
                    <a:pt x="105" y="0"/>
                  </a:lnTo>
                  <a:lnTo>
                    <a:pt x="105" y="124"/>
                  </a:lnTo>
                  <a:lnTo>
                    <a:pt x="68" y="124"/>
                  </a:lnTo>
                  <a:lnTo>
                    <a:pt x="68" y="75"/>
                  </a:lnTo>
                  <a:lnTo>
                    <a:pt x="37" y="75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5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1"/>
            <p:cNvSpPr>
              <a:spLocks noChangeAspect="1"/>
            </p:cNvSpPr>
            <p:nvPr/>
          </p:nvSpPr>
          <p:spPr bwMode="ltGray">
            <a:xfrm>
              <a:off x="1625" y="2373"/>
              <a:ext cx="33" cy="72"/>
            </a:xfrm>
            <a:custGeom>
              <a:avLst/>
              <a:gdLst>
                <a:gd name="T0" fmla="*/ 22 w 32"/>
                <a:gd name="T1" fmla="*/ 9 h 71"/>
                <a:gd name="T2" fmla="*/ 32 w 32"/>
                <a:gd name="T3" fmla="*/ 40 h 71"/>
                <a:gd name="T4" fmla="*/ 23 w 32"/>
                <a:gd name="T5" fmla="*/ 64 h 71"/>
                <a:gd name="T6" fmla="*/ 0 w 32"/>
                <a:gd name="T7" fmla="*/ 70 h 71"/>
                <a:gd name="T8" fmla="*/ 0 w 32"/>
                <a:gd name="T9" fmla="*/ 2 h 71"/>
                <a:gd name="T10" fmla="*/ 22 w 32"/>
                <a:gd name="T11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22" y="9"/>
                  </a:moveTo>
                  <a:cubicBezTo>
                    <a:pt x="30" y="17"/>
                    <a:pt x="32" y="28"/>
                    <a:pt x="32" y="40"/>
                  </a:cubicBezTo>
                  <a:cubicBezTo>
                    <a:pt x="31" y="49"/>
                    <a:pt x="28" y="56"/>
                    <a:pt x="23" y="64"/>
                  </a:cubicBezTo>
                  <a:cubicBezTo>
                    <a:pt x="17" y="69"/>
                    <a:pt x="9" y="71"/>
                    <a:pt x="0" y="7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0"/>
                    <a:pt x="16" y="4"/>
                    <a:pt x="22" y="9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44923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Site Plan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1106689"/>
            <a:ext cx="6053295" cy="50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352800" y="1943100"/>
            <a:ext cx="2331720" cy="762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684520" y="1950720"/>
            <a:ext cx="0" cy="62484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323330" y="2804160"/>
            <a:ext cx="0" cy="929640"/>
          </a:xfrm>
          <a:prstGeom prst="line">
            <a:avLst/>
          </a:prstGeom>
          <a:ln w="666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014013" y="6029960"/>
            <a:ext cx="3662888" cy="0"/>
          </a:xfrm>
          <a:prstGeom prst="line">
            <a:avLst/>
          </a:prstGeom>
          <a:ln w="666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767840" y="3041650"/>
            <a:ext cx="0" cy="2740660"/>
          </a:xfrm>
          <a:prstGeom prst="line">
            <a:avLst/>
          </a:prstGeom>
          <a:ln w="920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720850" y="2622550"/>
            <a:ext cx="46990" cy="419100"/>
          </a:xfrm>
          <a:prstGeom prst="line">
            <a:avLst/>
          </a:prstGeom>
          <a:ln w="920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1606550" y="1739900"/>
            <a:ext cx="114300" cy="882650"/>
          </a:xfrm>
          <a:prstGeom prst="line">
            <a:avLst/>
          </a:prstGeom>
          <a:ln w="666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606550" y="1593850"/>
            <a:ext cx="0" cy="146050"/>
          </a:xfrm>
          <a:prstGeom prst="line">
            <a:avLst/>
          </a:prstGeom>
          <a:ln w="666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 rot="10077446">
            <a:off x="1762722" y="5561446"/>
            <a:ext cx="502583" cy="468056"/>
          </a:xfrm>
          <a:prstGeom prst="arc">
            <a:avLst>
              <a:gd name="adj1" fmla="val 16904865"/>
              <a:gd name="adj2" fmla="val 1403372"/>
            </a:avLst>
          </a:prstGeom>
          <a:ln w="793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5062220" y="2956560"/>
            <a:ext cx="0" cy="119634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657851" y="3427730"/>
            <a:ext cx="0" cy="6870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4837430" y="2070259"/>
            <a:ext cx="0" cy="94297"/>
          </a:xfrm>
          <a:prstGeom prst="line">
            <a:avLst/>
          </a:prstGeom>
          <a:ln w="889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047934" y="2070258"/>
            <a:ext cx="0" cy="94297"/>
          </a:xfrm>
          <a:prstGeom prst="line">
            <a:avLst/>
          </a:prstGeom>
          <a:ln w="1174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282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Bioretention</a:t>
            </a:r>
            <a:r>
              <a:rPr lang="en-US" dirty="0" smtClean="0"/>
              <a:t> Swale Typical Section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9" y="1418065"/>
            <a:ext cx="8388335" cy="415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402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679" y="75856"/>
            <a:ext cx="7886700" cy="1325563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b="1" dirty="0" smtClean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 Photos</a:t>
            </a:r>
            <a:endParaRPr lang="en-US" b="1" dirty="0">
              <a:solidFill>
                <a:srgbClr val="0F466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735" y="1262406"/>
            <a:ext cx="5980001" cy="4490351"/>
          </a:xfrm>
        </p:spPr>
      </p:pic>
    </p:spTree>
    <p:extLst>
      <p:ext uri="{BB962C8B-B14F-4D97-AF65-F5344CB8AC3E}">
        <p14:creationId xmlns:p14="http://schemas.microsoft.com/office/powerpoint/2010/main" val="210904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309" y="0"/>
            <a:ext cx="7886700" cy="1325563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b="1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30" y="1034266"/>
            <a:ext cx="3679413" cy="491056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2" r="6896"/>
          <a:stretch/>
        </p:blipFill>
        <p:spPr>
          <a:xfrm>
            <a:off x="239763" y="1034266"/>
            <a:ext cx="4477833" cy="491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3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81" y="12298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sz="3600" b="1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142" y="1284017"/>
            <a:ext cx="6165130" cy="4623848"/>
          </a:xfrm>
        </p:spPr>
      </p:pic>
    </p:spTree>
    <p:extLst>
      <p:ext uri="{BB962C8B-B14F-4D97-AF65-F5344CB8AC3E}">
        <p14:creationId xmlns:p14="http://schemas.microsoft.com/office/powerpoint/2010/main" val="296600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6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sz="3600" b="1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715" y="1262808"/>
            <a:ext cx="6124859" cy="4593644"/>
          </a:xfrm>
        </p:spPr>
      </p:pic>
      <p:pic>
        <p:nvPicPr>
          <p:cNvPr id="1026" name="Picture 2" descr="http://milspecea.com/wp-content/uploads/2013/07/DSCN0225-300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1263650"/>
            <a:ext cx="2025650" cy="202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10225" y="1352550"/>
            <a:ext cx="202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Helical Soil Anchor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3179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8229"/>
            <a:ext cx="7886700" cy="1325563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b="1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580528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91278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0602"/>
            <a:ext cx="7886700" cy="1325563"/>
          </a:xfrm>
        </p:spPr>
        <p:txBody>
          <a:bodyPr/>
          <a:lstStyle/>
          <a:p>
            <a:pPr algn="ctr"/>
            <a:r>
              <a:rPr lang="en-US" dirty="0" err="1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81" y="1247628"/>
            <a:ext cx="6321064" cy="4740798"/>
          </a:xfrm>
        </p:spPr>
      </p:pic>
    </p:spTree>
    <p:extLst>
      <p:ext uri="{BB962C8B-B14F-4D97-AF65-F5344CB8AC3E}">
        <p14:creationId xmlns:p14="http://schemas.microsoft.com/office/powerpoint/2010/main" val="274090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690689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41673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BRTOC</a:t>
            </a:r>
            <a:r>
              <a:rPr lang="en-US" dirty="0">
                <a:solidFill>
                  <a:srgbClr val="0F46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7788" y="2087373"/>
            <a:ext cx="4351338" cy="3263503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28718" y="2086737"/>
            <a:ext cx="4346257" cy="325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1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Sonoma County Fleet Facility Site Plan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980" y="848914"/>
            <a:ext cx="5616461" cy="527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3433763" y="1257300"/>
            <a:ext cx="2033587" cy="0"/>
          </a:xfrm>
          <a:prstGeom prst="line">
            <a:avLst/>
          </a:prstGeom>
          <a:ln w="793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19277" y="3671888"/>
            <a:ext cx="309562" cy="1443037"/>
          </a:xfrm>
          <a:prstGeom prst="line">
            <a:avLst/>
          </a:prstGeom>
          <a:ln w="793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438399" y="5919789"/>
            <a:ext cx="4491039" cy="0"/>
          </a:xfrm>
          <a:prstGeom prst="line">
            <a:avLst/>
          </a:prstGeom>
          <a:ln w="793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1911827" y="1252538"/>
            <a:ext cx="1517173" cy="2428875"/>
          </a:xfrm>
          <a:custGeom>
            <a:avLst/>
            <a:gdLst>
              <a:gd name="connsiteX0" fmla="*/ 1517173 w 1517173"/>
              <a:gd name="connsiteY0" fmla="*/ 0 h 2428875"/>
              <a:gd name="connsiteX1" fmla="*/ 831373 w 1517173"/>
              <a:gd name="connsiteY1" fmla="*/ 395287 h 2428875"/>
              <a:gd name="connsiteX2" fmla="*/ 374173 w 1517173"/>
              <a:gd name="connsiteY2" fmla="*/ 952500 h 2428875"/>
              <a:gd name="connsiteX3" fmla="*/ 121761 w 1517173"/>
              <a:gd name="connsiteY3" fmla="*/ 1428750 h 2428875"/>
              <a:gd name="connsiteX4" fmla="*/ 12223 w 1517173"/>
              <a:gd name="connsiteY4" fmla="*/ 1990725 h 2428875"/>
              <a:gd name="connsiteX5" fmla="*/ 7461 w 1517173"/>
              <a:gd name="connsiteY5" fmla="*/ 2428875 h 242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7173" h="2428875">
                <a:moveTo>
                  <a:pt x="1517173" y="0"/>
                </a:moveTo>
                <a:cubicBezTo>
                  <a:pt x="1269523" y="118268"/>
                  <a:pt x="1021873" y="236537"/>
                  <a:pt x="831373" y="395287"/>
                </a:cubicBezTo>
                <a:cubicBezTo>
                  <a:pt x="640873" y="554037"/>
                  <a:pt x="492442" y="780256"/>
                  <a:pt x="374173" y="952500"/>
                </a:cubicBezTo>
                <a:cubicBezTo>
                  <a:pt x="255904" y="1124744"/>
                  <a:pt x="182086" y="1255712"/>
                  <a:pt x="121761" y="1428750"/>
                </a:cubicBezTo>
                <a:cubicBezTo>
                  <a:pt x="61436" y="1601788"/>
                  <a:pt x="31273" y="1824038"/>
                  <a:pt x="12223" y="1990725"/>
                </a:cubicBezTo>
                <a:cubicBezTo>
                  <a:pt x="-6827" y="2157412"/>
                  <a:pt x="317" y="2293143"/>
                  <a:pt x="7461" y="2428875"/>
                </a:cubicBez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86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Bioretention</a:t>
            </a:r>
            <a:r>
              <a:rPr lang="en-US" dirty="0" smtClean="0"/>
              <a:t> Swale Typical Section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57" y="1403624"/>
            <a:ext cx="8533844" cy="419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8428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Fleet Facility Site Construction Photos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761270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Fleet Facility Site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2529621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Fleet Facility Site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9307508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Fleet Facility Site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856658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Fleet Facility Site Construction Photos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9480" y="1902474"/>
            <a:ext cx="4525963" cy="339447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38047" y="1902873"/>
            <a:ext cx="4525506" cy="339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897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6441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City of Ukiah Redwood Business Park</a:t>
            </a:r>
            <a:br>
              <a:rPr lang="en-US" dirty="0" smtClean="0"/>
            </a:br>
            <a:r>
              <a:rPr lang="en-US" dirty="0" smtClean="0"/>
              <a:t>Typical Road Reconstruction &amp; LID Plan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84249"/>
            <a:ext cx="8229600" cy="39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272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TDA</a:t>
            </a:r>
            <a:r>
              <a:rPr lang="en-US" dirty="0" smtClean="0"/>
              <a:t> Infiltration gallery cross section view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524" y="1600200"/>
            <a:ext cx="7216951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09060" y="4584646"/>
            <a:ext cx="990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 smtClean="0"/>
              <a:t>BIORETENTION</a:t>
            </a:r>
            <a:r>
              <a:rPr lang="en-US" sz="1000" dirty="0" smtClean="0"/>
              <a:t> </a:t>
            </a:r>
            <a:r>
              <a:rPr lang="en-US" sz="1000" dirty="0" err="1" smtClean="0"/>
              <a:t>TDA</a:t>
            </a:r>
            <a:r>
              <a:rPr lang="en-US" sz="1000" dirty="0" smtClean="0"/>
              <a:t> AREA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957052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Typical Infiltration Gallery (Pre-Construction)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600200"/>
            <a:ext cx="5965862" cy="4474396"/>
          </a:xfrm>
        </p:spPr>
      </p:pic>
      <p:sp>
        <p:nvSpPr>
          <p:cNvPr id="7" name="Freeform 6"/>
          <p:cNvSpPr/>
          <p:nvPr/>
        </p:nvSpPr>
        <p:spPr>
          <a:xfrm>
            <a:off x="3952068" y="3936569"/>
            <a:ext cx="689674" cy="209228"/>
          </a:xfrm>
          <a:custGeom>
            <a:avLst/>
            <a:gdLst>
              <a:gd name="connsiteX0" fmla="*/ 247973 w 689674"/>
              <a:gd name="connsiteY0" fmla="*/ 7750 h 193729"/>
              <a:gd name="connsiteX1" fmla="*/ 689674 w 689674"/>
              <a:gd name="connsiteY1" fmla="*/ 0 h 193729"/>
              <a:gd name="connsiteX2" fmla="*/ 573437 w 689674"/>
              <a:gd name="connsiteY2" fmla="*/ 185980 h 193729"/>
              <a:gd name="connsiteX3" fmla="*/ 0 w 689674"/>
              <a:gd name="connsiteY3" fmla="*/ 193729 h 193729"/>
              <a:gd name="connsiteX4" fmla="*/ 247973 w 689674"/>
              <a:gd name="connsiteY4" fmla="*/ 7750 h 19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674" h="193729">
                <a:moveTo>
                  <a:pt x="247973" y="7750"/>
                </a:moveTo>
                <a:lnTo>
                  <a:pt x="689674" y="0"/>
                </a:lnTo>
                <a:lnTo>
                  <a:pt x="573437" y="185980"/>
                </a:lnTo>
                <a:lnTo>
                  <a:pt x="0" y="193729"/>
                </a:lnTo>
                <a:lnTo>
                  <a:pt x="247973" y="775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4215539" y="3425125"/>
            <a:ext cx="1611824" cy="705173"/>
          </a:xfrm>
          <a:custGeom>
            <a:avLst/>
            <a:gdLst>
              <a:gd name="connsiteX0" fmla="*/ 309966 w 1611824"/>
              <a:gd name="connsiteY0" fmla="*/ 705173 h 705173"/>
              <a:gd name="connsiteX1" fmla="*/ 1456841 w 1611824"/>
              <a:gd name="connsiteY1" fmla="*/ 697424 h 705173"/>
              <a:gd name="connsiteX2" fmla="*/ 1611824 w 1611824"/>
              <a:gd name="connsiteY2" fmla="*/ 46495 h 705173"/>
              <a:gd name="connsiteX3" fmla="*/ 681925 w 1611824"/>
              <a:gd name="connsiteY3" fmla="*/ 0 h 705173"/>
              <a:gd name="connsiteX4" fmla="*/ 0 w 1611824"/>
              <a:gd name="connsiteY4" fmla="*/ 526943 h 705173"/>
              <a:gd name="connsiteX5" fmla="*/ 418454 w 1611824"/>
              <a:gd name="connsiteY5" fmla="*/ 519194 h 705173"/>
              <a:gd name="connsiteX6" fmla="*/ 309966 w 1611824"/>
              <a:gd name="connsiteY6" fmla="*/ 705173 h 70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824" h="705173">
                <a:moveTo>
                  <a:pt x="309966" y="705173"/>
                </a:moveTo>
                <a:lnTo>
                  <a:pt x="1456841" y="697424"/>
                </a:lnTo>
                <a:lnTo>
                  <a:pt x="1611824" y="46495"/>
                </a:lnTo>
                <a:lnTo>
                  <a:pt x="681925" y="0"/>
                </a:lnTo>
                <a:lnTo>
                  <a:pt x="0" y="526943"/>
                </a:lnTo>
                <a:lnTo>
                  <a:pt x="418454" y="519194"/>
                </a:lnTo>
                <a:lnTo>
                  <a:pt x="309966" y="705173"/>
                </a:lnTo>
                <a:close/>
              </a:path>
            </a:pathLst>
          </a:custGeom>
          <a:pattFill prst="smCheck">
            <a:fgClr>
              <a:schemeClr val="accent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556502" y="3556861"/>
            <a:ext cx="457200" cy="3642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4587498" y="3556861"/>
            <a:ext cx="976394" cy="480447"/>
          </a:xfrm>
          <a:custGeom>
            <a:avLst/>
            <a:gdLst>
              <a:gd name="connsiteX0" fmla="*/ 0 w 976394"/>
              <a:gd name="connsiteY0" fmla="*/ 480447 h 480447"/>
              <a:gd name="connsiteX1" fmla="*/ 697424 w 976394"/>
              <a:gd name="connsiteY1" fmla="*/ 472698 h 480447"/>
              <a:gd name="connsiteX2" fmla="*/ 976394 w 976394"/>
              <a:gd name="connsiteY2" fmla="*/ 0 h 480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6394" h="480447">
                <a:moveTo>
                  <a:pt x="0" y="480447"/>
                </a:moveTo>
                <a:lnTo>
                  <a:pt x="697424" y="472698"/>
                </a:lnTo>
                <a:lnTo>
                  <a:pt x="976394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ine Callout 2 (No Border) 11"/>
          <p:cNvSpPr/>
          <p:nvPr/>
        </p:nvSpPr>
        <p:spPr>
          <a:xfrm>
            <a:off x="4785102" y="4679197"/>
            <a:ext cx="1278610" cy="294467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11185"/>
              <a:gd name="adj6" fmla="val -41212"/>
            </a:avLst>
          </a:prstGeom>
          <a:ln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Catch Basin</a:t>
            </a:r>
            <a:endParaRPr lang="en-US" dirty="0"/>
          </a:p>
        </p:txBody>
      </p:sp>
      <p:sp>
        <p:nvSpPr>
          <p:cNvPr id="15" name="Line Callout 2 (No Border) 14"/>
          <p:cNvSpPr/>
          <p:nvPr/>
        </p:nvSpPr>
        <p:spPr>
          <a:xfrm>
            <a:off x="6160577" y="4160463"/>
            <a:ext cx="1359976" cy="582018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4923"/>
              <a:gd name="adj6" fmla="val -69132"/>
            </a:avLst>
          </a:prstGeom>
          <a:ln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Bioretention</a:t>
            </a:r>
            <a:r>
              <a:rPr lang="en-US" dirty="0" smtClean="0"/>
              <a:t> </a:t>
            </a:r>
            <a:r>
              <a:rPr lang="en-US" dirty="0" err="1" smtClean="0"/>
              <a:t>TDA</a:t>
            </a:r>
            <a:r>
              <a:rPr lang="en-US" dirty="0" smtClean="0"/>
              <a:t> Area</a:t>
            </a:r>
            <a:endParaRPr lang="en-US" dirty="0"/>
          </a:p>
        </p:txBody>
      </p:sp>
      <p:sp>
        <p:nvSpPr>
          <p:cNvPr id="18" name="Line Callout 2 (No Border) 17"/>
          <p:cNvSpPr/>
          <p:nvPr/>
        </p:nvSpPr>
        <p:spPr>
          <a:xfrm>
            <a:off x="6241943" y="3689888"/>
            <a:ext cx="1060647" cy="294467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3816"/>
              <a:gd name="adj6" fmla="val -69141"/>
            </a:avLst>
          </a:prstGeom>
          <a:ln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Perf Pipe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4982705" y="3478266"/>
            <a:ext cx="123986" cy="96865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507217" y="3478266"/>
            <a:ext cx="123986" cy="96865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ine Callout 2 (No Border) 20"/>
          <p:cNvSpPr/>
          <p:nvPr/>
        </p:nvSpPr>
        <p:spPr>
          <a:xfrm>
            <a:off x="6063712" y="2733098"/>
            <a:ext cx="1026763" cy="294467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1974"/>
              <a:gd name="adj6" fmla="val -47536"/>
            </a:avLst>
          </a:prstGeom>
          <a:ln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Cleanout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0710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Typical </a:t>
            </a:r>
            <a:r>
              <a:rPr lang="en-US" dirty="0"/>
              <a:t>Infiltration Gallery </a:t>
            </a:r>
            <a:r>
              <a:rPr lang="en-US" dirty="0" smtClean="0"/>
              <a:t>(excavation &amp; fill)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5" y="1752599"/>
            <a:ext cx="2470149" cy="329353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159" y="1536698"/>
            <a:ext cx="2794000" cy="372533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654" y="1281285"/>
            <a:ext cx="3207079" cy="427610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021487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Typical </a:t>
            </a:r>
            <a:r>
              <a:rPr lang="en-US" dirty="0"/>
              <a:t>Infiltration </a:t>
            </a:r>
            <a:r>
              <a:rPr lang="en-US" dirty="0" smtClean="0"/>
              <a:t>Gallery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14" y="2040467"/>
            <a:ext cx="2686753" cy="20150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234" y="1570565"/>
            <a:ext cx="2736849" cy="3649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67" y="1411814"/>
            <a:ext cx="2974975" cy="396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444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4319" y="251092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				</a:t>
            </a:r>
            <a:r>
              <a:rPr lang="en-US" sz="9600" dirty="0" smtClean="0"/>
              <a:t>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23346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796" y="199383"/>
            <a:ext cx="1155128" cy="4181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10" y="4928158"/>
            <a:ext cx="1866888" cy="2792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210" y="1926748"/>
            <a:ext cx="891304" cy="433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360" y="2731728"/>
            <a:ext cx="504819" cy="26826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03" y="1064930"/>
            <a:ext cx="1125733" cy="82606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288" y="4415429"/>
            <a:ext cx="819893" cy="366220"/>
          </a:xfrm>
          <a:prstGeom prst="rect">
            <a:avLst/>
          </a:prstGeom>
          <a:effectLst>
            <a:glow rad="127000">
              <a:schemeClr val="bg1">
                <a:lumMod val="95000"/>
              </a:schemeClr>
            </a:glo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5" y="5340136"/>
            <a:ext cx="1996125" cy="3805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950" y="3515737"/>
            <a:ext cx="527108" cy="52870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050" y="3301565"/>
            <a:ext cx="931298" cy="2972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588" y="986754"/>
            <a:ext cx="765468" cy="39804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65" y="2887176"/>
            <a:ext cx="825869" cy="4335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396" y="5599942"/>
            <a:ext cx="788483" cy="3345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65" y="4421003"/>
            <a:ext cx="1216797" cy="511166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472" y="5231516"/>
            <a:ext cx="1160492" cy="40650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" y="2649481"/>
            <a:ext cx="699045" cy="56972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924" y="2541011"/>
            <a:ext cx="878588" cy="52193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429" y="1720603"/>
            <a:ext cx="1172112" cy="48334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476" y="4073306"/>
            <a:ext cx="1043692" cy="70136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18" y="3719532"/>
            <a:ext cx="817455" cy="40475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72" y="5804272"/>
            <a:ext cx="1461106" cy="27342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311" y="5096566"/>
            <a:ext cx="995037" cy="35769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52" y="5713791"/>
            <a:ext cx="1207320" cy="315501"/>
          </a:xfrm>
          <a:prstGeom prst="rect">
            <a:avLst/>
          </a:prstGeom>
          <a:effectLst>
            <a:glow rad="127000">
              <a:schemeClr val="bg1">
                <a:lumMod val="95000"/>
              </a:schemeClr>
            </a:glo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235" y="5468437"/>
            <a:ext cx="682365" cy="59753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875" y="5575219"/>
            <a:ext cx="635696" cy="52339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692" y="76349"/>
            <a:ext cx="1032988" cy="61979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641" y="231644"/>
            <a:ext cx="1090176" cy="7716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673" y="866012"/>
            <a:ext cx="726526" cy="726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180" y="1068706"/>
            <a:ext cx="1022686" cy="44657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982" y="974382"/>
            <a:ext cx="1435414" cy="42218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668" y="2030165"/>
            <a:ext cx="666573" cy="32262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12" y="2834864"/>
            <a:ext cx="2106452" cy="33603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264" y="4704894"/>
            <a:ext cx="1570482" cy="5025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662" y="5114949"/>
            <a:ext cx="1451542" cy="2757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307" y="943166"/>
            <a:ext cx="1119098" cy="61041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909" y="4259750"/>
            <a:ext cx="1492199" cy="370337"/>
          </a:xfrm>
          <a:prstGeom prst="rect">
            <a:avLst/>
          </a:prstGeom>
        </p:spPr>
      </p:pic>
      <p:pic>
        <p:nvPicPr>
          <p:cNvPr id="41" name="Content Placeholder 3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474" y="109737"/>
            <a:ext cx="974087" cy="704589"/>
          </a:xfrm>
          <a:prstGeom prst="rect">
            <a:avLst/>
          </a:prstGeom>
          <a:effectLst>
            <a:glow rad="127000">
              <a:schemeClr val="bg1">
                <a:lumMod val="85000"/>
              </a:schemeClr>
            </a:glo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168" y="29020"/>
            <a:ext cx="1077066" cy="71445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0" y="1879805"/>
            <a:ext cx="905152" cy="60041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" t="13007" r="5151" b="12439"/>
          <a:stretch/>
        </p:blipFill>
        <p:spPr>
          <a:xfrm>
            <a:off x="2570544" y="1535804"/>
            <a:ext cx="1206506" cy="66163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924" y="1845769"/>
            <a:ext cx="1048867" cy="63447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4" t="14107" r="7045" b="18778"/>
          <a:stretch/>
        </p:blipFill>
        <p:spPr>
          <a:xfrm>
            <a:off x="1484541" y="3285754"/>
            <a:ext cx="1153265" cy="593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2" y="1064930"/>
            <a:ext cx="1097429" cy="72796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04" y="3306303"/>
            <a:ext cx="993777" cy="720043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37" y="2228340"/>
            <a:ext cx="1435849" cy="5011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5" y="4093102"/>
            <a:ext cx="1287111" cy="7276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550" y="1938353"/>
            <a:ext cx="1473833" cy="43140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21" y="5896324"/>
            <a:ext cx="2052914" cy="329932"/>
          </a:xfrm>
          <a:prstGeom prst="rect">
            <a:avLst/>
          </a:prstGeom>
        </p:spPr>
      </p:pic>
      <p:sp>
        <p:nvSpPr>
          <p:cNvPr id="52" name="Title 1"/>
          <p:cNvSpPr txBox="1">
            <a:spLocks/>
          </p:cNvSpPr>
          <p:nvPr/>
        </p:nvSpPr>
        <p:spPr bwMode="auto">
          <a:xfrm>
            <a:off x="4279125" y="2588717"/>
            <a:ext cx="2018938" cy="2041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</a:t>
            </a:r>
            <a:endParaRPr kumimoji="0" lang="en-US" altLang="en-US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531" y="164821"/>
            <a:ext cx="1421288" cy="71203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234" y="3582732"/>
            <a:ext cx="1416625" cy="5553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33" y="4924311"/>
            <a:ext cx="1705963" cy="58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06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4800" dirty="0" smtClean="0">
            <a:solidFill>
              <a:schemeClr val="bg1"/>
            </a:solidFill>
            <a:latin typeface="+mj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4138</TotalTime>
  <Words>896</Words>
  <Application>Microsoft Office PowerPoint</Application>
  <PresentationFormat>On-screen Show (4:3)</PresentationFormat>
  <Paragraphs>178</Paragraphs>
  <Slides>59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Arial Black</vt:lpstr>
      <vt:lpstr>BankGothic Md BT</vt:lpstr>
      <vt:lpstr>Calibri</vt:lpstr>
      <vt:lpstr>Cambria</vt:lpstr>
      <vt:lpstr>Verdana</vt:lpstr>
      <vt:lpstr>Wingdings</vt:lpstr>
      <vt:lpstr>Office Theme</vt:lpstr>
      <vt:lpstr>1_Office Theme</vt:lpstr>
      <vt:lpstr>2018 Pavement Workshop May 23-24, 2018</vt:lpstr>
      <vt:lpstr>ROADWAY APPLICATIONS USING TDA</vt:lpstr>
      <vt:lpstr>Todays Presentation</vt:lpstr>
      <vt:lpstr>CalRecycle’ s Objective is to promote the use of TDA in Civil Engineering Applications</vt:lpstr>
      <vt:lpstr>Beneficial Properties of Tire Derived Aggregate (TDA) in Civil Engineering Applications</vt:lpstr>
      <vt:lpstr>TDA ASTM Guidelines D6270 -2017</vt:lpstr>
      <vt:lpstr>TDA Gradation Specification</vt:lpstr>
      <vt:lpstr>Roadway Uses for Tire Derived Aggregate</vt:lpstr>
      <vt:lpstr>      </vt:lpstr>
      <vt:lpstr>660,000 Tires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Sonoma Mtn. Road, Sonoma County</vt:lpstr>
      <vt:lpstr>     Sonoma Mountain Road</vt:lpstr>
      <vt:lpstr>  Sonoma Mtn. Road, Sonoma County</vt:lpstr>
      <vt:lpstr>Palomino Road, Santa Barbara County Slide Repair</vt:lpstr>
      <vt:lpstr>Palomino Road, Slide Repair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Conventional Vibration Mitigation Technology $800+/ft</vt:lpstr>
      <vt:lpstr>PowerPoint Presentation</vt:lpstr>
      <vt:lpstr>TDA LID Designs</vt:lpstr>
      <vt:lpstr>BRTOC Project Site Plan</vt:lpstr>
      <vt:lpstr>Bioretention Swale Typical Section</vt:lpstr>
      <vt:lpstr>BRTOC Construction Photos</vt:lpstr>
      <vt:lpstr>BRTOC Construction Photos</vt:lpstr>
      <vt:lpstr>BRTOC Construction Photos</vt:lpstr>
      <vt:lpstr>BRTOC Construction Photos</vt:lpstr>
      <vt:lpstr>BRTOC Construction Photos</vt:lpstr>
      <vt:lpstr>BRTOC Construction Photos</vt:lpstr>
      <vt:lpstr>BRTOC Construction Photos</vt:lpstr>
      <vt:lpstr>BRTOC Construction Photos</vt:lpstr>
      <vt:lpstr>Sonoma County Fleet Facility Site Plan</vt:lpstr>
      <vt:lpstr>Bioretention Swale Typical Section</vt:lpstr>
      <vt:lpstr>Fleet Facility Site Construction Photos</vt:lpstr>
      <vt:lpstr>Fleet Facility Site Construction Photos</vt:lpstr>
      <vt:lpstr>Fleet Facility Site Construction Photos</vt:lpstr>
      <vt:lpstr>Fleet Facility Site Construction Photos</vt:lpstr>
      <vt:lpstr>Fleet Facility Site Construction Photos</vt:lpstr>
      <vt:lpstr>City of Ukiah Redwood Business Park Typical Road Reconstruction &amp; LID Plan</vt:lpstr>
      <vt:lpstr>TDA Infiltration gallery cross section view</vt:lpstr>
      <vt:lpstr>Typical Infiltration Gallery (Pre-Construction)</vt:lpstr>
      <vt:lpstr>Typical Infiltration Gallery (excavation &amp; fill)</vt:lpstr>
      <vt:lpstr>Typical Infiltration Gallery</vt:lpstr>
      <vt:lpstr>    ?</vt:lpstr>
      <vt:lpstr>PowerPoint Presentation</vt:lpstr>
    </vt:vector>
  </TitlesOfParts>
  <Company>GHD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ENGINEERING APPLICATIONS UTILIZING  TIRE DERIVED AGGREGATE (TDA)</dc:title>
  <dc:creator>Renee Remillard</dc:creator>
  <cp:lastModifiedBy>Joaquin Wright</cp:lastModifiedBy>
  <cp:revision>159</cp:revision>
  <cp:lastPrinted>2014-10-20T22:05:42Z</cp:lastPrinted>
  <dcterms:created xsi:type="dcterms:W3CDTF">2013-01-03T22:48:47Z</dcterms:created>
  <dcterms:modified xsi:type="dcterms:W3CDTF">2018-05-14T19:04:46Z</dcterms:modified>
</cp:coreProperties>
</file>