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31"/>
  </p:notesMasterIdLst>
  <p:handoutMasterIdLst>
    <p:handoutMasterId r:id="rId32"/>
  </p:handoutMasterIdLst>
  <p:sldIdLst>
    <p:sldId id="396" r:id="rId5"/>
    <p:sldId id="482" r:id="rId6"/>
    <p:sldId id="483" r:id="rId7"/>
    <p:sldId id="484" r:id="rId8"/>
    <p:sldId id="502" r:id="rId9"/>
    <p:sldId id="487" r:id="rId10"/>
    <p:sldId id="494" r:id="rId11"/>
    <p:sldId id="495" r:id="rId12"/>
    <p:sldId id="503" r:id="rId13"/>
    <p:sldId id="496" r:id="rId14"/>
    <p:sldId id="486" r:id="rId15"/>
    <p:sldId id="504" r:id="rId16"/>
    <p:sldId id="485" r:id="rId17"/>
    <p:sldId id="505" r:id="rId18"/>
    <p:sldId id="488" r:id="rId19"/>
    <p:sldId id="497" r:id="rId20"/>
    <p:sldId id="506" r:id="rId21"/>
    <p:sldId id="490" r:id="rId22"/>
    <p:sldId id="498" r:id="rId23"/>
    <p:sldId id="507" r:id="rId24"/>
    <p:sldId id="489" r:id="rId25"/>
    <p:sldId id="492" r:id="rId26"/>
    <p:sldId id="508" r:id="rId27"/>
    <p:sldId id="491" r:id="rId28"/>
    <p:sldId id="493" r:id="rId29"/>
    <p:sldId id="48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ch mediationcentermn" initials="tm" lastIdx="1" clrIdx="0">
    <p:extLst>
      <p:ext uri="{19B8F6BF-5375-455C-9EA6-DF929625EA0E}">
        <p15:presenceInfo xmlns:p15="http://schemas.microsoft.com/office/powerpoint/2012/main" userId="92429697ace673f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21"/>
    <a:srgbClr val="003865"/>
    <a:srgbClr val="000000"/>
    <a:srgbClr val="0D0D0D"/>
    <a:srgbClr val="E8E8E8"/>
    <a:srgbClr val="B20738"/>
    <a:srgbClr val="00A3E2"/>
    <a:srgbClr val="2C2C2C"/>
    <a:srgbClr val="F5F5F5"/>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27" autoAdjust="0"/>
    <p:restoredTop sz="78389" autoAdjust="0"/>
  </p:normalViewPr>
  <p:slideViewPr>
    <p:cSldViewPr snapToGrid="0">
      <p:cViewPr varScale="1">
        <p:scale>
          <a:sx n="44" d="100"/>
          <a:sy n="44" d="100"/>
        </p:scale>
        <p:origin x="78" y="966"/>
      </p:cViewPr>
      <p:guideLst/>
    </p:cSldViewPr>
  </p:slideViewPr>
  <p:outlineViewPr>
    <p:cViewPr>
      <p:scale>
        <a:sx n="33" d="100"/>
        <a:sy n="33" d="100"/>
      </p:scale>
      <p:origin x="0" y="-394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A04DE5-F1A9-4D45-BF54-BEFDBA739CA2}" type="datetimeFigureOut">
              <a:rPr lang="en-US" smtClean="0">
                <a:latin typeface="NeueHaasGroteskText Std" panose="020B0504020202020204" pitchFamily="34" charset="0"/>
              </a:rPr>
              <a:t>9/27/2018</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eueHaasGroteskText Std" panose="020B0504020202020204" pitchFamily="34" charset="0"/>
              </a:defRPr>
            </a:lvl1pPr>
          </a:lstStyle>
          <a:p>
            <a:fld id="{A50CD39D-89B0-4C68-805A-35C75A7C20C8}" type="datetimeFigureOut">
              <a:rPr lang="en-US" smtClean="0"/>
              <a:pPr/>
              <a:t>9/27/2018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295935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spcAft>
                <a:spcPts val="600"/>
              </a:spcAft>
              <a:buNone/>
            </a:pPr>
            <a:r>
              <a:rPr lang="en-US" dirty="0" smtClean="0"/>
              <a:t>Legislature should clarify two terms: “Driver” and “Private” data.  </a:t>
            </a:r>
          </a:p>
          <a:p>
            <a:pPr marL="0" indent="0">
              <a:spcBef>
                <a:spcPts val="600"/>
              </a:spcBef>
              <a:spcAft>
                <a:spcPts val="600"/>
              </a:spcAft>
              <a:buNone/>
            </a:pPr>
            <a:r>
              <a:rPr lang="en-US" b="1" dirty="0" smtClean="0"/>
              <a:t>Driver. </a:t>
            </a:r>
            <a:r>
              <a:rPr lang="en-US" dirty="0" smtClean="0"/>
              <a:t>Currently, the term “driver” is a sliding-scale element that routinely means the person controlling the steering wheel.  If the role of control is changing — from human to machine — then that term might be ripe for re-definition.  </a:t>
            </a:r>
            <a:r>
              <a:rPr lang="en-US" dirty="0" smtClean="0">
                <a:highlight>
                  <a:srgbClr val="FFFF00"/>
                </a:highlight>
              </a:rPr>
              <a:t>Be aware of this potential shift as you develop policy and use the words “driver” and “operator” consistently and intentionally.</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3905659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spcAft>
                <a:spcPts val="600"/>
              </a:spcAft>
              <a:buNone/>
            </a:pPr>
            <a:r>
              <a:rPr lang="en-US" sz="2400" b="1" dirty="0" smtClean="0"/>
              <a:t>Private Data 1. </a:t>
            </a:r>
            <a:r>
              <a:rPr lang="en-US" sz="2400" dirty="0" smtClean="0"/>
              <a:t>Control relates to another key term: “private.” Our group had considerable conversations about how that term exists in statute, business, and common perception.  </a:t>
            </a:r>
            <a:r>
              <a:rPr lang="en-US" sz="2400" dirty="0" smtClean="0">
                <a:highlight>
                  <a:srgbClr val="FFFF00"/>
                </a:highlight>
              </a:rPr>
              <a:t>We noted that the federal government is also looking at PII definitions and it will be important to track what is being done nationally.</a:t>
            </a:r>
          </a:p>
          <a:p>
            <a:pPr marL="0" indent="0">
              <a:spcBef>
                <a:spcPts val="600"/>
              </a:spcBef>
              <a:spcAft>
                <a:spcPts val="600"/>
              </a:spcAft>
              <a:buNone/>
            </a:pPr>
            <a:r>
              <a:rPr lang="en-US" sz="2400" dirty="0" smtClean="0"/>
              <a:t>Regarding PII (personally identifiable information), we concluding that connected “talking” vehicles could share more personal information than the public is likely going to be comfortable with.  Specifically, the group considered two privacy aspects: </a:t>
            </a:r>
          </a:p>
          <a:p>
            <a:pPr marL="800100" lvl="1" indent="-342900">
              <a:spcBef>
                <a:spcPts val="600"/>
              </a:spcBef>
              <a:spcAft>
                <a:spcPts val="600"/>
              </a:spcAft>
              <a:buAutoNum type="arabicParenBoth"/>
            </a:pPr>
            <a:r>
              <a:rPr lang="en-US" sz="2400" dirty="0" smtClean="0"/>
              <a:t>what information about a human is being shared and </a:t>
            </a:r>
          </a:p>
          <a:p>
            <a:pPr marL="800100" lvl="1" indent="-342900">
              <a:spcBef>
                <a:spcPts val="600"/>
              </a:spcBef>
              <a:spcAft>
                <a:spcPts val="600"/>
              </a:spcAft>
              <a:buAutoNum type="arabicParenBoth"/>
            </a:pPr>
            <a:r>
              <a:rPr lang="en-US" sz="2400" dirty="0" smtClean="0"/>
              <a:t>with whom.  </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1131957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spcAft>
                <a:spcPts val="600"/>
              </a:spcAft>
              <a:buNone/>
            </a:pPr>
            <a:r>
              <a:rPr lang="en-US" b="1" dirty="0" smtClean="0"/>
              <a:t>Private Data 2. </a:t>
            </a:r>
            <a:r>
              <a:rPr lang="en-US" dirty="0" smtClean="0"/>
              <a:t>People frequently share their PII with private companies, in exchange for services (e.g., Google), but that dynamic changes when that PII is shared with governmental entities.</a:t>
            </a:r>
          </a:p>
          <a:p>
            <a:pPr marL="0" indent="0">
              <a:spcBef>
                <a:spcPts val="600"/>
              </a:spcBef>
              <a:spcAft>
                <a:spcPts val="600"/>
              </a:spcAft>
              <a:buNone/>
            </a:pPr>
            <a:endParaRPr lang="en-US" dirty="0" smtClean="0"/>
          </a:p>
          <a:p>
            <a:pPr marL="0" indent="0">
              <a:spcBef>
                <a:spcPts val="600"/>
              </a:spcBef>
              <a:spcAft>
                <a:spcPts val="600"/>
              </a:spcAft>
              <a:buNone/>
            </a:pPr>
            <a:r>
              <a:rPr lang="en-US" dirty="0" smtClean="0"/>
              <a:t>Legislature should expand definition of “private data” as it relates to data the government collects about humans who travel in vehicles. The public might not be comfortable with governmental sharing of sensitive data (e.g., pinpoint geolocation, driving habits) that CAVs may collect and communicate.</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2632222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The Minnesota Data Practices Act’s data-classification scheme will impact which CAV data is shared, how it could be shared, and with whom.</a:t>
            </a:r>
          </a:p>
          <a:p>
            <a:pPr marL="457200" indent="-457200">
              <a:spcBef>
                <a:spcPts val="400"/>
              </a:spcBef>
              <a:spcAft>
                <a:spcPts val="400"/>
              </a:spcAft>
              <a:buFont typeface="+mj-lt"/>
              <a:buAutoNum type="arabicPeriod"/>
            </a:pPr>
            <a:r>
              <a:rPr lang="en-US" sz="1200" i="1" dirty="0" smtClean="0">
                <a:solidFill>
                  <a:schemeClr val="bg1"/>
                </a:solidFill>
              </a:rPr>
              <a:t>Aggregate data vs. Specific data</a:t>
            </a:r>
          </a:p>
          <a:p>
            <a:pPr marL="457200" indent="-457200">
              <a:spcBef>
                <a:spcPts val="400"/>
              </a:spcBef>
              <a:spcAft>
                <a:spcPts val="400"/>
              </a:spcAft>
              <a:buFont typeface="+mj-lt"/>
              <a:buAutoNum type="arabicPeriod"/>
            </a:pPr>
            <a:r>
              <a:rPr lang="en-US" sz="1200" i="1" dirty="0" smtClean="0">
                <a:solidFill>
                  <a:schemeClr val="bg1"/>
                </a:solidFill>
              </a:rPr>
              <a:t>Commercial value vs. Obligation </a:t>
            </a:r>
          </a:p>
          <a:p>
            <a:endParaRPr lang="en-US" dirty="0" smtClean="0"/>
          </a:p>
          <a:p>
            <a:pPr marL="0" lvl="1" indent="0">
              <a:spcBef>
                <a:spcPts val="400"/>
              </a:spcBef>
              <a:spcAft>
                <a:spcPts val="400"/>
              </a:spcAft>
              <a:buNone/>
            </a:pPr>
            <a:r>
              <a:rPr lang="en-US" sz="2400" b="1" dirty="0" smtClean="0"/>
              <a:t>Collection. </a:t>
            </a:r>
            <a:r>
              <a:rPr lang="en-US" sz="2400" dirty="0" smtClean="0"/>
              <a:t>Carrying forward the theme of “What is private data?” — we also evaluated what data types governmental authorities will likely collect, create, store, or maintain. We also considered how both governmental entities and industry might use that data. </a:t>
            </a:r>
            <a:r>
              <a:rPr lang="en-US" sz="2400" dirty="0" smtClean="0">
                <a:highlight>
                  <a:srgbClr val="FFFF00"/>
                </a:highlight>
              </a:rPr>
              <a:t>We noted that aggregated data can be de-aggregated.  </a:t>
            </a:r>
            <a:r>
              <a:rPr lang="en-US" sz="2400" dirty="0" smtClean="0"/>
              <a:t>We came to two general consensus elements: </a:t>
            </a:r>
          </a:p>
          <a:p>
            <a:pPr marL="457200" lvl="2" indent="-342900">
              <a:spcBef>
                <a:spcPts val="400"/>
              </a:spcBef>
              <a:spcAft>
                <a:spcPts val="400"/>
              </a:spcAft>
              <a:buAutoNum type="arabicParenBoth"/>
            </a:pPr>
            <a:r>
              <a:rPr lang="en-US" sz="2000" dirty="0" smtClean="0"/>
              <a:t>This data should be </a:t>
            </a:r>
            <a:r>
              <a:rPr lang="en-US" sz="2000" b="1" dirty="0" smtClean="0"/>
              <a:t>anonymized</a:t>
            </a:r>
            <a:r>
              <a:rPr lang="en-US" sz="2000" dirty="0" smtClean="0"/>
              <a:t> and </a:t>
            </a:r>
            <a:r>
              <a:rPr lang="en-US" sz="2000" b="1" dirty="0" smtClean="0"/>
              <a:t>aggregated</a:t>
            </a:r>
            <a:r>
              <a:rPr lang="en-US" sz="2000" dirty="0" smtClean="0"/>
              <a:t>, reducing </a:t>
            </a:r>
            <a:r>
              <a:rPr lang="en-US" sz="2000" dirty="0" err="1" smtClean="0"/>
              <a:t>attributability</a:t>
            </a:r>
            <a:r>
              <a:rPr lang="en-US" sz="2000" dirty="0" smtClean="0"/>
              <a:t> to a particular person, and </a:t>
            </a:r>
          </a:p>
          <a:p>
            <a:pPr marL="457200" lvl="2" indent="-342900">
              <a:spcBef>
                <a:spcPts val="400"/>
              </a:spcBef>
              <a:spcAft>
                <a:spcPts val="400"/>
              </a:spcAft>
              <a:buAutoNum type="arabicParenBoth"/>
            </a:pPr>
            <a:r>
              <a:rPr lang="en-US" sz="2000" dirty="0" smtClean="0"/>
              <a:t>The data likely has </a:t>
            </a:r>
            <a:r>
              <a:rPr lang="en-US" sz="2000" b="1" dirty="0" smtClean="0"/>
              <a:t>value</a:t>
            </a:r>
            <a:r>
              <a:rPr lang="en-US" sz="2000" dirty="0" smtClean="0"/>
              <a: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737461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The Minnesota Data Practices Act’s data-classification scheme will impact which CAV data is shared, how it could be shared, and with whom.</a:t>
            </a:r>
          </a:p>
          <a:p>
            <a:pPr marL="457200" indent="-457200">
              <a:spcBef>
                <a:spcPts val="400"/>
              </a:spcBef>
              <a:spcAft>
                <a:spcPts val="400"/>
              </a:spcAft>
              <a:buFont typeface="+mj-lt"/>
              <a:buAutoNum type="arabicPeriod"/>
            </a:pPr>
            <a:r>
              <a:rPr lang="en-US" sz="1200" i="1" dirty="0" smtClean="0">
                <a:solidFill>
                  <a:schemeClr val="bg1"/>
                </a:solidFill>
              </a:rPr>
              <a:t>Aggregate data vs. Specific data</a:t>
            </a:r>
          </a:p>
          <a:p>
            <a:pPr marL="457200" indent="-457200">
              <a:spcBef>
                <a:spcPts val="400"/>
              </a:spcBef>
              <a:spcAft>
                <a:spcPts val="400"/>
              </a:spcAft>
              <a:buFont typeface="+mj-lt"/>
              <a:buAutoNum type="arabicPeriod"/>
            </a:pPr>
            <a:r>
              <a:rPr lang="en-US" sz="1200" i="1" dirty="0" smtClean="0">
                <a:solidFill>
                  <a:schemeClr val="bg1"/>
                </a:solidFill>
              </a:rPr>
              <a:t>Commercial value vs. Obligation </a:t>
            </a:r>
          </a:p>
          <a:p>
            <a:endParaRPr lang="en-US" dirty="0" smtClean="0"/>
          </a:p>
          <a:p>
            <a:pPr marL="0" lvl="1" indent="0">
              <a:spcBef>
                <a:spcPts val="400"/>
              </a:spcBef>
              <a:spcAft>
                <a:spcPts val="400"/>
              </a:spcAft>
              <a:buNone/>
            </a:pPr>
            <a:r>
              <a:rPr lang="en-US" sz="2800" dirty="0" smtClean="0"/>
              <a:t>Government may have a partnership opportunity with specific industry sectors regarding government-collected CAV data. But the data’s potential commercial value could also complicate the governmental role.  </a:t>
            </a:r>
          </a:p>
          <a:p>
            <a:pPr marL="0" lvl="1" indent="0">
              <a:spcBef>
                <a:spcPts val="400"/>
              </a:spcBef>
              <a:spcAft>
                <a:spcPts val="400"/>
              </a:spcAft>
              <a:buNone/>
            </a:pPr>
            <a:r>
              <a:rPr lang="en-US" sz="2800" dirty="0" smtClean="0"/>
              <a:t>Clarifying or setting policies around the data would help create both a uniform roadway user experience and data simplification</a:t>
            </a:r>
          </a:p>
          <a:p>
            <a:pPr marL="0" lvl="1" indent="0">
              <a:spcBef>
                <a:spcPts val="400"/>
              </a:spcBef>
              <a:spcAft>
                <a:spcPts val="400"/>
              </a:spcAft>
              <a:buNone/>
            </a:pPr>
            <a:endParaRPr lang="en-US" sz="2800" dirty="0" smtClean="0"/>
          </a:p>
          <a:p>
            <a:pPr marL="0" marR="0" lvl="1" indent="0" algn="l" defTabSz="914400" rtl="0" eaLnBrk="1" fontAlgn="auto" latinLnBrk="0" hangingPunct="1">
              <a:lnSpc>
                <a:spcPct val="100000"/>
              </a:lnSpc>
              <a:spcBef>
                <a:spcPts val="400"/>
              </a:spcBef>
              <a:spcAft>
                <a:spcPts val="400"/>
              </a:spcAft>
              <a:buClrTx/>
              <a:buSzTx/>
              <a:buFontTx/>
              <a:buNone/>
              <a:tabLst/>
              <a:defRPr/>
            </a:pPr>
            <a:r>
              <a:rPr lang="en-US" sz="1200" kern="1200" dirty="0" smtClean="0">
                <a:solidFill>
                  <a:schemeClr val="tx1"/>
                </a:solidFill>
                <a:effectLst/>
                <a:latin typeface="NeueHaasGroteskText Std" panose="020B0504020202020204" pitchFamily="34" charset="0"/>
                <a:ea typeface="+mn-ea"/>
                <a:cs typeface="+mn-cs"/>
              </a:rPr>
              <a:t>There is commercial value and opportunity for public-private partnerships to advance public good. That benefit of P3s should be balanced with potential privacy challenges (or appearance thereof)</a:t>
            </a:r>
          </a:p>
          <a:p>
            <a:pPr marL="0" lvl="1" indent="0">
              <a:spcBef>
                <a:spcPts val="400"/>
              </a:spcBef>
              <a:spcAft>
                <a:spcPts val="400"/>
              </a:spcAft>
              <a:buNone/>
            </a:pP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1146987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Will specific industry, federal, or early adopting states use a shared framework?</a:t>
            </a:r>
          </a:p>
          <a:p>
            <a:pPr marL="457200" indent="-457200">
              <a:spcBef>
                <a:spcPts val="400"/>
              </a:spcBef>
              <a:spcAft>
                <a:spcPts val="400"/>
              </a:spcAft>
              <a:buFont typeface="+mj-lt"/>
              <a:buAutoNum type="arabicPeriod"/>
            </a:pPr>
            <a:r>
              <a:rPr lang="en-US" sz="1200" i="1" dirty="0" smtClean="0">
                <a:solidFill>
                  <a:schemeClr val="bg1"/>
                </a:solidFill>
              </a:rPr>
              <a:t>Minnesota vs. the World (or at least North America)</a:t>
            </a:r>
          </a:p>
          <a:p>
            <a:endParaRPr lang="en-US" dirty="0" smtClean="0"/>
          </a:p>
          <a:p>
            <a:pPr marL="0" indent="0">
              <a:spcBef>
                <a:spcPts val="600"/>
              </a:spcBef>
              <a:spcAft>
                <a:spcPts val="600"/>
              </a:spcAft>
              <a:buNone/>
            </a:pPr>
            <a:r>
              <a:rPr lang="en-US" dirty="0" smtClean="0"/>
              <a:t>Many states — Arizona, California, Michigan, and Minnesota (among others) — are currently considering how to integrate these new technologies into:</a:t>
            </a:r>
          </a:p>
          <a:p>
            <a:pPr marL="914400" lvl="1" indent="-457200">
              <a:spcBef>
                <a:spcPts val="600"/>
              </a:spcBef>
              <a:spcAft>
                <a:spcPts val="600"/>
              </a:spcAft>
              <a:buAutoNum type="arabicParenBoth"/>
            </a:pPr>
            <a:r>
              <a:rPr lang="en-US" dirty="0" smtClean="0"/>
              <a:t>the driver’s experience, </a:t>
            </a:r>
          </a:p>
          <a:p>
            <a:pPr marL="914400" lvl="1" indent="-457200">
              <a:spcBef>
                <a:spcPts val="600"/>
              </a:spcBef>
              <a:spcAft>
                <a:spcPts val="600"/>
              </a:spcAft>
              <a:buAutoNum type="arabicParenBoth"/>
            </a:pPr>
            <a:r>
              <a:rPr lang="en-US" dirty="0" smtClean="0"/>
              <a:t>regulatory framework, and </a:t>
            </a:r>
          </a:p>
          <a:p>
            <a:pPr marL="914400" lvl="1" indent="-457200">
              <a:spcBef>
                <a:spcPts val="600"/>
              </a:spcBef>
              <a:spcAft>
                <a:spcPts val="600"/>
              </a:spcAft>
              <a:buAutoNum type="arabicParenBoth"/>
            </a:pPr>
            <a:r>
              <a:rPr lang="en-US" dirty="0" smtClean="0"/>
              <a:t>future planning.  </a:t>
            </a:r>
          </a:p>
          <a:p>
            <a:pPr marL="0" indent="0">
              <a:spcBef>
                <a:spcPts val="600"/>
              </a:spcBef>
              <a:spcAft>
                <a:spcPts val="600"/>
              </a:spcAft>
              <a:buNone/>
            </a:pPr>
            <a:r>
              <a:rPr lang="en-US" dirty="0" smtClean="0"/>
              <a:t>We strongly urge Minnesota to not “go it alone.” Rather, we should collaborate to help frame the future vision.  As the ground solidifies about how machines, infrastructure, and humans are integrating this technology, Minnesota should adopt as much of that practice as practicable (considering our state-specific needs). </a:t>
            </a:r>
          </a:p>
          <a:p>
            <a:pPr marL="0" indent="0">
              <a:spcBef>
                <a:spcPts val="600"/>
              </a:spcBef>
              <a:spcAft>
                <a:spcPts val="600"/>
              </a:spcAft>
              <a:buNone/>
            </a:pPr>
            <a:r>
              <a:rPr lang="en-US" dirty="0" smtClean="0"/>
              <a:t>Rather than re-creating the wheel, we should identify where “the way it is” could work for us.</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13</a:t>
            </a:fld>
            <a:endParaRPr lang="en-US" dirty="0"/>
          </a:p>
        </p:txBody>
      </p:sp>
    </p:spTree>
    <p:extLst>
      <p:ext uri="{BB962C8B-B14F-4D97-AF65-F5344CB8AC3E}">
        <p14:creationId xmlns:p14="http://schemas.microsoft.com/office/powerpoint/2010/main" val="3759144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The sooner security protocols are determined, the cheaper they will be.</a:t>
            </a:r>
          </a:p>
          <a:p>
            <a:pPr marL="457200" indent="-457200">
              <a:spcBef>
                <a:spcPts val="400"/>
              </a:spcBef>
              <a:spcAft>
                <a:spcPts val="400"/>
              </a:spcAft>
              <a:buFont typeface="+mj-lt"/>
              <a:buAutoNum type="arabicPeriod"/>
            </a:pPr>
            <a:r>
              <a:rPr lang="en-US" sz="1200" i="1" dirty="0" smtClean="0">
                <a:solidFill>
                  <a:schemeClr val="bg1"/>
                </a:solidFill>
              </a:rPr>
              <a:t>Standards (SAE vs. ISO vs. NIST vs. IEEE)</a:t>
            </a:r>
          </a:p>
          <a:p>
            <a:pPr marL="457200" indent="-457200">
              <a:spcBef>
                <a:spcPts val="400"/>
              </a:spcBef>
              <a:spcAft>
                <a:spcPts val="400"/>
              </a:spcAft>
              <a:buFont typeface="+mj-lt"/>
              <a:buAutoNum type="arabicPeriod"/>
            </a:pPr>
            <a:r>
              <a:rPr lang="en-US" sz="1200" i="1" dirty="0" smtClean="0">
                <a:solidFill>
                  <a:schemeClr val="bg1"/>
                </a:solidFill>
              </a:rPr>
              <a:t>Trust / Authenticate</a:t>
            </a:r>
          </a:p>
          <a:p>
            <a:pPr marL="457200" indent="-457200">
              <a:spcBef>
                <a:spcPts val="400"/>
              </a:spcBef>
              <a:spcAft>
                <a:spcPts val="400"/>
              </a:spcAft>
              <a:buFont typeface="+mj-lt"/>
              <a:buAutoNum type="arabicPeriod"/>
            </a:pPr>
            <a:r>
              <a:rPr lang="en-US" sz="1200" i="1" dirty="0" smtClean="0">
                <a:solidFill>
                  <a:schemeClr val="bg1"/>
                </a:solidFill>
              </a:rPr>
              <a:t>Score</a:t>
            </a:r>
          </a:p>
          <a:p>
            <a:pPr marL="0" indent="0">
              <a:spcBef>
                <a:spcPts val="400"/>
              </a:spcBef>
              <a:spcAft>
                <a:spcPts val="400"/>
              </a:spcAft>
              <a:buNone/>
            </a:pPr>
            <a:r>
              <a:rPr lang="en-US" sz="1200" i="1" dirty="0" smtClean="0">
                <a:solidFill>
                  <a:schemeClr val="bg1"/>
                </a:solidFill>
              </a:rPr>
              <a:t>Immutability / Integrity</a:t>
            </a:r>
          </a:p>
          <a:p>
            <a:pPr marL="0" indent="0">
              <a:spcBef>
                <a:spcPts val="400"/>
              </a:spcBef>
              <a:spcAft>
                <a:spcPts val="400"/>
              </a:spcAft>
              <a:buNone/>
            </a:pPr>
            <a:endParaRPr lang="en-US" sz="1200" i="1" dirty="0" smtClean="0">
              <a:solidFill>
                <a:schemeClr val="bg1"/>
              </a:solidFill>
            </a:endParaRPr>
          </a:p>
          <a:p>
            <a:pPr marL="0" indent="0">
              <a:spcBef>
                <a:spcPts val="400"/>
              </a:spcBef>
              <a:spcAft>
                <a:spcPts val="400"/>
              </a:spcAft>
              <a:buNone/>
            </a:pPr>
            <a:r>
              <a:rPr lang="en-US" dirty="0" smtClean="0"/>
              <a:t>The single most important element of CAV vehicles is their security protocols. If the security is implemented poorly, no other element will have its anticipated effect.  </a:t>
            </a:r>
          </a:p>
          <a:p>
            <a:pPr marL="0" indent="0">
              <a:spcBef>
                <a:spcPts val="400"/>
              </a:spcBef>
              <a:spcAft>
                <a:spcPts val="400"/>
              </a:spcAft>
              <a:buNone/>
            </a:pPr>
            <a:endParaRPr lang="en-US" dirty="0" smtClean="0"/>
          </a:p>
          <a:p>
            <a:pPr marL="0" indent="0">
              <a:spcBef>
                <a:spcPts val="400"/>
              </a:spcBef>
              <a:spcAft>
                <a:spcPts val="400"/>
              </a:spcAft>
              <a:buNone/>
            </a:pPr>
            <a:r>
              <a:rPr lang="en-US" dirty="0" smtClean="0"/>
              <a:t>Security is best “baked in” which means developers and policymakers need to emphasize “security by design.” </a:t>
            </a:r>
          </a:p>
          <a:p>
            <a:pPr marL="0" indent="0">
              <a:spcBef>
                <a:spcPts val="400"/>
              </a:spcBef>
              <a:spcAft>
                <a:spcPts val="400"/>
              </a:spcAft>
              <a:buNone/>
            </a:pPr>
            <a:r>
              <a:rPr lang="en-US" dirty="0" smtClean="0"/>
              <a:t>Much like the previous aspect (Uniformity), security standard-making provides an opportunity for Minnesota to pair with early adopters to pick a technology. We need to avoid the Betamax vs. VHS wars; rather than market fragmentation, we should help the industry consolidate around common security standards</a:t>
            </a:r>
          </a:p>
          <a:p>
            <a:pPr marL="457200" indent="-457200">
              <a:spcBef>
                <a:spcPts val="400"/>
              </a:spcBef>
              <a:spcAft>
                <a:spcPts val="400"/>
              </a:spcAft>
              <a:buFont typeface="+mj-lt"/>
              <a:buAutoNum type="arabicPeriod"/>
            </a:pPr>
            <a:endParaRPr lang="en-US" sz="1200" i="1" dirty="0" smtClean="0">
              <a:solidFill>
                <a:schemeClr val="bg1"/>
              </a:solidFill>
            </a:endParaRPr>
          </a:p>
          <a:p>
            <a:pPr>
              <a:spcBef>
                <a:spcPts val="400"/>
              </a:spcBef>
              <a:spcAft>
                <a:spcPts val="400"/>
              </a:spcAft>
            </a:pPr>
            <a:endParaRPr lang="en-US" sz="1200" dirty="0" smtClean="0">
              <a:solidFill>
                <a:schemeClr val="bg1"/>
              </a:solidFill>
            </a:endParaRPr>
          </a:p>
          <a:p>
            <a:pPr>
              <a:spcBef>
                <a:spcPts val="400"/>
              </a:spcBef>
              <a:spcAft>
                <a:spcPts val="400"/>
              </a:spcAft>
            </a:pP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2683378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The sooner security protocols are determined, the cheaper they will be.</a:t>
            </a:r>
          </a:p>
          <a:p>
            <a:pPr marL="457200" indent="-457200">
              <a:spcBef>
                <a:spcPts val="400"/>
              </a:spcBef>
              <a:spcAft>
                <a:spcPts val="400"/>
              </a:spcAft>
              <a:buFont typeface="+mj-lt"/>
              <a:buAutoNum type="arabicPeriod"/>
            </a:pPr>
            <a:r>
              <a:rPr lang="en-US" sz="1200" i="1" dirty="0" smtClean="0">
                <a:solidFill>
                  <a:schemeClr val="bg1"/>
                </a:solidFill>
              </a:rPr>
              <a:t>Standards (SAE vs. ISO vs. NIST vs. IEEE)</a:t>
            </a:r>
          </a:p>
          <a:p>
            <a:pPr marL="457200" indent="-457200">
              <a:spcBef>
                <a:spcPts val="400"/>
              </a:spcBef>
              <a:spcAft>
                <a:spcPts val="400"/>
              </a:spcAft>
              <a:buFont typeface="+mj-lt"/>
              <a:buAutoNum type="arabicPeriod"/>
            </a:pPr>
            <a:r>
              <a:rPr lang="en-US" sz="1200" i="1" dirty="0" smtClean="0">
                <a:solidFill>
                  <a:schemeClr val="bg1"/>
                </a:solidFill>
              </a:rPr>
              <a:t>Trust / Authenticate</a:t>
            </a:r>
          </a:p>
          <a:p>
            <a:pPr marL="457200" indent="-457200">
              <a:spcBef>
                <a:spcPts val="400"/>
              </a:spcBef>
              <a:spcAft>
                <a:spcPts val="400"/>
              </a:spcAft>
              <a:buFont typeface="+mj-lt"/>
              <a:buAutoNum type="arabicPeriod"/>
            </a:pPr>
            <a:r>
              <a:rPr lang="en-US" sz="1200" i="1" dirty="0" smtClean="0">
                <a:solidFill>
                  <a:schemeClr val="bg1"/>
                </a:solidFill>
              </a:rPr>
              <a:t>Score</a:t>
            </a:r>
          </a:p>
          <a:p>
            <a:pPr marL="457200" indent="-457200">
              <a:spcBef>
                <a:spcPts val="400"/>
              </a:spcBef>
              <a:spcAft>
                <a:spcPts val="400"/>
              </a:spcAft>
              <a:buFont typeface="+mj-lt"/>
              <a:buAutoNum type="arabicPeriod"/>
            </a:pPr>
            <a:r>
              <a:rPr lang="en-US" sz="1200" i="1" dirty="0" smtClean="0">
                <a:solidFill>
                  <a:schemeClr val="bg1"/>
                </a:solidFill>
              </a:rPr>
              <a:t>Immutability / Integrity</a:t>
            </a:r>
          </a:p>
          <a:p>
            <a:pPr marL="457200" indent="-457200">
              <a:spcBef>
                <a:spcPts val="400"/>
              </a:spcBef>
              <a:spcAft>
                <a:spcPts val="400"/>
              </a:spcAft>
              <a:buFont typeface="+mj-lt"/>
              <a:buAutoNum type="arabicPeriod"/>
            </a:pPr>
            <a:endParaRPr lang="en-US" sz="1200" i="1" dirty="0" smtClean="0">
              <a:solidFill>
                <a:schemeClr val="bg1"/>
              </a:solidFill>
            </a:endParaRPr>
          </a:p>
          <a:p>
            <a:pPr marL="0" indent="0">
              <a:spcBef>
                <a:spcPts val="400"/>
              </a:spcBef>
              <a:spcAft>
                <a:spcPts val="400"/>
              </a:spcAft>
              <a:buNone/>
            </a:pPr>
            <a:r>
              <a:rPr lang="en-US" dirty="0" smtClean="0"/>
              <a:t>We suggest that beyond the basic security backbone, Minnesota should also invest in systems that permit building relationships with changing technology.  </a:t>
            </a:r>
          </a:p>
          <a:p>
            <a:pPr marL="0" indent="0">
              <a:spcBef>
                <a:spcPts val="400"/>
              </a:spcBef>
              <a:spcAft>
                <a:spcPts val="400"/>
              </a:spcAft>
              <a:buNone/>
            </a:pPr>
            <a:r>
              <a:rPr lang="en-US" dirty="0" smtClean="0"/>
              <a:t>Like human relationships, identifying/building relationships with technology can increase its credibility — and infrastructure’s ability to rely on that relationship.</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16</a:t>
            </a:fld>
            <a:endParaRPr lang="en-US" dirty="0"/>
          </a:p>
        </p:txBody>
      </p:sp>
    </p:spTree>
    <p:extLst>
      <p:ext uri="{BB962C8B-B14F-4D97-AF65-F5344CB8AC3E}">
        <p14:creationId xmlns:p14="http://schemas.microsoft.com/office/powerpoint/2010/main" val="549829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This is an exciting area with a few early players. There is great knowledge, but be careful not to isolate new ideas. There can be more than one buggy whip.</a:t>
            </a:r>
          </a:p>
          <a:p>
            <a:pPr marL="457200" indent="-457200">
              <a:spcBef>
                <a:spcPts val="400"/>
              </a:spcBef>
              <a:spcAft>
                <a:spcPts val="400"/>
              </a:spcAft>
              <a:buFont typeface="+mj-lt"/>
              <a:buAutoNum type="arabicPeriod"/>
            </a:pPr>
            <a:r>
              <a:rPr lang="en-US" sz="1200" i="1" dirty="0" smtClean="0">
                <a:solidFill>
                  <a:schemeClr val="bg1"/>
                </a:solidFill>
              </a:rPr>
              <a:t>Public-private partnerships</a:t>
            </a:r>
          </a:p>
          <a:p>
            <a:pPr marL="457200" indent="-457200">
              <a:spcBef>
                <a:spcPts val="400"/>
              </a:spcBef>
              <a:spcAft>
                <a:spcPts val="400"/>
              </a:spcAft>
              <a:buFont typeface="+mj-lt"/>
              <a:buAutoNum type="arabicPeriod"/>
            </a:pPr>
            <a:r>
              <a:rPr lang="en-US" sz="1200" i="1" dirty="0" smtClean="0">
                <a:solidFill>
                  <a:schemeClr val="bg1"/>
                </a:solidFill>
              </a:rPr>
              <a:t>Maps / Mapping</a:t>
            </a:r>
          </a:p>
          <a:p>
            <a:endParaRPr lang="en-US" dirty="0" smtClean="0"/>
          </a:p>
          <a:p>
            <a:pPr marL="0" lvl="1" indent="0">
              <a:spcBef>
                <a:spcPts val="400"/>
              </a:spcBef>
              <a:spcAft>
                <a:spcPts val="400"/>
              </a:spcAft>
              <a:buNone/>
            </a:pPr>
            <a:r>
              <a:rPr lang="en-US" b="1" dirty="0" smtClean="0"/>
              <a:t>Partnerships.</a:t>
            </a:r>
            <a:r>
              <a:rPr lang="en-US" dirty="0" smtClean="0"/>
              <a:t> In the CAV space, private industry is seeing great competition and investment — at a level that government is unlikely to match. Large-scale investment leads to increased innovation. </a:t>
            </a:r>
          </a:p>
          <a:p>
            <a:pPr marL="0" lvl="1" indent="0">
              <a:spcBef>
                <a:spcPts val="400"/>
              </a:spcBef>
              <a:spcAft>
                <a:spcPts val="400"/>
              </a:spcAft>
              <a:buNone/>
            </a:pPr>
            <a:r>
              <a:rPr lang="en-US" dirty="0" smtClean="0"/>
              <a:t>As such, Minnesota may want to consider partnering with private industry to both: </a:t>
            </a:r>
          </a:p>
          <a:p>
            <a:pPr marL="914400" lvl="1" indent="-457200">
              <a:spcBef>
                <a:spcPts val="400"/>
              </a:spcBef>
              <a:spcAft>
                <a:spcPts val="400"/>
              </a:spcAft>
              <a:buAutoNum type="arabicParenBoth"/>
            </a:pPr>
            <a:r>
              <a:rPr lang="en-US" dirty="0" smtClean="0"/>
              <a:t>increase the availability of </a:t>
            </a:r>
            <a:r>
              <a:rPr lang="en-US" dirty="0" err="1" smtClean="0"/>
              <a:t>CAVs’</a:t>
            </a:r>
            <a:r>
              <a:rPr lang="en-US" dirty="0" smtClean="0"/>
              <a:t> benefits </a:t>
            </a:r>
            <a:r>
              <a:rPr lang="en-US" dirty="0" smtClean="0">
                <a:highlight>
                  <a:srgbClr val="FFFF00"/>
                </a:highlight>
              </a:rPr>
              <a:t>to citizens and businesses</a:t>
            </a:r>
            <a:r>
              <a:rPr lang="en-US" dirty="0" smtClean="0"/>
              <a:t>, as well as </a:t>
            </a:r>
          </a:p>
          <a:p>
            <a:pPr marL="914400" lvl="1" indent="-457200">
              <a:spcBef>
                <a:spcPts val="400"/>
              </a:spcBef>
              <a:spcAft>
                <a:spcPts val="400"/>
              </a:spcAft>
              <a:buAutoNum type="arabicParenBoth"/>
            </a:pPr>
            <a:r>
              <a:rPr lang="en-US" dirty="0" smtClean="0"/>
              <a:t>further and enforce Minnesota’s obligations to maintain safety standards. </a:t>
            </a:r>
          </a:p>
          <a:p>
            <a:pPr marL="0" lvl="1" indent="0">
              <a:spcBef>
                <a:spcPts val="400"/>
              </a:spcBef>
              <a:spcAft>
                <a:spcPts val="400"/>
              </a:spcAft>
              <a:buNone/>
            </a:pPr>
            <a:r>
              <a:rPr lang="en-US" dirty="0" smtClean="0"/>
              <a:t>The state’s policies should incentivize public/private cooperation through partnerships. The standards are minimum requirements.  </a:t>
            </a:r>
            <a:r>
              <a:rPr lang="en-US" dirty="0" smtClean="0">
                <a:highlight>
                  <a:srgbClr val="FFFF00"/>
                </a:highlight>
              </a:rPr>
              <a:t>Industry should be able to do more as long as they adhere to the minimum. </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18</a:t>
            </a:fld>
            <a:endParaRPr lang="en-US" dirty="0"/>
          </a:p>
        </p:txBody>
      </p:sp>
    </p:spTree>
    <p:extLst>
      <p:ext uri="{BB962C8B-B14F-4D97-AF65-F5344CB8AC3E}">
        <p14:creationId xmlns:p14="http://schemas.microsoft.com/office/powerpoint/2010/main" val="2515225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This is an exciting area with a few early players. There is great knowledge, but be careful not to isolate new ideas. There can be more than one buggy whip.</a:t>
            </a:r>
          </a:p>
          <a:p>
            <a:pPr marL="457200" indent="-457200">
              <a:spcBef>
                <a:spcPts val="400"/>
              </a:spcBef>
              <a:spcAft>
                <a:spcPts val="400"/>
              </a:spcAft>
              <a:buFont typeface="+mj-lt"/>
              <a:buAutoNum type="arabicPeriod"/>
            </a:pPr>
            <a:r>
              <a:rPr lang="en-US" sz="1200" i="1" dirty="0" smtClean="0">
                <a:solidFill>
                  <a:schemeClr val="bg1"/>
                </a:solidFill>
              </a:rPr>
              <a:t>Public-private partnerships</a:t>
            </a:r>
          </a:p>
          <a:p>
            <a:pPr marL="457200" indent="-457200">
              <a:spcBef>
                <a:spcPts val="400"/>
              </a:spcBef>
              <a:spcAft>
                <a:spcPts val="400"/>
              </a:spcAft>
              <a:buFont typeface="+mj-lt"/>
              <a:buAutoNum type="arabicPeriod"/>
            </a:pPr>
            <a:r>
              <a:rPr lang="en-US" sz="1200" i="1" dirty="0" smtClean="0">
                <a:solidFill>
                  <a:schemeClr val="bg1"/>
                </a:solidFill>
              </a:rPr>
              <a:t>Maps / Mapping</a:t>
            </a:r>
          </a:p>
          <a:p>
            <a:endParaRPr lang="en-US" dirty="0" smtClean="0"/>
          </a:p>
          <a:p>
            <a:pPr marL="0" lvl="1" indent="0">
              <a:spcBef>
                <a:spcPts val="400"/>
              </a:spcBef>
              <a:spcAft>
                <a:spcPts val="400"/>
              </a:spcAft>
              <a:buNone/>
            </a:pPr>
            <a:r>
              <a:rPr lang="en-US" sz="2800" dirty="0" smtClean="0"/>
              <a:t>The State has a role in reporting what is being done on roads (e.g., construction, detours), which could impact </a:t>
            </a:r>
            <a:r>
              <a:rPr lang="en-US" sz="2800" dirty="0" err="1" smtClean="0"/>
              <a:t>CAVs’</a:t>
            </a:r>
            <a:r>
              <a:rPr lang="en-US" sz="2800" dirty="0" smtClean="0"/>
              <a:t> performance.  </a:t>
            </a:r>
          </a:p>
          <a:p>
            <a:pPr marL="0" lvl="1" indent="0">
              <a:spcBef>
                <a:spcPts val="400"/>
              </a:spcBef>
              <a:spcAft>
                <a:spcPts val="400"/>
              </a:spcAft>
              <a:buNone/>
            </a:pPr>
            <a:r>
              <a:rPr lang="en-US" sz="2800" dirty="0" smtClean="0"/>
              <a:t>Certain roads may have higher or lower “trust” levels and CAV-capability. </a:t>
            </a:r>
          </a:p>
          <a:p>
            <a:pPr marL="0" lvl="1" indent="0">
              <a:spcBef>
                <a:spcPts val="400"/>
              </a:spcBef>
              <a:spcAft>
                <a:spcPts val="400"/>
              </a:spcAft>
              <a:buNone/>
            </a:pPr>
            <a:r>
              <a:rPr lang="en-US" sz="2800" dirty="0" smtClean="0"/>
              <a:t>Similarly, map attributes (e.g., streets, lanes, potholes) might have a variety of sources (e.g., government, industry, individuals). </a:t>
            </a:r>
          </a:p>
          <a:p>
            <a:pPr marL="0" lvl="1" indent="0">
              <a:spcBef>
                <a:spcPts val="400"/>
              </a:spcBef>
              <a:spcAft>
                <a:spcPts val="400"/>
              </a:spcAft>
              <a:buNone/>
            </a:pPr>
            <a:r>
              <a:rPr lang="en-US" sz="2800" dirty="0" smtClean="0"/>
              <a:t>The state should consider staffing and funding a system that assesses the reliability of map data and its sources. And additional research and partnering is required to define the state’s role.  </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19</a:t>
            </a:fld>
            <a:endParaRPr lang="en-US" dirty="0"/>
          </a:p>
        </p:txBody>
      </p:sp>
    </p:spTree>
    <p:extLst>
      <p:ext uri="{BB962C8B-B14F-4D97-AF65-F5344CB8AC3E}">
        <p14:creationId xmlns:p14="http://schemas.microsoft.com/office/powerpoint/2010/main" val="3014731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With CAV, the government’s role can help foster new development, while protecting the public from bad actors.</a:t>
            </a:r>
          </a:p>
          <a:p>
            <a:pPr marL="457200" indent="-457200">
              <a:spcBef>
                <a:spcPts val="400"/>
              </a:spcBef>
              <a:spcAft>
                <a:spcPts val="400"/>
              </a:spcAft>
              <a:buFont typeface="+mj-lt"/>
              <a:buAutoNum type="arabicPeriod"/>
            </a:pPr>
            <a:r>
              <a:rPr lang="en-US" sz="1200" i="1" dirty="0" smtClean="0">
                <a:solidFill>
                  <a:schemeClr val="bg1"/>
                </a:solidFill>
              </a:rPr>
              <a:t>Breach </a:t>
            </a:r>
          </a:p>
          <a:p>
            <a:pPr marL="457200" indent="-457200">
              <a:spcBef>
                <a:spcPts val="400"/>
              </a:spcBef>
              <a:spcAft>
                <a:spcPts val="400"/>
              </a:spcAft>
              <a:buFont typeface="+mj-lt"/>
              <a:buAutoNum type="arabicPeriod"/>
            </a:pPr>
            <a:r>
              <a:rPr lang="en-US" sz="1200" i="1" dirty="0" smtClean="0">
                <a:solidFill>
                  <a:schemeClr val="bg1"/>
                </a:solidFill>
              </a:rPr>
              <a:t>MN vs. CA vs. NY vs. EU vs. CAN</a:t>
            </a:r>
          </a:p>
          <a:p>
            <a:pPr marL="457200" indent="-457200">
              <a:spcBef>
                <a:spcPts val="400"/>
              </a:spcBef>
              <a:spcAft>
                <a:spcPts val="400"/>
              </a:spcAft>
              <a:buFont typeface="+mj-lt"/>
              <a:buAutoNum type="arabicPeriod"/>
            </a:pPr>
            <a:r>
              <a:rPr lang="en-US" sz="1200" i="1" dirty="0" smtClean="0">
                <a:solidFill>
                  <a:schemeClr val="bg1"/>
                </a:solidFill>
              </a:rPr>
              <a:t>Regulatory response vs. Private right of action</a:t>
            </a:r>
          </a:p>
          <a:p>
            <a:endParaRPr lang="en-US" dirty="0" smtClean="0"/>
          </a:p>
          <a:p>
            <a:pPr marL="0" lvl="2" indent="0">
              <a:spcBef>
                <a:spcPts val="400"/>
              </a:spcBef>
              <a:spcAft>
                <a:spcPts val="400"/>
              </a:spcAft>
              <a:buNone/>
            </a:pPr>
            <a:r>
              <a:rPr lang="en-US" sz="2000" b="1" dirty="0" smtClean="0">
                <a:highlight>
                  <a:srgbClr val="FFFF00"/>
                </a:highlight>
              </a:rPr>
              <a:t>“Liaisons will rewrite this language to propose to the group.”</a:t>
            </a:r>
          </a:p>
          <a:p>
            <a:pPr marL="0" lvl="2" indent="0">
              <a:spcBef>
                <a:spcPts val="400"/>
              </a:spcBef>
              <a:spcAft>
                <a:spcPts val="400"/>
              </a:spcAft>
              <a:buNone/>
            </a:pPr>
            <a:r>
              <a:rPr lang="en-US" sz="2000" b="1" dirty="0" smtClean="0"/>
              <a:t>Breach. </a:t>
            </a:r>
            <a:r>
              <a:rPr lang="en-US" sz="2000" dirty="0" smtClean="0"/>
              <a:t>Where there is data (information), there will be a breach.  </a:t>
            </a:r>
          </a:p>
          <a:p>
            <a:pPr marL="0" lvl="2" indent="0">
              <a:spcBef>
                <a:spcPts val="400"/>
              </a:spcBef>
              <a:spcAft>
                <a:spcPts val="400"/>
              </a:spcAft>
              <a:buNone/>
            </a:pPr>
            <a:r>
              <a:rPr lang="en-US" sz="2000" b="1" dirty="0" smtClean="0"/>
              <a:t>Multi-jurisdiction. </a:t>
            </a:r>
            <a:r>
              <a:rPr lang="en-US" sz="2000" dirty="0" smtClean="0"/>
              <a:t>Minnesota has one of several successful data classification and breach systems that have developed, in addition to California, New York, the EU, and Canada.  We believe that Minnesota’s requirements are fair, even with changing technology.  But some enhancements may provide increased certainty for business sectors.  </a:t>
            </a:r>
          </a:p>
          <a:p>
            <a:pPr marL="0" lvl="2" indent="0">
              <a:spcBef>
                <a:spcPts val="400"/>
              </a:spcBef>
              <a:spcAft>
                <a:spcPts val="400"/>
              </a:spcAft>
              <a:buNone/>
            </a:pPr>
            <a:r>
              <a:rPr lang="en-US" sz="2000" b="1" dirty="0" smtClean="0"/>
              <a:t>Regulatory response vs. Private right of action. </a:t>
            </a:r>
            <a:r>
              <a:rPr lang="en-US" sz="2000" dirty="0" smtClean="0"/>
              <a:t>We believe that given the known issues, legislators and regulators should consider explicit guidance, rather than requiring people and industry to rely upon policy being made through costly and uncertain litigation.</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21</a:t>
            </a:fld>
            <a:endParaRPr lang="en-US" dirty="0"/>
          </a:p>
        </p:txBody>
      </p:sp>
    </p:spTree>
    <p:extLst>
      <p:ext uri="{BB962C8B-B14F-4D97-AF65-F5344CB8AC3E}">
        <p14:creationId xmlns:p14="http://schemas.microsoft.com/office/powerpoint/2010/main" val="1650352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With CAV, the government’s role can help foster new development, while protecting the public from bad actors.</a:t>
            </a:r>
          </a:p>
          <a:p>
            <a:pPr marL="457200" indent="-457200">
              <a:spcBef>
                <a:spcPts val="400"/>
              </a:spcBef>
              <a:spcAft>
                <a:spcPts val="400"/>
              </a:spcAft>
              <a:buFont typeface="+mj-lt"/>
              <a:buAutoNum type="arabicPeriod"/>
            </a:pPr>
            <a:r>
              <a:rPr lang="en-US" sz="1200" i="1" dirty="0" smtClean="0">
                <a:solidFill>
                  <a:schemeClr val="bg1"/>
                </a:solidFill>
              </a:rPr>
              <a:t>Breach </a:t>
            </a:r>
          </a:p>
          <a:p>
            <a:pPr marL="457200" indent="-457200">
              <a:spcBef>
                <a:spcPts val="400"/>
              </a:spcBef>
              <a:spcAft>
                <a:spcPts val="400"/>
              </a:spcAft>
              <a:buFont typeface="+mj-lt"/>
              <a:buAutoNum type="arabicPeriod"/>
            </a:pPr>
            <a:r>
              <a:rPr lang="en-US" sz="1200" i="1" dirty="0" smtClean="0">
                <a:solidFill>
                  <a:schemeClr val="bg1"/>
                </a:solidFill>
              </a:rPr>
              <a:t>MN vs. CA vs. NY vs. EU vs. CAN</a:t>
            </a:r>
          </a:p>
          <a:p>
            <a:pPr marL="457200" indent="-457200">
              <a:spcBef>
                <a:spcPts val="400"/>
              </a:spcBef>
              <a:spcAft>
                <a:spcPts val="400"/>
              </a:spcAft>
              <a:buFont typeface="+mj-lt"/>
              <a:buAutoNum type="arabicPeriod"/>
            </a:pPr>
            <a:r>
              <a:rPr lang="en-US" sz="1200" i="1" dirty="0" smtClean="0">
                <a:solidFill>
                  <a:schemeClr val="bg1"/>
                </a:solidFill>
              </a:rPr>
              <a:t>Regulatory response vs. Private right of action</a:t>
            </a:r>
          </a:p>
          <a:p>
            <a:endParaRPr lang="en-US" dirty="0" smtClean="0"/>
          </a:p>
          <a:p>
            <a:pPr marL="0" lvl="2" indent="0">
              <a:spcBef>
                <a:spcPts val="400"/>
              </a:spcBef>
              <a:spcAft>
                <a:spcPts val="400"/>
              </a:spcAft>
              <a:buNone/>
            </a:pPr>
            <a:r>
              <a:rPr lang="en-US" sz="2000" b="1" dirty="0" smtClean="0"/>
              <a:t>Consumer information. </a:t>
            </a:r>
            <a:r>
              <a:rPr lang="en-US" sz="2000" dirty="0" smtClean="0"/>
              <a:t>We see great room for improvement on consumer notice and protection.  </a:t>
            </a:r>
          </a:p>
          <a:p>
            <a:pPr marL="0" lvl="2" indent="0">
              <a:spcBef>
                <a:spcPts val="400"/>
              </a:spcBef>
              <a:spcAft>
                <a:spcPts val="400"/>
              </a:spcAft>
              <a:buNone/>
            </a:pPr>
            <a:r>
              <a:rPr lang="en-US" sz="2000" b="1" dirty="0" smtClean="0"/>
              <a:t>Disclosure. </a:t>
            </a:r>
            <a:r>
              <a:rPr lang="en-US" sz="2000" dirty="0" smtClean="0"/>
              <a:t>Data collectors (governmental and private) must disclose what data the CAV is collecting about people. And the data-collection purpose should be clear (e.g., traffic flow, road conditions, safety, emissions). </a:t>
            </a:r>
          </a:p>
          <a:p>
            <a:pPr marL="0" lvl="2" indent="0">
              <a:spcBef>
                <a:spcPts val="400"/>
              </a:spcBef>
              <a:spcAft>
                <a:spcPts val="400"/>
              </a:spcAft>
              <a:buNone/>
            </a:pPr>
            <a:r>
              <a:rPr lang="en-US" sz="2000" b="1" dirty="0" smtClean="0"/>
              <a:t>Opt-in </a:t>
            </a:r>
            <a:r>
              <a:rPr lang="en-US" sz="2000" dirty="0" smtClean="0"/>
              <a:t>language can help consumers chose what data they are willing to share, and with whom.  Specifically, we discussed three areas where opt-in is preferred: </a:t>
            </a:r>
          </a:p>
          <a:p>
            <a:pPr marL="1257300" lvl="2" indent="-342900">
              <a:spcBef>
                <a:spcPts val="400"/>
              </a:spcBef>
              <a:spcAft>
                <a:spcPts val="400"/>
              </a:spcAft>
              <a:buAutoNum type="arabicParenBoth"/>
            </a:pPr>
            <a:r>
              <a:rPr lang="en-US" sz="2000" dirty="0" smtClean="0"/>
              <a:t>collection (likely by OEMs), </a:t>
            </a:r>
          </a:p>
          <a:p>
            <a:pPr marL="1257300" lvl="2" indent="-342900">
              <a:spcBef>
                <a:spcPts val="400"/>
              </a:spcBef>
              <a:spcAft>
                <a:spcPts val="400"/>
              </a:spcAft>
              <a:buAutoNum type="arabicParenBoth"/>
            </a:pPr>
            <a:r>
              <a:rPr lang="en-US" sz="2000" dirty="0" smtClean="0"/>
              <a:t>use (likely both OEMs and trusted suppliers), and </a:t>
            </a:r>
          </a:p>
          <a:p>
            <a:pPr marL="1257300" lvl="2" indent="-342900">
              <a:spcBef>
                <a:spcPts val="400"/>
              </a:spcBef>
              <a:spcAft>
                <a:spcPts val="400"/>
              </a:spcAft>
              <a:buAutoNum type="arabicParenBoth"/>
            </a:pPr>
            <a:r>
              <a:rPr lang="en-US" sz="2000" dirty="0" smtClean="0"/>
              <a:t>sale (controlling who may buy data about people). </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22</a:t>
            </a:fld>
            <a:endParaRPr lang="en-US" dirty="0"/>
          </a:p>
        </p:txBody>
      </p:sp>
    </p:spTree>
    <p:extLst>
      <p:ext uri="{BB962C8B-B14F-4D97-AF65-F5344CB8AC3E}">
        <p14:creationId xmlns:p14="http://schemas.microsoft.com/office/powerpoint/2010/main" val="1667702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spcAft>
                <a:spcPts val="400"/>
              </a:spcAft>
            </a:pPr>
            <a:r>
              <a:rPr lang="en-US" sz="1200" dirty="0" smtClean="0">
                <a:solidFill>
                  <a:schemeClr val="bg1"/>
                </a:solidFill>
              </a:rPr>
              <a:t>Start the process now: determine what data to collect, where it will be retained, and how it will be disseminated.</a:t>
            </a:r>
          </a:p>
          <a:p>
            <a:pPr marL="457200" indent="-457200">
              <a:spcBef>
                <a:spcPts val="400"/>
              </a:spcBef>
              <a:spcAft>
                <a:spcPts val="400"/>
              </a:spcAft>
              <a:buFont typeface="+mj-lt"/>
              <a:buAutoNum type="arabicPeriod"/>
            </a:pPr>
            <a:r>
              <a:rPr lang="en-US" sz="1200" i="1" dirty="0" smtClean="0">
                <a:solidFill>
                  <a:schemeClr val="bg1"/>
                </a:solidFill>
              </a:rPr>
              <a:t>Collection </a:t>
            </a:r>
          </a:p>
          <a:p>
            <a:pPr marL="457200" indent="-457200">
              <a:spcBef>
                <a:spcPts val="400"/>
              </a:spcBef>
              <a:spcAft>
                <a:spcPts val="400"/>
              </a:spcAft>
              <a:buFont typeface="+mj-lt"/>
              <a:buAutoNum type="arabicPeriod"/>
            </a:pPr>
            <a:r>
              <a:rPr lang="en-US" sz="1200" i="1" dirty="0" smtClean="0">
                <a:solidFill>
                  <a:schemeClr val="bg1"/>
                </a:solidFill>
              </a:rPr>
              <a:t>Storage</a:t>
            </a:r>
          </a:p>
          <a:p>
            <a:pPr marL="457200" indent="-457200">
              <a:spcBef>
                <a:spcPts val="400"/>
              </a:spcBef>
              <a:spcAft>
                <a:spcPts val="400"/>
              </a:spcAft>
              <a:buFont typeface="+mj-lt"/>
              <a:buAutoNum type="arabicPeriod"/>
            </a:pPr>
            <a:r>
              <a:rPr lang="en-US" sz="1200" i="1" dirty="0" smtClean="0">
                <a:solidFill>
                  <a:schemeClr val="bg1"/>
                </a:solidFill>
              </a:rPr>
              <a:t>Distribution</a:t>
            </a:r>
          </a:p>
          <a:p>
            <a:endParaRPr lang="en-US" dirty="0" smtClean="0"/>
          </a:p>
          <a:p>
            <a:pPr marL="0" lvl="1" indent="0">
              <a:spcBef>
                <a:spcPts val="400"/>
              </a:spcBef>
              <a:spcAft>
                <a:spcPts val="400"/>
              </a:spcAft>
              <a:buFont typeface="Arial" panose="020B0604020202020204" pitchFamily="34" charset="0"/>
              <a:buNone/>
            </a:pPr>
            <a:r>
              <a:rPr lang="en-US" b="1" dirty="0" smtClean="0"/>
              <a:t>Collection. </a:t>
            </a:r>
            <a:r>
              <a:rPr lang="en-US" dirty="0" smtClean="0"/>
              <a:t>Because CAVs are able to generate enormous amounts of sensitive data, government should first identify:</a:t>
            </a:r>
          </a:p>
          <a:p>
            <a:pPr marL="800100" lvl="1" indent="-342900">
              <a:spcBef>
                <a:spcPts val="400"/>
              </a:spcBef>
              <a:spcAft>
                <a:spcPts val="400"/>
              </a:spcAft>
              <a:buFont typeface="+mj-lt"/>
              <a:buAutoNum type="arabicPeriod"/>
            </a:pPr>
            <a:r>
              <a:rPr lang="en-US" dirty="0" smtClean="0"/>
              <a:t>what data government needs </a:t>
            </a:r>
            <a:r>
              <a:rPr lang="en-US" dirty="0" smtClean="0">
                <a:highlight>
                  <a:srgbClr val="FFFF00"/>
                </a:highlight>
              </a:rPr>
              <a:t>(be specific and don’t collect anything else)</a:t>
            </a:r>
          </a:p>
          <a:p>
            <a:pPr marL="800100" lvl="1" indent="-342900">
              <a:spcBef>
                <a:spcPts val="400"/>
              </a:spcBef>
              <a:spcAft>
                <a:spcPts val="400"/>
              </a:spcAft>
              <a:buFont typeface="+mj-lt"/>
              <a:buAutoNum type="arabicPeriod"/>
            </a:pPr>
            <a:r>
              <a:rPr lang="en-US" dirty="0" smtClean="0"/>
              <a:t>for how long, and </a:t>
            </a:r>
          </a:p>
          <a:p>
            <a:pPr marL="800100" lvl="1" indent="-342900">
              <a:spcBef>
                <a:spcPts val="400"/>
              </a:spcBef>
              <a:spcAft>
                <a:spcPts val="400"/>
              </a:spcAft>
              <a:buFont typeface="+mj-lt"/>
              <a:buAutoNum type="arabicPeriod"/>
            </a:pPr>
            <a:r>
              <a:rPr lang="en-US" dirty="0" smtClean="0"/>
              <a:t>what triggers destruction.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lvl="0" indent="0">
              <a:spcBef>
                <a:spcPts val="400"/>
              </a:spcBef>
              <a:spcAft>
                <a:spcPts val="400"/>
              </a:spcAft>
              <a:buFont typeface="Arial" panose="020B0604020202020204" pitchFamily="34" charset="0"/>
              <a:buNone/>
            </a:pPr>
            <a:r>
              <a:rPr lang="en-US" b="1" dirty="0" smtClean="0"/>
              <a:t>Storage, format, and necessity. </a:t>
            </a:r>
            <a:br>
              <a:rPr lang="en-US" b="1" dirty="0" smtClean="0"/>
            </a:br>
            <a:r>
              <a:rPr lang="en-US" dirty="0" smtClean="0"/>
              <a:t>After that, government should identify: </a:t>
            </a:r>
          </a:p>
          <a:p>
            <a:pPr marL="342900" lvl="0" indent="-342900">
              <a:spcBef>
                <a:spcPts val="400"/>
              </a:spcBef>
              <a:spcAft>
                <a:spcPts val="400"/>
              </a:spcAft>
              <a:buFont typeface="+mj-lt"/>
              <a:buAutoNum type="arabicPeriod"/>
            </a:pPr>
            <a:r>
              <a:rPr lang="en-US" dirty="0" smtClean="0"/>
              <a:t>how to store it, </a:t>
            </a:r>
          </a:p>
          <a:p>
            <a:pPr marL="342900" lvl="0" indent="-342900">
              <a:spcBef>
                <a:spcPts val="400"/>
              </a:spcBef>
              <a:spcAft>
                <a:spcPts val="400"/>
              </a:spcAft>
              <a:buFont typeface="+mj-lt"/>
              <a:buAutoNum type="arabicPeriod"/>
            </a:pPr>
            <a:r>
              <a:rPr lang="en-US" dirty="0" smtClean="0"/>
              <a:t>where to store it, and </a:t>
            </a:r>
          </a:p>
          <a:p>
            <a:pPr marL="342900" lvl="0" indent="-342900">
              <a:spcBef>
                <a:spcPts val="400"/>
              </a:spcBef>
              <a:spcAft>
                <a:spcPts val="400"/>
              </a:spcAft>
              <a:buFont typeface="+mj-lt"/>
              <a:buAutoNum type="arabicPeriod"/>
            </a:pPr>
            <a:r>
              <a:rPr lang="en-US" dirty="0" smtClean="0"/>
              <a:t>whether to collect/store it at all. </a:t>
            </a:r>
          </a:p>
          <a:p>
            <a:pPr marL="800100" lvl="1" indent="-342900">
              <a:spcBef>
                <a:spcPts val="400"/>
              </a:spcBef>
              <a:spcAft>
                <a:spcPts val="400"/>
              </a:spcAft>
              <a:buFont typeface="+mj-lt"/>
              <a:buAutoNum type="arabicPeriod"/>
            </a:pPr>
            <a:endParaRPr lang="en-US" b="1" dirty="0" smtClean="0"/>
          </a:p>
          <a:p>
            <a:pPr marL="0" lvl="0" indent="0">
              <a:spcBef>
                <a:spcPts val="400"/>
              </a:spcBef>
              <a:spcAft>
                <a:spcPts val="400"/>
              </a:spcAft>
              <a:buFont typeface="+mj-lt"/>
              <a:buNone/>
            </a:pPr>
            <a:r>
              <a:rPr lang="en-US" b="1" dirty="0" smtClean="0"/>
              <a:t>Distribution. </a:t>
            </a:r>
            <a:r>
              <a:rPr lang="en-US" dirty="0" smtClean="0"/>
              <a:t>Who has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best way to prevent data from being improperly being accessed: don’t have the data at all.  </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24</a:t>
            </a:fld>
            <a:endParaRPr lang="en-US" dirty="0"/>
          </a:p>
        </p:txBody>
      </p:sp>
    </p:spTree>
    <p:extLst>
      <p:ext uri="{BB962C8B-B14F-4D97-AF65-F5344CB8AC3E}">
        <p14:creationId xmlns:p14="http://schemas.microsoft.com/office/powerpoint/2010/main" val="4082078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3" y="1842964"/>
            <a:ext cx="7099634" cy="841248"/>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5" y="1842964"/>
            <a:ext cx="7099630" cy="841248"/>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00575"/>
            <a:ext cx="3858492" cy="457200"/>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dirty="0"/>
              <a:t>mndot.gov</a:t>
            </a:r>
          </a:p>
        </p:txBody>
      </p:sp>
      <p:sp>
        <p:nvSpPr>
          <p:cNvPr id="6" name="Picture Placeholder 5"/>
          <p:cNvSpPr>
            <a:spLocks noGrp="1"/>
          </p:cNvSpPr>
          <p:nvPr>
            <p:ph type="pic" sz="quarter" idx="17"/>
          </p:nvPr>
        </p:nvSpPr>
        <p:spPr>
          <a:xfrm>
            <a:off x="0" y="0"/>
            <a:ext cx="12192000" cy="3380732"/>
          </a:xfrm>
        </p:spPr>
        <p:txBody>
          <a:bodyPr/>
          <a:lstStyle/>
          <a:p>
            <a:r>
              <a:rPr lang="en-US" dirty="0"/>
              <a:t>Click icon to add picture</a:t>
            </a:r>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dirty="0"/>
              <a:t>Click icon to add table</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pic>
        <p:nvPicPr>
          <p:cNvPr id="13"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562" y="705498"/>
            <a:ext cx="3858492" cy="457200"/>
          </a:xfrm>
          <a:prstGeom prst="rect">
            <a:avLst/>
          </a:prstGeom>
        </p:spPr>
      </p:pic>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White) LEFT">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838200" y="152400"/>
            <a:ext cx="10515600" cy="914400"/>
          </a:xfrm>
        </p:spPr>
        <p:txBody>
          <a:bodyPr>
            <a:normAutofit/>
          </a:bodyPr>
          <a:lstStyle>
            <a:lvl1pPr algn="l">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322059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8584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1358590" cy="365125"/>
          </a:xfrm>
          <a:prstGeom prst="rect">
            <a:avLst/>
          </a:prstGeom>
        </p:spPr>
        <p:txBody>
          <a:bodyPr/>
          <a:lstStyle/>
          <a:p>
            <a:fld id="{D12E8677-C648-465D-82CD-E88587B4845D}" type="datetime1">
              <a:rPr lang="en-US" smtClean="0"/>
              <a:t>9/27/2018</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1358590" cy="365125"/>
          </a:xfrm>
          <a:prstGeom prst="rect">
            <a:avLst/>
          </a:prstGeom>
        </p:spPr>
        <p:txBody>
          <a:bodyPr/>
          <a:lstStyle/>
          <a:p>
            <a:fld id="{D20D07D7-46FB-4D7C-9C8F-0C340D091257}" type="datetime1">
              <a:rPr lang="en-US" smtClean="0"/>
              <a:t>9/27/2018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a:prstGeom prst="rect">
            <a:avLst/>
          </a:prstGeom>
        </p:spPr>
        <p:txBody>
          <a:bodyPr/>
          <a:lstStyle/>
          <a:p>
            <a:fld id="{66C283A4-7960-4BFD-B3A5-A2CC5BB2A473}"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9/27/2018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dirty="0"/>
              <a:t>Click icon to add picture</a:t>
            </a:r>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9/27/2018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a:xfrm>
            <a:off x="838200" y="6356350"/>
            <a:ext cx="1358590" cy="365125"/>
          </a:xfrm>
          <a:prstGeom prst="rect">
            <a:avLst/>
          </a:prstGeom>
        </p:spPr>
        <p:txBody>
          <a:bodyPr/>
          <a:lstStyle/>
          <a:p>
            <a:fld id="{936DB2D6-5DF4-4264-A4A1-7D3EAF38D255}" type="datetime1">
              <a:rPr lang="en-US" smtClean="0"/>
              <a:t>9/27/2018</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a:xfrm>
            <a:off x="838200" y="6356350"/>
            <a:ext cx="1358590" cy="365125"/>
          </a:xfrm>
          <a:prstGeom prst="rect">
            <a:avLst/>
          </a:prstGeom>
        </p:spPr>
        <p:txBody>
          <a:bodyPr/>
          <a:lstStyle/>
          <a:p>
            <a:fld id="{936DB2D6-5DF4-4264-A4A1-7D3EAF38D255}" type="datetime1">
              <a:rPr lang="en-US" smtClean="0"/>
              <a:t>9/27/2018</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a:xfrm>
            <a:off x="838200" y="6356350"/>
            <a:ext cx="1358590" cy="365125"/>
          </a:xfrm>
          <a:prstGeom prst="rect">
            <a:avLst/>
          </a:prstGeom>
        </p:spPr>
        <p:txBody>
          <a:bodyPr/>
          <a:lstStyle/>
          <a:p>
            <a:fld id="{4B4EEDC6-36CA-4209-B482-2ED76AA0BF08}" type="datetime1">
              <a:rPr lang="en-US" smtClean="0"/>
              <a:t>9/27/2018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a:xfrm>
            <a:off x="838200" y="6356350"/>
            <a:ext cx="1358590" cy="365125"/>
          </a:xfrm>
          <a:prstGeom prst="rect">
            <a:avLst/>
          </a:prstGeom>
        </p:spPr>
        <p:txBody>
          <a:bodyPr/>
          <a:lstStyle/>
          <a:p>
            <a:fld id="{8DC79626-CE5A-4834-975C-E7305BA2E281}" type="datetime1">
              <a:rPr lang="en-US" smtClean="0"/>
              <a:t>9/27/2018</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a:xfrm>
            <a:off x="838200" y="6356350"/>
            <a:ext cx="1358590" cy="365125"/>
          </a:xfrm>
          <a:prstGeom prst="rect">
            <a:avLst/>
          </a:prstGeom>
        </p:spPr>
        <p:txBody>
          <a:bodyPr/>
          <a:lstStyle/>
          <a:p>
            <a:fld id="{1815FB38-58F3-410A-8DA4-4B706967601F}" type="datetime1">
              <a:rPr lang="en-US" smtClean="0"/>
              <a:t>9/27/2018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a:xfrm>
            <a:off x="838200" y="6356350"/>
            <a:ext cx="1358590" cy="365125"/>
          </a:xfrm>
          <a:prstGeom prst="rect">
            <a:avLst/>
          </a:prstGeom>
        </p:spPr>
        <p:txBody>
          <a:bodyPr/>
          <a:lstStyle/>
          <a:p>
            <a:fld id="{7F519661-29C3-4FE0-9FC3-375A85A42C46}" type="datetime1">
              <a:rPr lang="en-US" smtClean="0"/>
              <a:t>9/27/2018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a:xfrm>
            <a:off x="838200" y="6356350"/>
            <a:ext cx="1358590" cy="365125"/>
          </a:xfrm>
          <a:prstGeom prst="rect">
            <a:avLst/>
          </a:prstGeom>
        </p:spPr>
        <p:txBody>
          <a:bodyPr/>
          <a:lstStyle/>
          <a:p>
            <a:fld id="{0366E0EA-2D80-452F-9963-33FA7A36BC09}" type="datetime1">
              <a:rPr lang="en-US" smtClean="0"/>
              <a:t>9/27/2018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12192000" cy="6857998"/>
          </a:xfrm>
        </p:spPr>
        <p:txBody>
          <a:bodyPr/>
          <a:lstStyle/>
          <a:p>
            <a:r>
              <a:rPr lang="en-US" dirty="0"/>
              <a:t>Click icon to add picture</a:t>
            </a:r>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12192000" cy="6857999"/>
          </a:xfrm>
        </p:spPr>
        <p:txBody>
          <a:bodyPr/>
          <a:lstStyle/>
          <a:p>
            <a:r>
              <a:rPr lang="en-US" dirty="0"/>
              <a:t>Click icon to add picture</a:t>
            </a:r>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2"/>
            <a:ext cx="12192000" cy="6857999"/>
          </a:xfrm>
        </p:spPr>
        <p:txBody>
          <a:bodyPr/>
          <a:lstStyle/>
          <a:p>
            <a:r>
              <a:rPr lang="en-US" dirty="0"/>
              <a:t>Click icon to add picture</a:t>
            </a:r>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dirty="0"/>
              <a:t>Click icon to add table</a:t>
            </a:r>
          </a:p>
        </p:txBody>
      </p:sp>
    </p:spTree>
    <p:extLst>
      <p:ext uri="{BB962C8B-B14F-4D97-AF65-F5344CB8AC3E}">
        <p14:creationId xmlns:p14="http://schemas.microsoft.com/office/powerpoint/2010/main" val="2549061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dirty="0"/>
              <a:t>Click icon to add table</a:t>
            </a:r>
          </a:p>
        </p:txBody>
      </p:sp>
      <p:sp>
        <p:nvSpPr>
          <p:cNvPr id="8"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399159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a:prstGeom prst="rect">
            <a:avLst/>
          </a:prstGeom>
        </p:spPr>
        <p:txBody>
          <a:bodyPr/>
          <a:lstStyle/>
          <a:p>
            <a:fld id="{5D76A200-3168-4D33-A718-3974884CE863}" type="datetime1">
              <a:rPr lang="en-US" smtClean="0"/>
              <a:t>9/27/2018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a:prstGeom prst="rect">
            <a:avLst/>
          </a:prstGeo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37C3B6E0-E413-4EA2-9B23-AF69A1623F89}"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438A7556-21FA-4204-9DD6-1F6FDEC2C796}"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0EB49D9C-C4C1-46A9-AED8-599F8B47287F}"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D094F804-653A-41F1-A565-1098D9DEB37A}"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a:xfrm>
            <a:off x="838200" y="6356350"/>
            <a:ext cx="1358590" cy="365125"/>
          </a:xfrm>
          <a:prstGeom prst="rect">
            <a:avLst/>
          </a:prstGeom>
        </p:spPr>
        <p:txBody>
          <a:bodyPr/>
          <a:lstStyle/>
          <a:p>
            <a:fld id="{466A75E6-E45B-4C5D-981E-7C8ED0C72F5D}"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tx2"/>
                </a:solidFill>
              </a:defRPr>
            </a:lvl1pPr>
          </a:lstStyle>
          <a:p>
            <a:r>
              <a:rPr lang="en-US" dirty="0"/>
              <a:t>mndot.gov</a:t>
            </a:r>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F8B25D9D-5365-41CD-BF43-4FFFCBF4BBDA}"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8CC894EF-7DC0-4B7C-83F8-29D989AA60F6}"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578DBCF0-11C3-4F19-90D9-2EE7F00784FE}"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bg1"/>
                </a:solidFill>
              </a:defRPr>
            </a:lvl1pPr>
          </a:lstStyle>
          <a:p>
            <a:fld id="{D094F804-653A-41F1-A565-1098D9DEB37A}" type="datetime1">
              <a:rPr lang="en-US" smtClean="0"/>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5"/>
            <a:ext cx="3858492" cy="457200"/>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a:xfrm>
            <a:off x="838200" y="6356350"/>
            <a:ext cx="1358590" cy="365125"/>
          </a:xfrm>
          <a:prstGeom prst="rect">
            <a:avLst/>
          </a:prstGeom>
        </p:spPr>
        <p:txBody>
          <a:bodyPr/>
          <a:lstStyle>
            <a:lvl1pPr>
              <a:defRPr>
                <a:solidFill>
                  <a:schemeClr val="tx2"/>
                </a:solidFill>
              </a:defRPr>
            </a:lvl1pPr>
          </a:lstStyle>
          <a:p>
            <a:fld id="{466A75E6-E45B-4C5D-981E-7C8ED0C72F5D}" type="datetime1">
              <a:rPr lang="en-US" smtClean="0"/>
              <a:pPr/>
              <a:t>9/27/2018</a:t>
            </a:fld>
            <a:endParaRPr lang="en-US" dirty="0"/>
          </a:p>
        </p:txBody>
      </p:sp>
      <p:sp>
        <p:nvSpPr>
          <p:cNvPr id="5" name="Footer Placeholder 4"/>
          <p:cNvSpPr>
            <a:spLocks noGrp="1"/>
          </p:cNvSpPr>
          <p:nvPr>
            <p:ph type="ftr" sz="quarter" idx="12"/>
          </p:nvPr>
        </p:nvSpPr>
        <p:spPr>
          <a:xfrm>
            <a:off x="3302177" y="6356349"/>
            <a:ext cx="5587647" cy="365125"/>
          </a:xfrm>
          <a:prstGeom prst="rect">
            <a:avLst/>
          </a:prstGeom>
        </p:spPr>
        <p:txBody>
          <a:bodyPr/>
          <a:lstStyle>
            <a:lvl1pPr>
              <a:defRPr>
                <a:solidFill>
                  <a:schemeClr val="tx1"/>
                </a:solidFill>
              </a:defRPr>
            </a:lvl1pPr>
          </a:lstStyle>
          <a:p>
            <a:r>
              <a:rPr lang="en-US" dirty="0">
                <a:solidFill>
                  <a:schemeClr val="tx2"/>
                </a:solidFill>
              </a:rPr>
              <a:t>mndot.gov</a:t>
            </a: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6"/>
            <a:ext cx="3858492" cy="457200"/>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820" r:id="rId7"/>
    <p:sldLayoutId id="2147483790" r:id="rId8"/>
    <p:sldLayoutId id="2147483789" r:id="rId9"/>
    <p:sldLayoutId id="2147483714" r:id="rId10"/>
    <p:sldLayoutId id="2147483738" r:id="rId11"/>
    <p:sldLayoutId id="2147483739" r:id="rId12"/>
    <p:sldLayoutId id="2147483780" r:id="rId13"/>
    <p:sldLayoutId id="2147483773" r:id="rId14"/>
    <p:sldLayoutId id="2147483800" r:id="rId15"/>
    <p:sldLayoutId id="2147483688" r:id="rId16"/>
    <p:sldLayoutId id="2147483801" r:id="rId17"/>
    <p:sldLayoutId id="2147483802" r:id="rId18"/>
    <p:sldLayoutId id="2147483803" r:id="rId19"/>
    <p:sldLayoutId id="2147483744" r:id="rId20"/>
    <p:sldLayoutId id="2147483793" r:id="rId21"/>
    <p:sldLayoutId id="2147483772" r:id="rId22"/>
    <p:sldLayoutId id="2147483767" r:id="rId23"/>
    <p:sldLayoutId id="2147483769" r:id="rId24"/>
    <p:sldLayoutId id="2147483771" r:id="rId25"/>
    <p:sldLayoutId id="2147483770" r:id="rId26"/>
    <p:sldLayoutId id="2147483732" r:id="rId27"/>
    <p:sldLayoutId id="2147483794" r:id="rId28"/>
    <p:sldLayoutId id="2147483733" r:id="rId29"/>
    <p:sldLayoutId id="2147483747" r:id="rId30"/>
    <p:sldLayoutId id="2147483818" r:id="rId31"/>
    <p:sldLayoutId id="2147483805" r:id="rId32"/>
    <p:sldLayoutId id="2147483806" r:id="rId33"/>
    <p:sldLayoutId id="2147483750" r:id="rId34"/>
    <p:sldLayoutId id="2147483765" r:id="rId35"/>
    <p:sldLayoutId id="2147483781" r:id="rId36"/>
    <p:sldLayoutId id="2147483809" r:id="rId37"/>
    <p:sldLayoutId id="2147483808" r:id="rId38"/>
    <p:sldLayoutId id="2147483807" r:id="rId39"/>
    <p:sldLayoutId id="2147483819" r:id="rId40"/>
    <p:sldLayoutId id="2147483754" r:id="rId41"/>
    <p:sldLayoutId id="2147483755" r:id="rId42"/>
    <p:sldLayoutId id="2147483759" r:id="rId43"/>
    <p:sldLayoutId id="2147483753" r:id="rId44"/>
    <p:sldLayoutId id="2147483763" r:id="rId45"/>
    <p:sldLayoutId id="2147483762" r:id="rId46"/>
    <p:sldLayoutId id="2147483758" r:id="rId47"/>
    <p:sldLayoutId id="2147483756" r:id="rId48"/>
    <p:sldLayoutId id="2147483798" r:id="rId49"/>
    <p:sldLayoutId id="2147483797" r:id="rId5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477837"/>
            <a:ext cx="12192000" cy="1295182"/>
          </a:xfrm>
        </p:spPr>
        <p:txBody>
          <a:bodyPr>
            <a:normAutofit/>
          </a:bodyPr>
          <a:lstStyle/>
          <a:p>
            <a:r>
              <a:rPr lang="en-US" dirty="0"/>
              <a:t>Subcommittee on Cyber Security and Data </a:t>
            </a:r>
            <a:r>
              <a:rPr lang="en-US" dirty="0" smtClean="0"/>
              <a:t>Privacy</a:t>
            </a:r>
            <a:br>
              <a:rPr lang="en-US" dirty="0" smtClean="0"/>
            </a:br>
            <a:r>
              <a:rPr lang="en-US" dirty="0" smtClean="0"/>
              <a:t>Advisory Council Recommendations</a:t>
            </a:r>
            <a:endParaRPr lang="en-US" dirty="0"/>
          </a:p>
        </p:txBody>
      </p:sp>
      <p:sp>
        <p:nvSpPr>
          <p:cNvPr id="3" name="Text Placeholder 2"/>
          <p:cNvSpPr>
            <a:spLocks noGrp="1"/>
          </p:cNvSpPr>
          <p:nvPr>
            <p:ph type="body" sz="quarter" idx="14"/>
          </p:nvPr>
        </p:nvSpPr>
        <p:spPr/>
        <p:txBody>
          <a:bodyPr>
            <a:normAutofit/>
          </a:bodyPr>
          <a:lstStyle/>
          <a:p>
            <a:pPr>
              <a:spcBef>
                <a:spcPts val="0"/>
              </a:spcBef>
            </a:pPr>
            <a:r>
              <a:rPr lang="en-US" sz="2000" dirty="0"/>
              <a:t>Damien Riehl</a:t>
            </a:r>
            <a:r>
              <a:rPr lang="en-US" sz="2000" dirty="0">
                <a:solidFill>
                  <a:schemeClr val="accent1"/>
                </a:solidFill>
              </a:rPr>
              <a:t>|</a:t>
            </a:r>
            <a:r>
              <a:rPr lang="en-US" sz="2000" dirty="0"/>
              <a:t> Joshua Root </a:t>
            </a:r>
          </a:p>
          <a:p>
            <a:pPr>
              <a:spcBef>
                <a:spcPts val="0"/>
              </a:spcBef>
            </a:pPr>
            <a:endParaRPr lang="en-US" dirty="0"/>
          </a:p>
        </p:txBody>
      </p:sp>
      <p:sp>
        <p:nvSpPr>
          <p:cNvPr id="7" name="Footer Placeholder 6"/>
          <p:cNvSpPr>
            <a:spLocks noGrp="1"/>
          </p:cNvSpPr>
          <p:nvPr>
            <p:ph type="ftr" sz="quarter" idx="3"/>
          </p:nvPr>
        </p:nvSpPr>
        <p:spPr/>
        <p:txBody>
          <a:bodyPr/>
          <a:lstStyle/>
          <a:p>
            <a:r>
              <a:rPr lang="en-US" dirty="0"/>
              <a:t>mndot.gov</a:t>
            </a:r>
          </a:p>
        </p:txBody>
      </p:sp>
      <p:sp>
        <p:nvSpPr>
          <p:cNvPr id="5" name="Picture Placeholder 4" title="P"/>
          <p:cNvSpPr>
            <a:spLocks noGrp="1"/>
          </p:cNvSpPr>
          <p:nvPr>
            <p:ph type="pic" sz="quarter" idx="17"/>
          </p:nvPr>
        </p:nvSpPr>
        <p:spPr/>
      </p:sp>
      <p:pic>
        <p:nvPicPr>
          <p:cNvPr id="8" name="Picture 2" descr="Picture of the word &quot;Privacy&quot; amidst strings of numbers and letters, symbolizing activity on a network&#10;" title="Picture of the word &quot;Privacy&quot; ">
            <a:extLst>
              <a:ext uri="{FF2B5EF4-FFF2-40B4-BE49-F238E27FC236}">
                <a16:creationId xmlns:a16="http://schemas.microsoft.com/office/drawing/2014/main" xmlns="" id="{29846AD0-1EC0-4CCB-A605-59D9866EC1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 t="31486" r="156" b="30204"/>
          <a:stretch/>
        </p:blipFill>
        <p:spPr bwMode="auto">
          <a:xfrm>
            <a:off x="0" y="24222"/>
            <a:ext cx="12192000" cy="3500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486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a:t>
            </a:r>
          </a:p>
        </p:txBody>
      </p:sp>
      <p:sp>
        <p:nvSpPr>
          <p:cNvPr id="3" name="Content Placeholder 2"/>
          <p:cNvSpPr>
            <a:spLocks noGrp="1"/>
          </p:cNvSpPr>
          <p:nvPr>
            <p:ph idx="1"/>
          </p:nvPr>
        </p:nvSpPr>
        <p:spPr>
          <a:xfrm>
            <a:off x="838200" y="1426464"/>
            <a:ext cx="10515600" cy="4929885"/>
          </a:xfrm>
        </p:spPr>
        <p:txBody>
          <a:bodyPr>
            <a:normAutofit/>
          </a:bodyPr>
          <a:lstStyle/>
          <a:p>
            <a:pPr marL="457200" indent="-457200">
              <a:spcBef>
                <a:spcPts val="400"/>
              </a:spcBef>
              <a:spcAft>
                <a:spcPts val="400"/>
              </a:spcAft>
              <a:buFont typeface="+mj-lt"/>
              <a:buAutoNum type="arabicPeriod"/>
            </a:pPr>
            <a:r>
              <a:rPr lang="en-US" sz="2400" b="1" dirty="0">
                <a:solidFill>
                  <a:srgbClr val="78BE21"/>
                </a:solidFill>
              </a:rPr>
              <a:t>DEFINITIONS</a:t>
            </a:r>
            <a:r>
              <a:rPr lang="en-US" sz="2400" dirty="0"/>
              <a:t> </a:t>
            </a:r>
            <a:r>
              <a:rPr lang="en-US" sz="2400" dirty="0" smtClean="0"/>
              <a:t>– </a:t>
            </a:r>
            <a:r>
              <a:rPr lang="en-US" sz="2400" dirty="0"/>
              <a:t>The terms currently used in industry, statute, or rule may not align with how people or the law will interpret automated vehicles being driven without human operators. </a:t>
            </a:r>
          </a:p>
          <a:p>
            <a:pPr marL="0" indent="0">
              <a:spcBef>
                <a:spcPts val="400"/>
              </a:spcBef>
              <a:spcAft>
                <a:spcPts val="400"/>
              </a:spcAft>
              <a:buNone/>
            </a:pPr>
            <a:r>
              <a:rPr lang="en-US" sz="2400" dirty="0"/>
              <a:t> </a:t>
            </a:r>
          </a:p>
          <a:p>
            <a:pPr marL="457200" indent="-457200">
              <a:spcBef>
                <a:spcPts val="400"/>
              </a:spcBef>
              <a:spcAft>
                <a:spcPts val="400"/>
              </a:spcAft>
              <a:buFont typeface="+mj-lt"/>
              <a:buAutoNum type="arabicPeriod" startAt="2"/>
            </a:pPr>
            <a:r>
              <a:rPr lang="en-US" sz="2400" b="1" dirty="0">
                <a:solidFill>
                  <a:srgbClr val="78BE21"/>
                </a:solidFill>
              </a:rPr>
              <a:t>CLASSIFICATION</a:t>
            </a:r>
            <a:r>
              <a:rPr lang="en-US" sz="2400" dirty="0"/>
              <a:t> – The Minnesota Data Practices Act’s data-classification scheme will impact which CAV data is shared, how it could be shared, and with whom</a:t>
            </a:r>
            <a:r>
              <a:rPr lang="en-US" sz="2400" dirty="0" smtClean="0"/>
              <a:t>. The state will have to make private data anonymous and understand that this data has significant financial value.</a:t>
            </a:r>
          </a:p>
          <a:p>
            <a:pPr marL="457200" indent="-457200">
              <a:spcBef>
                <a:spcPts val="400"/>
              </a:spcBef>
              <a:spcAft>
                <a:spcPts val="400"/>
              </a:spcAft>
              <a:buFont typeface="+mj-lt"/>
              <a:buAutoNum type="arabicPeriod" startAt="2"/>
            </a:pPr>
            <a:endParaRPr lang="en-US" sz="2400" dirty="0"/>
          </a:p>
          <a:p>
            <a:pPr marL="457200" indent="-457200">
              <a:spcBef>
                <a:spcPts val="400"/>
              </a:spcBef>
              <a:spcAft>
                <a:spcPts val="400"/>
              </a:spcAft>
              <a:buFont typeface="+mj-lt"/>
              <a:buAutoNum type="arabicPeriod" startAt="3"/>
            </a:pPr>
            <a:r>
              <a:rPr lang="en-US" sz="2400" b="1" dirty="0">
                <a:solidFill>
                  <a:srgbClr val="78BE21"/>
                </a:solidFill>
              </a:rPr>
              <a:t>UNIFORMITY</a:t>
            </a:r>
            <a:r>
              <a:rPr lang="en-US" sz="2400" dirty="0"/>
              <a:t> – </a:t>
            </a:r>
            <a:r>
              <a:rPr lang="en-US" sz="2400" dirty="0" smtClean="0"/>
              <a:t>Need uniform data storage, collection, and usage amongst industry, states, and world.</a:t>
            </a:r>
            <a:endParaRPr lang="en-US" sz="2400" dirty="0"/>
          </a:p>
        </p:txBody>
      </p:sp>
      <p:sp>
        <p:nvSpPr>
          <p:cNvPr id="6" name="Slide Number Placeholder 5"/>
          <p:cNvSpPr>
            <a:spLocks noGrp="1"/>
          </p:cNvSpPr>
          <p:nvPr>
            <p:ph type="sldNum" sz="quarter" idx="12"/>
          </p:nvPr>
        </p:nvSpPr>
        <p:spPr/>
        <p:txBody>
          <a:bodyPr/>
          <a:lstStyle/>
          <a:p>
            <a:fld id="{48F63A3B-78C7-47BE-AE5E-E10140E04643}" type="slidenum">
              <a:rPr lang="en-US" smtClean="0"/>
              <a:t>2</a:t>
            </a:fld>
            <a:endParaRPr lang="en-US" dirty="0"/>
          </a:p>
        </p:txBody>
      </p:sp>
    </p:spTree>
    <p:extLst>
      <p:ext uri="{BB962C8B-B14F-4D97-AF65-F5344CB8AC3E}">
        <p14:creationId xmlns:p14="http://schemas.microsoft.com/office/powerpoint/2010/main" val="1783289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a:t>
            </a:r>
          </a:p>
        </p:txBody>
      </p:sp>
      <p:sp>
        <p:nvSpPr>
          <p:cNvPr id="3" name="Content Placeholder 2"/>
          <p:cNvSpPr>
            <a:spLocks noGrp="1"/>
          </p:cNvSpPr>
          <p:nvPr>
            <p:ph idx="1"/>
          </p:nvPr>
        </p:nvSpPr>
        <p:spPr>
          <a:xfrm>
            <a:off x="838200" y="1426464"/>
            <a:ext cx="10515600" cy="4750499"/>
          </a:xfrm>
        </p:spPr>
        <p:txBody>
          <a:bodyPr>
            <a:normAutofit/>
          </a:bodyPr>
          <a:lstStyle/>
          <a:p>
            <a:pPr marL="457200" indent="-457200">
              <a:spcBef>
                <a:spcPts val="400"/>
              </a:spcBef>
              <a:spcAft>
                <a:spcPts val="400"/>
              </a:spcAft>
              <a:buNone/>
            </a:pPr>
            <a:r>
              <a:rPr lang="en-US" sz="2400" dirty="0"/>
              <a:t>4.	</a:t>
            </a:r>
            <a:r>
              <a:rPr lang="en-US" sz="2400" b="1" dirty="0">
                <a:solidFill>
                  <a:srgbClr val="78BE21"/>
                </a:solidFill>
              </a:rPr>
              <a:t>SECURITY</a:t>
            </a:r>
            <a:r>
              <a:rPr lang="en-US" sz="2400" dirty="0"/>
              <a:t> – The sooner security protocols are determined, the cheaper they will be.</a:t>
            </a:r>
          </a:p>
          <a:p>
            <a:pPr marL="800100" lvl="1" indent="-342900">
              <a:spcBef>
                <a:spcPts val="400"/>
              </a:spcBef>
              <a:spcAft>
                <a:spcPts val="400"/>
              </a:spcAft>
              <a:buFont typeface="+mj-lt"/>
              <a:buAutoNum type="alphaUcPeriod"/>
            </a:pPr>
            <a:r>
              <a:rPr lang="en-US" sz="2400" dirty="0" smtClean="0"/>
              <a:t>Use security industry standards</a:t>
            </a:r>
            <a:endParaRPr lang="en-US" sz="2400" dirty="0"/>
          </a:p>
          <a:p>
            <a:pPr marL="800100" lvl="1" indent="-342900">
              <a:spcBef>
                <a:spcPts val="400"/>
              </a:spcBef>
              <a:spcAft>
                <a:spcPts val="400"/>
              </a:spcAft>
              <a:buFont typeface="+mj-lt"/>
              <a:buAutoNum type="alphaUcPeriod"/>
            </a:pPr>
            <a:r>
              <a:rPr lang="en-US" sz="2400" dirty="0" smtClean="0"/>
              <a:t>Trust and authenticate: Confirm who is providing the data sources and how trustworthy their data is</a:t>
            </a:r>
            <a:endParaRPr lang="en-US" sz="2400" dirty="0"/>
          </a:p>
          <a:p>
            <a:pPr marL="800100" lvl="1" indent="-342900">
              <a:spcBef>
                <a:spcPts val="400"/>
              </a:spcBef>
              <a:spcAft>
                <a:spcPts val="400"/>
              </a:spcAft>
              <a:buFont typeface="+mj-lt"/>
              <a:buAutoNum type="alphaUcPeriod"/>
            </a:pPr>
            <a:r>
              <a:rPr lang="en-US" sz="2400" dirty="0" smtClean="0"/>
              <a:t>Immutability and integrity: Avoiding unwanted challenges</a:t>
            </a:r>
            <a:endParaRPr lang="en-US" sz="2400" dirty="0"/>
          </a:p>
          <a:p>
            <a:pPr marL="0" indent="0">
              <a:spcBef>
                <a:spcPts val="400"/>
              </a:spcBef>
              <a:spcAft>
                <a:spcPts val="400"/>
              </a:spcAft>
              <a:buNone/>
            </a:pPr>
            <a:endParaRPr lang="en-US" sz="2400" dirty="0"/>
          </a:p>
          <a:p>
            <a:pPr marL="342900" indent="-342900">
              <a:spcBef>
                <a:spcPts val="400"/>
              </a:spcBef>
              <a:spcAft>
                <a:spcPts val="400"/>
              </a:spcAft>
              <a:buFont typeface="+mj-lt"/>
              <a:buAutoNum type="arabicPeriod" startAt="5"/>
            </a:pPr>
            <a:r>
              <a:rPr lang="en-US" sz="2400" b="1" dirty="0">
                <a:solidFill>
                  <a:srgbClr val="78BE21"/>
                </a:solidFill>
              </a:rPr>
              <a:t>PARTNERSHIPS</a:t>
            </a:r>
            <a:r>
              <a:rPr lang="en-US" sz="2400" dirty="0"/>
              <a:t> – </a:t>
            </a:r>
            <a:r>
              <a:rPr lang="en-US" sz="2400" dirty="0" smtClean="0"/>
              <a:t>Public-private partnerships will be key to leverage industry knowledge to benefit citizens and benefits without minimizing safety</a:t>
            </a:r>
            <a:endParaRPr lang="en-US" sz="2400" dirty="0"/>
          </a:p>
        </p:txBody>
      </p:sp>
      <p:sp>
        <p:nvSpPr>
          <p:cNvPr id="6" name="Slide Number Placeholder 5"/>
          <p:cNvSpPr>
            <a:spLocks noGrp="1"/>
          </p:cNvSpPr>
          <p:nvPr>
            <p:ph type="sldNum" sz="quarter" idx="12"/>
          </p:nvPr>
        </p:nvSpPr>
        <p:spPr/>
        <p:txBody>
          <a:bodyPr/>
          <a:lstStyle/>
          <a:p>
            <a:fld id="{48F63A3B-78C7-47BE-AE5E-E10140E04643}" type="slidenum">
              <a:rPr lang="en-US" smtClean="0"/>
              <a:t>3</a:t>
            </a:fld>
            <a:endParaRPr lang="en-US" dirty="0"/>
          </a:p>
        </p:txBody>
      </p:sp>
    </p:spTree>
    <p:extLst>
      <p:ext uri="{BB962C8B-B14F-4D97-AF65-F5344CB8AC3E}">
        <p14:creationId xmlns:p14="http://schemas.microsoft.com/office/powerpoint/2010/main" val="124798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a:t>
            </a:r>
          </a:p>
        </p:txBody>
      </p:sp>
      <p:sp>
        <p:nvSpPr>
          <p:cNvPr id="3" name="Content Placeholder 2"/>
          <p:cNvSpPr>
            <a:spLocks noGrp="1"/>
          </p:cNvSpPr>
          <p:nvPr>
            <p:ph idx="1"/>
          </p:nvPr>
        </p:nvSpPr>
        <p:spPr>
          <a:xfrm>
            <a:off x="256032" y="1426463"/>
            <a:ext cx="11935968" cy="5295012"/>
          </a:xfrm>
        </p:spPr>
        <p:txBody>
          <a:bodyPr>
            <a:noAutofit/>
          </a:bodyPr>
          <a:lstStyle/>
          <a:p>
            <a:pPr marL="342900" indent="-342900">
              <a:spcBef>
                <a:spcPts val="400"/>
              </a:spcBef>
              <a:spcAft>
                <a:spcPts val="400"/>
              </a:spcAft>
              <a:buFont typeface="+mj-lt"/>
              <a:buAutoNum type="arabicPeriod" startAt="6"/>
            </a:pPr>
            <a:r>
              <a:rPr lang="en-US" sz="2400" b="1" dirty="0">
                <a:solidFill>
                  <a:srgbClr val="78BE21"/>
                </a:solidFill>
              </a:rPr>
              <a:t>REGULATORY </a:t>
            </a:r>
            <a:r>
              <a:rPr lang="en-US" sz="2400" dirty="0"/>
              <a:t>– In CAV, the government’s role can help foster new development, while protecting the public from </a:t>
            </a:r>
            <a:r>
              <a:rPr lang="en-US" sz="2400" dirty="0" smtClean="0"/>
              <a:t>risk.</a:t>
            </a:r>
            <a:endParaRPr lang="en-US" sz="2400" dirty="0"/>
          </a:p>
          <a:p>
            <a:pPr marL="914400" lvl="1" indent="-457200">
              <a:spcBef>
                <a:spcPts val="400"/>
              </a:spcBef>
              <a:spcAft>
                <a:spcPts val="400"/>
              </a:spcAft>
              <a:buFont typeface="+mj-lt"/>
              <a:buAutoNum type="alphaUcPeriod"/>
            </a:pPr>
            <a:r>
              <a:rPr lang="en-US" sz="2400" dirty="0" smtClean="0"/>
              <a:t>Address data breaches</a:t>
            </a:r>
          </a:p>
          <a:p>
            <a:pPr marL="914400" lvl="1" indent="-457200">
              <a:spcBef>
                <a:spcPts val="400"/>
              </a:spcBef>
              <a:spcAft>
                <a:spcPts val="400"/>
              </a:spcAft>
              <a:buFont typeface="+mj-lt"/>
              <a:buAutoNum type="alphaUcPeriod"/>
            </a:pPr>
            <a:r>
              <a:rPr lang="en-US" sz="2400" dirty="0" smtClean="0"/>
              <a:t>Look to existing standards</a:t>
            </a:r>
          </a:p>
          <a:p>
            <a:pPr marL="914400" lvl="1" indent="-457200">
              <a:spcBef>
                <a:spcPts val="400"/>
              </a:spcBef>
              <a:spcAft>
                <a:spcPts val="400"/>
              </a:spcAft>
              <a:buFont typeface="+mj-lt"/>
              <a:buAutoNum type="alphaUcPeriod"/>
            </a:pPr>
            <a:r>
              <a:rPr lang="en-US" sz="2400" dirty="0" smtClean="0"/>
              <a:t>Address how the government would respond in a breach and whether the public has a private right of action</a:t>
            </a:r>
          </a:p>
          <a:p>
            <a:pPr marL="914400" lvl="1" indent="-457200">
              <a:spcBef>
                <a:spcPts val="400"/>
              </a:spcBef>
              <a:spcAft>
                <a:spcPts val="400"/>
              </a:spcAft>
              <a:buFont typeface="+mj-lt"/>
              <a:buAutoNum type="alphaUcPeriod"/>
            </a:pPr>
            <a:r>
              <a:rPr lang="en-US" sz="2400" dirty="0" smtClean="0"/>
              <a:t>Public should have to “opt in” to allow the collection, use, or sale of their data</a:t>
            </a:r>
          </a:p>
          <a:p>
            <a:pPr marL="914400" lvl="1" indent="-457200">
              <a:spcBef>
                <a:spcPts val="400"/>
              </a:spcBef>
              <a:spcAft>
                <a:spcPts val="400"/>
              </a:spcAft>
              <a:buFont typeface="+mj-lt"/>
              <a:buAutoNum type="alphaUcPeriod"/>
            </a:pPr>
            <a:r>
              <a:rPr lang="en-US" sz="2400" dirty="0" smtClean="0"/>
              <a:t>Consumers must be informed</a:t>
            </a:r>
          </a:p>
          <a:p>
            <a:pPr marL="914400" lvl="1" indent="-457200">
              <a:spcBef>
                <a:spcPts val="400"/>
              </a:spcBef>
              <a:spcAft>
                <a:spcPts val="400"/>
              </a:spcAft>
              <a:buFont typeface="+mj-lt"/>
              <a:buAutoNum type="alphaUcPeriod"/>
            </a:pPr>
            <a:r>
              <a:rPr lang="en-US" sz="2400" dirty="0" smtClean="0"/>
              <a:t>Entities must disclose what data is being collected</a:t>
            </a:r>
          </a:p>
          <a:p>
            <a:pPr marL="914400" lvl="1" indent="-457200">
              <a:spcBef>
                <a:spcPts val="400"/>
              </a:spcBef>
              <a:spcAft>
                <a:spcPts val="400"/>
              </a:spcAft>
              <a:buFont typeface="+mj-lt"/>
              <a:buAutoNum type="alphaUcPeriod"/>
            </a:pPr>
            <a:endParaRPr lang="en-US" sz="2400" i="1" dirty="0" smtClean="0"/>
          </a:p>
          <a:p>
            <a:pPr marL="342900" indent="-342900">
              <a:spcBef>
                <a:spcPts val="400"/>
              </a:spcBef>
              <a:spcAft>
                <a:spcPts val="400"/>
              </a:spcAft>
              <a:buFont typeface="+mj-lt"/>
              <a:buAutoNum type="arabicPeriod" startAt="7"/>
            </a:pPr>
            <a:r>
              <a:rPr lang="en-US" sz="2400" b="1" dirty="0" smtClean="0">
                <a:solidFill>
                  <a:srgbClr val="78BE21"/>
                </a:solidFill>
              </a:rPr>
              <a:t>COLLECTION, STORAGE &amp; DISTRIBUTION OF DATA </a:t>
            </a:r>
            <a:r>
              <a:rPr lang="en-US" sz="2400" dirty="0" smtClean="0"/>
              <a:t>– </a:t>
            </a:r>
            <a:r>
              <a:rPr lang="en-US" sz="2400" dirty="0"/>
              <a:t>Start the process </a:t>
            </a:r>
            <a:r>
              <a:rPr lang="en-US" sz="2400" dirty="0" smtClean="0"/>
              <a:t>now to </a:t>
            </a:r>
            <a:r>
              <a:rPr lang="en-US" sz="2400" dirty="0"/>
              <a:t>determine what data to collect, where it will be retained, and how it will be </a:t>
            </a:r>
            <a:r>
              <a:rPr lang="en-US" sz="2400" dirty="0" smtClean="0"/>
              <a:t>shared.</a:t>
            </a:r>
            <a:endParaRPr lang="en-US" sz="2400" dirty="0"/>
          </a:p>
        </p:txBody>
      </p:sp>
      <p:sp>
        <p:nvSpPr>
          <p:cNvPr id="6" name="Slide Number Placeholder 5"/>
          <p:cNvSpPr>
            <a:spLocks noGrp="1"/>
          </p:cNvSpPr>
          <p:nvPr>
            <p:ph type="sldNum" sz="quarter" idx="12"/>
          </p:nvPr>
        </p:nvSpPr>
        <p:spPr/>
        <p:txBody>
          <a:bodyPr/>
          <a:lstStyle/>
          <a:p>
            <a:fld id="{48F63A3B-78C7-47BE-AE5E-E10140E04643}" type="slidenum">
              <a:rPr lang="en-US" smtClean="0"/>
              <a:t>4</a:t>
            </a:fld>
            <a:endParaRPr lang="en-US" dirty="0"/>
          </a:p>
        </p:txBody>
      </p:sp>
    </p:spTree>
    <p:extLst>
      <p:ext uri="{BB962C8B-B14F-4D97-AF65-F5344CB8AC3E}">
        <p14:creationId xmlns:p14="http://schemas.microsoft.com/office/powerpoint/2010/main" val="358081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1: Definitions</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513271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317" y="44824"/>
            <a:ext cx="11353800" cy="1109713"/>
          </a:xfrm>
        </p:spPr>
        <p:txBody>
          <a:bodyPr>
            <a:normAutofit/>
          </a:bodyPr>
          <a:lstStyle/>
          <a:p>
            <a:r>
              <a:rPr lang="en-US" dirty="0"/>
              <a:t>Recommendation </a:t>
            </a:r>
            <a:r>
              <a:rPr lang="en-US" dirty="0" smtClean="0"/>
              <a:t>1A: Definition for ‘Driver’ &amp; ‘Operator’</a:t>
            </a:r>
            <a:endParaRPr lang="en-US" dirty="0">
              <a:solidFill>
                <a:srgbClr val="78BE21"/>
              </a:solidFill>
            </a:endParaRPr>
          </a:p>
        </p:txBody>
      </p:sp>
      <p:sp>
        <p:nvSpPr>
          <p:cNvPr id="3" name="Content Placeholder 2"/>
          <p:cNvSpPr>
            <a:spLocks noGrp="1"/>
          </p:cNvSpPr>
          <p:nvPr>
            <p:ph idx="1"/>
          </p:nvPr>
        </p:nvSpPr>
        <p:spPr>
          <a:xfrm>
            <a:off x="838200" y="2262056"/>
            <a:ext cx="10515600" cy="2986773"/>
          </a:xfrm>
          <a:solidFill>
            <a:schemeClr val="bg1"/>
          </a:solidFill>
        </p:spPr>
        <p:txBody>
          <a:bodyPr>
            <a:noAutofit/>
          </a:bodyPr>
          <a:lstStyle/>
          <a:p>
            <a:pPr>
              <a:spcBef>
                <a:spcPts val="600"/>
              </a:spcBef>
              <a:spcAft>
                <a:spcPts val="600"/>
              </a:spcAft>
            </a:pPr>
            <a:r>
              <a:rPr lang="en-US" sz="2800" b="1" dirty="0" smtClean="0"/>
              <a:t>Define Driver &amp; Operator. </a:t>
            </a:r>
            <a:r>
              <a:rPr lang="en-US" sz="2800" dirty="0" smtClean="0"/>
              <a:t>Legislature should define ‘driver’ and ‘operator’ so as address situations where human is not operating the automated vehicle.</a:t>
            </a:r>
          </a:p>
          <a:p>
            <a:pPr>
              <a:spcBef>
                <a:spcPts val="600"/>
              </a:spcBef>
              <a:spcAft>
                <a:spcPts val="600"/>
              </a:spcAft>
            </a:pPr>
            <a:endParaRPr lang="en-US" sz="2800" dirty="0"/>
          </a:p>
          <a:p>
            <a:pPr>
              <a:spcBef>
                <a:spcPts val="600"/>
              </a:spcBef>
              <a:spcAft>
                <a:spcPts val="600"/>
              </a:spcAft>
            </a:pPr>
            <a:r>
              <a:rPr lang="en-US" sz="2800" b="1" dirty="0" smtClean="0"/>
              <a:t>Consistent Definitions. </a:t>
            </a:r>
            <a:r>
              <a:rPr lang="en-US" sz="2800" dirty="0" smtClean="0"/>
              <a:t>Legislature should ensure ‘driver’ and ‘operator’ are used consistently among statutes, rules, and policies.</a:t>
            </a:r>
          </a:p>
        </p:txBody>
      </p:sp>
      <p:sp>
        <p:nvSpPr>
          <p:cNvPr id="6" name="Slide Number Placeholder 5"/>
          <p:cNvSpPr>
            <a:spLocks noGrp="1"/>
          </p:cNvSpPr>
          <p:nvPr>
            <p:ph type="sldNum" sz="quarter" idx="12"/>
          </p:nvPr>
        </p:nvSpPr>
        <p:spPr/>
        <p:txBody>
          <a:bodyPr/>
          <a:lstStyle/>
          <a:p>
            <a:fld id="{48F63A3B-78C7-47BE-AE5E-E10140E04643}" type="slidenum">
              <a:rPr lang="en-US" smtClean="0"/>
              <a:t>6</a:t>
            </a:fld>
            <a:endParaRPr lang="en-US" dirty="0"/>
          </a:p>
        </p:txBody>
      </p:sp>
    </p:spTree>
    <p:extLst>
      <p:ext uri="{BB962C8B-B14F-4D97-AF65-F5344CB8AC3E}">
        <p14:creationId xmlns:p14="http://schemas.microsoft.com/office/powerpoint/2010/main" val="565998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Recommendation </a:t>
            </a:r>
            <a:r>
              <a:rPr lang="en-US" dirty="0" smtClean="0"/>
              <a:t>1B: ‘Personally Identifiable Information’</a:t>
            </a:r>
            <a:endParaRPr lang="en-US" dirty="0"/>
          </a:p>
        </p:txBody>
      </p:sp>
      <p:sp>
        <p:nvSpPr>
          <p:cNvPr id="3" name="Content Placeholder 2"/>
          <p:cNvSpPr>
            <a:spLocks noGrp="1"/>
          </p:cNvSpPr>
          <p:nvPr>
            <p:ph idx="1"/>
          </p:nvPr>
        </p:nvSpPr>
        <p:spPr>
          <a:xfrm>
            <a:off x="838200" y="2247900"/>
            <a:ext cx="10515600" cy="2927350"/>
          </a:xfrm>
        </p:spPr>
        <p:txBody>
          <a:bodyPr>
            <a:noAutofit/>
          </a:bodyPr>
          <a:lstStyle/>
          <a:p>
            <a:pPr>
              <a:spcBef>
                <a:spcPts val="600"/>
              </a:spcBef>
              <a:spcAft>
                <a:spcPts val="600"/>
              </a:spcAft>
            </a:pPr>
            <a:r>
              <a:rPr lang="en-US" sz="2800" b="1" dirty="0" smtClean="0"/>
              <a:t>Align with Federal Definition. </a:t>
            </a:r>
            <a:r>
              <a:rPr lang="en-US" sz="2800" dirty="0" smtClean="0"/>
              <a:t>The State needs to revise the definition of “personally identifiable information” (PII) to align with federal standards.</a:t>
            </a:r>
          </a:p>
          <a:p>
            <a:pPr>
              <a:spcBef>
                <a:spcPts val="600"/>
              </a:spcBef>
              <a:spcAft>
                <a:spcPts val="600"/>
              </a:spcAft>
            </a:pPr>
            <a:endParaRPr lang="en-US" sz="2800" dirty="0" smtClean="0"/>
          </a:p>
          <a:p>
            <a:pPr>
              <a:spcBef>
                <a:spcPts val="600"/>
              </a:spcBef>
              <a:spcAft>
                <a:spcPts val="600"/>
              </a:spcAft>
            </a:pPr>
            <a:r>
              <a:rPr lang="en-US" sz="2800" b="1" dirty="0" smtClean="0"/>
              <a:t>Need PII Definition. </a:t>
            </a:r>
            <a:r>
              <a:rPr lang="en-US" sz="2800" dirty="0" smtClean="0"/>
              <a:t>The State’s definition of PII needs to address </a:t>
            </a:r>
            <a:r>
              <a:rPr lang="en-US" sz="2800" i="1" dirty="0" smtClean="0"/>
              <a:t>what</a:t>
            </a:r>
            <a:r>
              <a:rPr lang="en-US" sz="2800" dirty="0" smtClean="0"/>
              <a:t> private information about a human is being shared and with</a:t>
            </a:r>
            <a:r>
              <a:rPr lang="en-US" sz="2800" i="1" dirty="0" smtClean="0"/>
              <a:t> whom </a:t>
            </a:r>
            <a:r>
              <a:rPr lang="en-US" sz="2800" dirty="0" smtClean="0"/>
              <a:t>the data is being shared. </a:t>
            </a:r>
          </a:p>
        </p:txBody>
      </p:sp>
      <p:sp>
        <p:nvSpPr>
          <p:cNvPr id="6" name="Slide Number Placeholder 5"/>
          <p:cNvSpPr>
            <a:spLocks noGrp="1"/>
          </p:cNvSpPr>
          <p:nvPr>
            <p:ph type="sldNum" sz="quarter" idx="12"/>
          </p:nvPr>
        </p:nvSpPr>
        <p:spPr/>
        <p:txBody>
          <a:bodyPr/>
          <a:lstStyle/>
          <a:p>
            <a:fld id="{48F63A3B-78C7-47BE-AE5E-E10140E04643}" type="slidenum">
              <a:rPr lang="en-US" smtClean="0"/>
              <a:t>7</a:t>
            </a:fld>
            <a:endParaRPr lang="en-US" dirty="0"/>
          </a:p>
        </p:txBody>
      </p:sp>
    </p:spTree>
    <p:extLst>
      <p:ext uri="{BB962C8B-B14F-4D97-AF65-F5344CB8AC3E}">
        <p14:creationId xmlns:p14="http://schemas.microsoft.com/office/powerpoint/2010/main" val="49083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r>
              <a:rPr lang="en-US" dirty="0" smtClean="0"/>
              <a:t>1C: Definition for ‘Private Data’</a:t>
            </a:r>
            <a:endParaRPr lang="en-US" dirty="0"/>
          </a:p>
        </p:txBody>
      </p:sp>
      <p:sp>
        <p:nvSpPr>
          <p:cNvPr id="3" name="Content Placeholder 2"/>
          <p:cNvSpPr>
            <a:spLocks noGrp="1"/>
          </p:cNvSpPr>
          <p:nvPr>
            <p:ph idx="1"/>
          </p:nvPr>
        </p:nvSpPr>
        <p:spPr>
          <a:xfrm>
            <a:off x="838200" y="2156329"/>
            <a:ext cx="10515600" cy="3110490"/>
          </a:xfrm>
        </p:spPr>
        <p:txBody>
          <a:bodyPr>
            <a:normAutofit lnSpcReduction="10000"/>
          </a:bodyPr>
          <a:lstStyle/>
          <a:p>
            <a:pPr>
              <a:spcBef>
                <a:spcPts val="600"/>
              </a:spcBef>
              <a:spcAft>
                <a:spcPts val="600"/>
              </a:spcAft>
            </a:pPr>
            <a:r>
              <a:rPr lang="en-US" sz="2800" b="1" dirty="0" smtClean="0"/>
              <a:t>Expand ‘Private Data’ Definition. </a:t>
            </a:r>
            <a:r>
              <a:rPr lang="en-US" sz="2800" dirty="0" smtClean="0"/>
              <a:t>Legislature should expand </a:t>
            </a:r>
            <a:r>
              <a:rPr lang="en-US" sz="2800" dirty="0"/>
              <a:t>definition of </a:t>
            </a:r>
            <a:r>
              <a:rPr lang="en-US" sz="2800" dirty="0" smtClean="0"/>
              <a:t>“private data” </a:t>
            </a:r>
            <a:r>
              <a:rPr lang="en-US" sz="2800" dirty="0"/>
              <a:t>as it relates to data the government collects about humans who travel in vehicles. </a:t>
            </a:r>
          </a:p>
          <a:p>
            <a:pPr>
              <a:spcBef>
                <a:spcPts val="600"/>
              </a:spcBef>
              <a:spcAft>
                <a:spcPts val="600"/>
              </a:spcAft>
            </a:pPr>
            <a:endParaRPr lang="en-US" sz="2800" dirty="0" smtClean="0"/>
          </a:p>
          <a:p>
            <a:pPr>
              <a:spcBef>
                <a:spcPts val="600"/>
              </a:spcBef>
              <a:spcAft>
                <a:spcPts val="600"/>
              </a:spcAft>
            </a:pPr>
            <a:r>
              <a:rPr lang="en-US" sz="2800" dirty="0" smtClean="0"/>
              <a:t>Understand that the </a:t>
            </a:r>
            <a:r>
              <a:rPr lang="en-US" sz="2800" dirty="0"/>
              <a:t>public might not be comfortable with governmental sharing of sensitive data (e.g., pinpoint geolocation, driving habits) that CAVs may collect and communicate.</a:t>
            </a:r>
          </a:p>
        </p:txBody>
      </p:sp>
      <p:sp>
        <p:nvSpPr>
          <p:cNvPr id="6" name="Slide Number Placeholder 5"/>
          <p:cNvSpPr>
            <a:spLocks noGrp="1"/>
          </p:cNvSpPr>
          <p:nvPr>
            <p:ph type="sldNum" sz="quarter" idx="12"/>
          </p:nvPr>
        </p:nvSpPr>
        <p:spPr/>
        <p:txBody>
          <a:bodyPr/>
          <a:lstStyle/>
          <a:p>
            <a:fld id="{48F63A3B-78C7-47BE-AE5E-E10140E04643}" type="slidenum">
              <a:rPr lang="en-US" smtClean="0"/>
              <a:t>8</a:t>
            </a:fld>
            <a:endParaRPr lang="en-US" dirty="0"/>
          </a:p>
        </p:txBody>
      </p:sp>
    </p:spTree>
    <p:extLst>
      <p:ext uri="{BB962C8B-B14F-4D97-AF65-F5344CB8AC3E}">
        <p14:creationId xmlns:p14="http://schemas.microsoft.com/office/powerpoint/2010/main" val="2075335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2: Classification </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802838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059" y="152400"/>
            <a:ext cx="11353800" cy="914400"/>
          </a:xfrm>
        </p:spPr>
        <p:txBody>
          <a:bodyPr>
            <a:normAutofit/>
          </a:bodyPr>
          <a:lstStyle/>
          <a:p>
            <a:r>
              <a:rPr lang="en-US" dirty="0"/>
              <a:t>Recommendation </a:t>
            </a:r>
            <a:r>
              <a:rPr lang="en-US" dirty="0" smtClean="0"/>
              <a:t>2A: Data Anonymity, Summary &amp; Value</a:t>
            </a:r>
            <a:endParaRPr lang="en-US" dirty="0"/>
          </a:p>
        </p:txBody>
      </p:sp>
      <p:sp>
        <p:nvSpPr>
          <p:cNvPr id="3" name="Content Placeholder 2"/>
          <p:cNvSpPr>
            <a:spLocks noGrp="1"/>
          </p:cNvSpPr>
          <p:nvPr>
            <p:ph idx="1"/>
          </p:nvPr>
        </p:nvSpPr>
        <p:spPr>
          <a:xfrm>
            <a:off x="542059" y="2348346"/>
            <a:ext cx="11107881" cy="2726458"/>
          </a:xfrm>
        </p:spPr>
        <p:txBody>
          <a:bodyPr>
            <a:noAutofit/>
          </a:bodyPr>
          <a:lstStyle/>
          <a:p>
            <a:pPr marL="457200" lvl="1" indent="-457200">
              <a:spcBef>
                <a:spcPts val="400"/>
              </a:spcBef>
              <a:spcAft>
                <a:spcPts val="400"/>
              </a:spcAft>
            </a:pPr>
            <a:r>
              <a:rPr lang="en-US" sz="2800" b="1" dirty="0" smtClean="0"/>
              <a:t>Anonymization, aggregation &amp; value</a:t>
            </a:r>
            <a:r>
              <a:rPr lang="en-US" sz="2800" dirty="0" smtClean="0"/>
              <a:t>. The </a:t>
            </a:r>
            <a:r>
              <a:rPr lang="en-US" sz="2800" dirty="0"/>
              <a:t>Minnesota Data Practices </a:t>
            </a:r>
            <a:r>
              <a:rPr lang="en-US" sz="2800" dirty="0" smtClean="0"/>
              <a:t>Act should be updated to:</a:t>
            </a:r>
          </a:p>
          <a:p>
            <a:pPr marL="914400" lvl="2" indent="-457200">
              <a:spcBef>
                <a:spcPts val="400"/>
              </a:spcBef>
              <a:spcAft>
                <a:spcPts val="400"/>
              </a:spcAft>
            </a:pPr>
            <a:r>
              <a:rPr lang="en-US" sz="2800" dirty="0" smtClean="0"/>
              <a:t>make </a:t>
            </a:r>
            <a:r>
              <a:rPr lang="en-US" sz="2800" dirty="0"/>
              <a:t>private data </a:t>
            </a:r>
            <a:r>
              <a:rPr lang="en-US" sz="2800" dirty="0" smtClean="0"/>
              <a:t>anonymous;</a:t>
            </a:r>
          </a:p>
          <a:p>
            <a:pPr marL="914400" lvl="2" indent="-457200">
              <a:spcBef>
                <a:spcPts val="400"/>
              </a:spcBef>
              <a:spcAft>
                <a:spcPts val="400"/>
              </a:spcAft>
            </a:pPr>
            <a:r>
              <a:rPr lang="en-US" sz="2800" dirty="0" smtClean="0"/>
              <a:t>Summarize (or “aggregate”) data so that personal information is not identifiable; and</a:t>
            </a:r>
          </a:p>
          <a:p>
            <a:pPr marL="914400" lvl="2" indent="-457200">
              <a:spcBef>
                <a:spcPts val="400"/>
              </a:spcBef>
              <a:spcAft>
                <a:spcPts val="400"/>
              </a:spcAft>
            </a:pPr>
            <a:r>
              <a:rPr lang="en-US" sz="2800" dirty="0"/>
              <a:t>U</a:t>
            </a:r>
            <a:r>
              <a:rPr lang="en-US" sz="2800" dirty="0" smtClean="0"/>
              <a:t>nderstand </a:t>
            </a:r>
            <a:r>
              <a:rPr lang="en-US" sz="2800" dirty="0"/>
              <a:t>that this data has significant financial value.</a:t>
            </a:r>
          </a:p>
          <a:p>
            <a:pPr marL="0" lvl="1" indent="0">
              <a:spcBef>
                <a:spcPts val="400"/>
              </a:spcBef>
              <a:spcAft>
                <a:spcPts val="400"/>
              </a:spcAft>
              <a:buNone/>
            </a:pPr>
            <a:endParaRPr lang="en-US" sz="2800" b="1" dirty="0" smtClean="0"/>
          </a:p>
        </p:txBody>
      </p:sp>
      <p:sp>
        <p:nvSpPr>
          <p:cNvPr id="6" name="Slide Number Placeholder 5"/>
          <p:cNvSpPr>
            <a:spLocks noGrp="1"/>
          </p:cNvSpPr>
          <p:nvPr>
            <p:ph type="sldNum" sz="quarter" idx="12"/>
          </p:nvPr>
        </p:nvSpPr>
        <p:spPr/>
        <p:txBody>
          <a:bodyPr/>
          <a:lstStyle/>
          <a:p>
            <a:fld id="{48F63A3B-78C7-47BE-AE5E-E10140E04643}" type="slidenum">
              <a:rPr lang="en-US" smtClean="0"/>
              <a:t>10</a:t>
            </a:fld>
            <a:endParaRPr lang="en-US" dirty="0"/>
          </a:p>
        </p:txBody>
      </p:sp>
    </p:spTree>
    <p:extLst>
      <p:ext uri="{BB962C8B-B14F-4D97-AF65-F5344CB8AC3E}">
        <p14:creationId xmlns:p14="http://schemas.microsoft.com/office/powerpoint/2010/main" val="1732467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02" y="155643"/>
            <a:ext cx="12042843" cy="1011676"/>
          </a:xfrm>
        </p:spPr>
        <p:txBody>
          <a:bodyPr>
            <a:normAutofit/>
          </a:bodyPr>
          <a:lstStyle/>
          <a:p>
            <a:r>
              <a:rPr lang="en-US" dirty="0"/>
              <a:t>Recommendation </a:t>
            </a:r>
            <a:r>
              <a:rPr lang="en-US" dirty="0" smtClean="0"/>
              <a:t>2B: Public-Private Partnerships &amp; Uniformity</a:t>
            </a:r>
            <a:endParaRPr lang="en-US" dirty="0"/>
          </a:p>
        </p:txBody>
      </p:sp>
      <p:sp>
        <p:nvSpPr>
          <p:cNvPr id="3" name="Content Placeholder 2"/>
          <p:cNvSpPr>
            <a:spLocks noGrp="1"/>
          </p:cNvSpPr>
          <p:nvPr>
            <p:ph idx="1"/>
          </p:nvPr>
        </p:nvSpPr>
        <p:spPr>
          <a:xfrm>
            <a:off x="583660" y="1881220"/>
            <a:ext cx="10753563" cy="3955375"/>
          </a:xfrm>
        </p:spPr>
        <p:txBody>
          <a:bodyPr>
            <a:noAutofit/>
          </a:bodyPr>
          <a:lstStyle/>
          <a:p>
            <a:pPr marL="457200" lvl="1" indent="-457200">
              <a:spcBef>
                <a:spcPts val="400"/>
              </a:spcBef>
              <a:spcAft>
                <a:spcPts val="400"/>
              </a:spcAft>
            </a:pPr>
            <a:r>
              <a:rPr lang="en-US" sz="2800" b="1" dirty="0" smtClean="0"/>
              <a:t>Partnerships to Collect Data. </a:t>
            </a:r>
            <a:r>
              <a:rPr lang="en-US" sz="2800" dirty="0" smtClean="0"/>
              <a:t>The State should look into public-private partnership (P3) opportunities </a:t>
            </a:r>
            <a:r>
              <a:rPr lang="en-US" sz="2800" dirty="0"/>
              <a:t>with </a:t>
            </a:r>
            <a:r>
              <a:rPr lang="en-US" sz="2800" dirty="0" smtClean="0"/>
              <a:t>industry regarding </a:t>
            </a:r>
            <a:r>
              <a:rPr lang="en-US" sz="2800" dirty="0"/>
              <a:t>government-collected CAV </a:t>
            </a:r>
            <a:r>
              <a:rPr lang="en-US" sz="2800" dirty="0" smtClean="0"/>
              <a:t>data. These P3s should balance potential privacy challenges (or the appearance of privacy challenges).</a:t>
            </a:r>
          </a:p>
          <a:p>
            <a:pPr marL="0" lvl="1" indent="0">
              <a:spcBef>
                <a:spcPts val="400"/>
              </a:spcBef>
              <a:spcAft>
                <a:spcPts val="400"/>
              </a:spcAft>
              <a:buNone/>
            </a:pPr>
            <a:endParaRPr lang="en-US" sz="2800" dirty="0" smtClean="0"/>
          </a:p>
          <a:p>
            <a:pPr marL="457200" lvl="1" indent="-457200">
              <a:spcBef>
                <a:spcPts val="400"/>
              </a:spcBef>
              <a:spcAft>
                <a:spcPts val="400"/>
              </a:spcAft>
            </a:pPr>
            <a:r>
              <a:rPr lang="en-US" sz="2800" b="1" dirty="0" smtClean="0"/>
              <a:t>Uniformity &amp; Simplicity</a:t>
            </a:r>
            <a:r>
              <a:rPr lang="en-US" sz="2800" dirty="0" smtClean="0"/>
              <a:t>. The Legislature should clarify </a:t>
            </a:r>
            <a:r>
              <a:rPr lang="en-US" sz="2800" dirty="0"/>
              <a:t>or </a:t>
            </a:r>
            <a:r>
              <a:rPr lang="en-US" sz="2800" dirty="0" smtClean="0"/>
              <a:t>set </a:t>
            </a:r>
            <a:r>
              <a:rPr lang="en-US" sz="2800" dirty="0"/>
              <a:t>policies around </a:t>
            </a:r>
            <a:r>
              <a:rPr lang="en-US" sz="2800" dirty="0" smtClean="0"/>
              <a:t>data that would </a:t>
            </a:r>
            <a:r>
              <a:rPr lang="en-US" sz="2800" dirty="0"/>
              <a:t>help create both a uniform roadway user experience and </a:t>
            </a:r>
            <a:r>
              <a:rPr lang="en-US" sz="2800" dirty="0" smtClean="0"/>
              <a:t>simplify data.</a:t>
            </a:r>
            <a:endParaRPr lang="en-US" sz="2800" dirty="0"/>
          </a:p>
        </p:txBody>
      </p:sp>
      <p:sp>
        <p:nvSpPr>
          <p:cNvPr id="6" name="Slide Number Placeholder 5"/>
          <p:cNvSpPr>
            <a:spLocks noGrp="1"/>
          </p:cNvSpPr>
          <p:nvPr>
            <p:ph type="sldNum" sz="quarter" idx="12"/>
          </p:nvPr>
        </p:nvSpPr>
        <p:spPr/>
        <p:txBody>
          <a:bodyPr/>
          <a:lstStyle/>
          <a:p>
            <a:fld id="{48F63A3B-78C7-47BE-AE5E-E10140E04643}" type="slidenum">
              <a:rPr lang="en-US" smtClean="0"/>
              <a:t>11</a:t>
            </a:fld>
            <a:endParaRPr lang="en-US" dirty="0"/>
          </a:p>
        </p:txBody>
      </p:sp>
    </p:spTree>
    <p:extLst>
      <p:ext uri="{BB962C8B-B14F-4D97-AF65-F5344CB8AC3E}">
        <p14:creationId xmlns:p14="http://schemas.microsoft.com/office/powerpoint/2010/main" val="1826245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3: Uniformity</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204498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r>
              <a:rPr lang="en-US" dirty="0" smtClean="0"/>
              <a:t>3: Uniformity with Other States</a:t>
            </a:r>
            <a:endParaRPr lang="en-US" dirty="0"/>
          </a:p>
        </p:txBody>
      </p:sp>
      <p:sp>
        <p:nvSpPr>
          <p:cNvPr id="3" name="Content Placeholder 2"/>
          <p:cNvSpPr>
            <a:spLocks noGrp="1"/>
          </p:cNvSpPr>
          <p:nvPr>
            <p:ph idx="1"/>
          </p:nvPr>
        </p:nvSpPr>
        <p:spPr>
          <a:xfrm>
            <a:off x="838200" y="1789833"/>
            <a:ext cx="10515600" cy="3843483"/>
          </a:xfrm>
        </p:spPr>
        <p:txBody>
          <a:bodyPr>
            <a:normAutofit/>
          </a:bodyPr>
          <a:lstStyle/>
          <a:p>
            <a:pPr>
              <a:spcBef>
                <a:spcPts val="600"/>
              </a:spcBef>
              <a:spcAft>
                <a:spcPts val="600"/>
              </a:spcAft>
            </a:pPr>
            <a:r>
              <a:rPr lang="en-US" sz="2800" b="1" dirty="0" smtClean="0"/>
              <a:t>Uniformity. </a:t>
            </a:r>
            <a:r>
              <a:rPr lang="en-US" sz="2800" dirty="0" smtClean="0"/>
              <a:t>Minnesota </a:t>
            </a:r>
            <a:r>
              <a:rPr lang="en-US" sz="2800" dirty="0"/>
              <a:t>should adopt </a:t>
            </a:r>
            <a:r>
              <a:rPr lang="en-US" sz="2800" dirty="0" smtClean="0"/>
              <a:t>other state, federal, and international best practices, while also considering </a:t>
            </a:r>
            <a:r>
              <a:rPr lang="en-US" sz="2800" dirty="0"/>
              <a:t>our state-specific </a:t>
            </a:r>
            <a:r>
              <a:rPr lang="en-US" sz="2800" dirty="0" smtClean="0"/>
              <a:t>needs, for uniform data storage, collection, and use.</a:t>
            </a:r>
            <a:endParaRPr lang="en-US" sz="2800" dirty="0"/>
          </a:p>
        </p:txBody>
      </p:sp>
      <p:sp>
        <p:nvSpPr>
          <p:cNvPr id="6" name="Slide Number Placeholder 5"/>
          <p:cNvSpPr>
            <a:spLocks noGrp="1"/>
          </p:cNvSpPr>
          <p:nvPr>
            <p:ph type="sldNum" sz="quarter" idx="12"/>
          </p:nvPr>
        </p:nvSpPr>
        <p:spPr/>
        <p:txBody>
          <a:bodyPr/>
          <a:lstStyle/>
          <a:p>
            <a:fld id="{48F63A3B-78C7-47BE-AE5E-E10140E04643}" type="slidenum">
              <a:rPr lang="en-US" smtClean="0"/>
              <a:t>13</a:t>
            </a:fld>
            <a:endParaRPr lang="en-US" dirty="0"/>
          </a:p>
        </p:txBody>
      </p:sp>
    </p:spTree>
    <p:extLst>
      <p:ext uri="{BB962C8B-B14F-4D97-AF65-F5344CB8AC3E}">
        <p14:creationId xmlns:p14="http://schemas.microsoft.com/office/powerpoint/2010/main" val="2407003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4: Security</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95356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r>
              <a:rPr lang="en-US" dirty="0" smtClean="0"/>
              <a:t>4A: Security by Design</a:t>
            </a:r>
            <a:endParaRPr lang="en-US" dirty="0"/>
          </a:p>
        </p:txBody>
      </p:sp>
      <p:sp>
        <p:nvSpPr>
          <p:cNvPr id="3" name="Content Placeholder 2"/>
          <p:cNvSpPr>
            <a:spLocks noGrp="1"/>
          </p:cNvSpPr>
          <p:nvPr>
            <p:ph idx="1"/>
          </p:nvPr>
        </p:nvSpPr>
        <p:spPr>
          <a:xfrm>
            <a:off x="544749" y="1536970"/>
            <a:ext cx="10809051" cy="4965430"/>
          </a:xfrm>
        </p:spPr>
        <p:txBody>
          <a:bodyPr>
            <a:normAutofit/>
          </a:bodyPr>
          <a:lstStyle/>
          <a:p>
            <a:pPr>
              <a:spcBef>
                <a:spcPts val="400"/>
              </a:spcBef>
              <a:spcAft>
                <a:spcPts val="400"/>
              </a:spcAft>
            </a:pPr>
            <a:r>
              <a:rPr lang="en-US" sz="2800" b="1" dirty="0" smtClean="0"/>
              <a:t>Security Protocols are Critical</a:t>
            </a:r>
            <a:r>
              <a:rPr lang="en-US" sz="2800" dirty="0" smtClean="0"/>
              <a:t>. The Legislature must understand that the single most important element of CAV are their security protocols. </a:t>
            </a:r>
          </a:p>
          <a:p>
            <a:pPr marL="0" indent="0">
              <a:spcBef>
                <a:spcPts val="400"/>
              </a:spcBef>
              <a:spcAft>
                <a:spcPts val="400"/>
              </a:spcAft>
              <a:buNone/>
            </a:pPr>
            <a:endParaRPr lang="en-US" sz="2800" dirty="0" smtClean="0"/>
          </a:p>
          <a:p>
            <a:pPr>
              <a:spcBef>
                <a:spcPts val="400"/>
              </a:spcBef>
              <a:spcAft>
                <a:spcPts val="400"/>
              </a:spcAft>
            </a:pPr>
            <a:r>
              <a:rPr lang="en-US" sz="2800" b="1" dirty="0" smtClean="0"/>
              <a:t>Security by Design</a:t>
            </a:r>
            <a:r>
              <a:rPr lang="en-US" sz="2800" dirty="0" smtClean="0"/>
              <a:t>. The Legislature and developers must </a:t>
            </a:r>
            <a:r>
              <a:rPr lang="en-US" sz="2800" dirty="0"/>
              <a:t>emphasize “security by design.” Security is best thought about and integrated early in design, not afterwards. </a:t>
            </a:r>
            <a:endParaRPr lang="en-US" sz="2800" dirty="0" smtClean="0"/>
          </a:p>
          <a:p>
            <a:pPr marL="0" indent="0">
              <a:spcBef>
                <a:spcPts val="400"/>
              </a:spcBef>
              <a:spcAft>
                <a:spcPts val="400"/>
              </a:spcAft>
              <a:buNone/>
            </a:pPr>
            <a:endParaRPr lang="en-US" sz="2800" dirty="0" smtClean="0"/>
          </a:p>
          <a:p>
            <a:pPr>
              <a:spcBef>
                <a:spcPts val="400"/>
              </a:spcBef>
              <a:spcAft>
                <a:spcPts val="400"/>
              </a:spcAft>
            </a:pPr>
            <a:r>
              <a:rPr lang="en-US" sz="2800" b="1" dirty="0" smtClean="0"/>
              <a:t>Partnering for Standardization. </a:t>
            </a:r>
            <a:r>
              <a:rPr lang="en-US" sz="2800" dirty="0" smtClean="0"/>
              <a:t>The State should avoid choosing a specific technology (e.g. Betamax vs. VHS). Instead the State</a:t>
            </a:r>
            <a:r>
              <a:rPr lang="en-US" sz="2800" dirty="0"/>
              <a:t> </a:t>
            </a:r>
            <a:r>
              <a:rPr lang="en-US" sz="2800" dirty="0" smtClean="0"/>
              <a:t>should partner</a:t>
            </a:r>
            <a:r>
              <a:rPr lang="en-US" dirty="0"/>
              <a:t> </a:t>
            </a:r>
            <a:r>
              <a:rPr lang="en-US" sz="2800" dirty="0" smtClean="0"/>
              <a:t>with </a:t>
            </a:r>
            <a:r>
              <a:rPr lang="en-US" sz="2800" dirty="0"/>
              <a:t>industry </a:t>
            </a:r>
            <a:r>
              <a:rPr lang="en-US" sz="2800" dirty="0" smtClean="0"/>
              <a:t>around </a:t>
            </a:r>
            <a:r>
              <a:rPr lang="en-US" sz="2800" dirty="0"/>
              <a:t>common security </a:t>
            </a:r>
            <a:r>
              <a:rPr lang="en-US" sz="2800" dirty="0" smtClean="0"/>
              <a:t>standards.</a:t>
            </a:r>
            <a:endParaRPr lang="en-US" sz="2800" dirty="0"/>
          </a:p>
        </p:txBody>
      </p:sp>
      <p:sp>
        <p:nvSpPr>
          <p:cNvPr id="6" name="Slide Number Placeholder 5"/>
          <p:cNvSpPr>
            <a:spLocks noGrp="1"/>
          </p:cNvSpPr>
          <p:nvPr>
            <p:ph type="sldNum" sz="quarter" idx="12"/>
          </p:nvPr>
        </p:nvSpPr>
        <p:spPr/>
        <p:txBody>
          <a:bodyPr/>
          <a:lstStyle/>
          <a:p>
            <a:fld id="{48F63A3B-78C7-47BE-AE5E-E10140E04643}" type="slidenum">
              <a:rPr lang="en-US" smtClean="0"/>
              <a:t>15</a:t>
            </a:fld>
            <a:endParaRPr lang="en-US" dirty="0"/>
          </a:p>
        </p:txBody>
      </p:sp>
    </p:spTree>
    <p:extLst>
      <p:ext uri="{BB962C8B-B14F-4D97-AF65-F5344CB8AC3E}">
        <p14:creationId xmlns:p14="http://schemas.microsoft.com/office/powerpoint/2010/main" val="205483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826" y="79111"/>
            <a:ext cx="11963400" cy="1066800"/>
          </a:xfrm>
        </p:spPr>
        <p:txBody>
          <a:bodyPr>
            <a:normAutofit/>
          </a:bodyPr>
          <a:lstStyle/>
          <a:p>
            <a:r>
              <a:rPr lang="en-US" dirty="0"/>
              <a:t>Recommendation </a:t>
            </a:r>
            <a:r>
              <a:rPr lang="en-US" dirty="0" smtClean="0"/>
              <a:t>4B: Security Standards, Trust &amp; Integrity</a:t>
            </a:r>
            <a:endParaRPr lang="en-US" dirty="0"/>
          </a:p>
        </p:txBody>
      </p:sp>
      <p:sp>
        <p:nvSpPr>
          <p:cNvPr id="3" name="Content Placeholder 2"/>
          <p:cNvSpPr>
            <a:spLocks noGrp="1"/>
          </p:cNvSpPr>
          <p:nvPr>
            <p:ph idx="1"/>
          </p:nvPr>
        </p:nvSpPr>
        <p:spPr>
          <a:xfrm>
            <a:off x="389106" y="1589440"/>
            <a:ext cx="11802894" cy="5132035"/>
          </a:xfrm>
        </p:spPr>
        <p:txBody>
          <a:bodyPr>
            <a:noAutofit/>
          </a:bodyPr>
          <a:lstStyle/>
          <a:p>
            <a:pPr>
              <a:spcBef>
                <a:spcPts val="400"/>
              </a:spcBef>
              <a:spcAft>
                <a:spcPts val="400"/>
              </a:spcAft>
            </a:pPr>
            <a:r>
              <a:rPr lang="en-US" sz="2400" b="1" dirty="0" smtClean="0"/>
              <a:t>Early Integration Saves Costs. </a:t>
            </a:r>
            <a:r>
              <a:rPr lang="en-US" sz="2400" dirty="0" smtClean="0"/>
              <a:t>The State should integrate security in design earlier in order to save costs. The </a:t>
            </a:r>
            <a:r>
              <a:rPr lang="en-US" sz="2400" dirty="0"/>
              <a:t>sooner security protocols are determined, the cheaper they will </a:t>
            </a:r>
            <a:r>
              <a:rPr lang="en-US" sz="2400" dirty="0" smtClean="0"/>
              <a:t>be.</a:t>
            </a:r>
          </a:p>
          <a:p>
            <a:pPr marL="0" indent="0">
              <a:spcBef>
                <a:spcPts val="400"/>
              </a:spcBef>
              <a:spcAft>
                <a:spcPts val="400"/>
              </a:spcAft>
              <a:buNone/>
            </a:pPr>
            <a:endParaRPr lang="en-US" sz="2400" dirty="0" smtClean="0"/>
          </a:p>
          <a:p>
            <a:pPr>
              <a:spcBef>
                <a:spcPts val="400"/>
              </a:spcBef>
              <a:spcAft>
                <a:spcPts val="400"/>
              </a:spcAft>
            </a:pPr>
            <a:r>
              <a:rPr lang="en-US" sz="2400" b="1" dirty="0" smtClean="0"/>
              <a:t>Allow for Changing Technology. </a:t>
            </a:r>
            <a:r>
              <a:rPr lang="en-US" sz="2400" dirty="0" smtClean="0"/>
              <a:t>The State should invest </a:t>
            </a:r>
            <a:r>
              <a:rPr lang="en-US" sz="2400" dirty="0"/>
              <a:t>in </a:t>
            </a:r>
            <a:r>
              <a:rPr lang="en-US" sz="2400" dirty="0" smtClean="0"/>
              <a:t>security systems </a:t>
            </a:r>
            <a:r>
              <a:rPr lang="en-US" sz="2400" dirty="0"/>
              <a:t>that </a:t>
            </a:r>
            <a:r>
              <a:rPr lang="en-US" sz="2400" dirty="0" smtClean="0"/>
              <a:t>allow for changes in </a:t>
            </a:r>
            <a:r>
              <a:rPr lang="en-US" sz="2400" dirty="0"/>
              <a:t>technology.  </a:t>
            </a:r>
            <a:endParaRPr lang="en-US" sz="2400" dirty="0" smtClean="0"/>
          </a:p>
          <a:p>
            <a:pPr marL="0" indent="0">
              <a:spcBef>
                <a:spcPts val="400"/>
              </a:spcBef>
              <a:spcAft>
                <a:spcPts val="400"/>
              </a:spcAft>
              <a:buNone/>
            </a:pPr>
            <a:endParaRPr lang="en-US" sz="2400" dirty="0"/>
          </a:p>
          <a:p>
            <a:pPr>
              <a:spcBef>
                <a:spcPts val="400"/>
              </a:spcBef>
              <a:spcAft>
                <a:spcPts val="400"/>
              </a:spcAft>
            </a:pPr>
            <a:r>
              <a:rPr lang="en-US" sz="2400" b="1" dirty="0" smtClean="0"/>
              <a:t>Use industry standards for trust and integrity. </a:t>
            </a:r>
            <a:r>
              <a:rPr lang="en-US" sz="2400" dirty="0" smtClean="0"/>
              <a:t>In designing security systems, the </a:t>
            </a:r>
            <a:r>
              <a:rPr lang="en-US" sz="2400" dirty="0"/>
              <a:t>State </a:t>
            </a:r>
            <a:r>
              <a:rPr lang="en-US" sz="2400" dirty="0" smtClean="0"/>
              <a:t>should:</a:t>
            </a:r>
          </a:p>
          <a:p>
            <a:pPr lvl="1">
              <a:spcBef>
                <a:spcPts val="400"/>
              </a:spcBef>
              <a:spcAft>
                <a:spcPts val="400"/>
              </a:spcAft>
            </a:pPr>
            <a:r>
              <a:rPr lang="en-US" sz="2400" dirty="0" smtClean="0"/>
              <a:t>Use industry </a:t>
            </a:r>
            <a:r>
              <a:rPr lang="en-US" sz="2400" dirty="0"/>
              <a:t>standards for security and electronics</a:t>
            </a:r>
          </a:p>
          <a:p>
            <a:pPr lvl="1">
              <a:spcBef>
                <a:spcPts val="400"/>
              </a:spcBef>
              <a:spcAft>
                <a:spcPts val="400"/>
              </a:spcAft>
            </a:pPr>
            <a:r>
              <a:rPr lang="en-US" sz="2400" dirty="0" smtClean="0"/>
              <a:t>Ensure </a:t>
            </a:r>
            <a:r>
              <a:rPr lang="en-US" sz="2400" dirty="0"/>
              <a:t>we can trust creators of the </a:t>
            </a:r>
            <a:r>
              <a:rPr lang="en-US" sz="2400" dirty="0" smtClean="0"/>
              <a:t>data (e.g. confirm </a:t>
            </a:r>
            <a:r>
              <a:rPr lang="en-US" sz="2400" dirty="0"/>
              <a:t>who you </a:t>
            </a:r>
            <a:r>
              <a:rPr lang="en-US" sz="2400" dirty="0" smtClean="0"/>
              <a:t>are)</a:t>
            </a:r>
          </a:p>
          <a:p>
            <a:pPr lvl="1">
              <a:spcBef>
                <a:spcPts val="400"/>
              </a:spcBef>
              <a:spcAft>
                <a:spcPts val="400"/>
              </a:spcAft>
            </a:pPr>
            <a:r>
              <a:rPr lang="en-US" sz="2400" dirty="0" smtClean="0"/>
              <a:t>Ensure </a:t>
            </a:r>
            <a:r>
              <a:rPr lang="en-US" sz="2400" dirty="0"/>
              <a:t>the data is kept safe and is </a:t>
            </a:r>
            <a:r>
              <a:rPr lang="en-US" sz="2400" dirty="0" smtClean="0"/>
              <a:t>unchanged</a:t>
            </a:r>
            <a:r>
              <a:rPr lang="en-US" sz="2400" dirty="0"/>
              <a:t>.</a:t>
            </a:r>
          </a:p>
        </p:txBody>
      </p:sp>
      <p:sp>
        <p:nvSpPr>
          <p:cNvPr id="6" name="Slide Number Placeholder 5"/>
          <p:cNvSpPr>
            <a:spLocks noGrp="1"/>
          </p:cNvSpPr>
          <p:nvPr>
            <p:ph type="sldNum" sz="quarter" idx="12"/>
          </p:nvPr>
        </p:nvSpPr>
        <p:spPr/>
        <p:txBody>
          <a:bodyPr/>
          <a:lstStyle/>
          <a:p>
            <a:fld id="{48F63A3B-78C7-47BE-AE5E-E10140E04643}" type="slidenum">
              <a:rPr lang="en-US" smtClean="0"/>
              <a:t>16</a:t>
            </a:fld>
            <a:endParaRPr lang="en-US" dirty="0"/>
          </a:p>
        </p:txBody>
      </p:sp>
    </p:spTree>
    <p:extLst>
      <p:ext uri="{BB962C8B-B14F-4D97-AF65-F5344CB8AC3E}">
        <p14:creationId xmlns:p14="http://schemas.microsoft.com/office/powerpoint/2010/main" val="2001904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5: Partnerships</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629136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53" y="152400"/>
            <a:ext cx="11997447" cy="1112196"/>
          </a:xfrm>
        </p:spPr>
        <p:txBody>
          <a:bodyPr>
            <a:normAutofit/>
          </a:bodyPr>
          <a:lstStyle/>
          <a:p>
            <a:r>
              <a:rPr lang="en-US" dirty="0"/>
              <a:t>Recommendation </a:t>
            </a:r>
            <a:r>
              <a:rPr lang="en-US" dirty="0" smtClean="0"/>
              <a:t>5A: Partnerships to Engage Public </a:t>
            </a:r>
            <a:br>
              <a:rPr lang="en-US" dirty="0" smtClean="0"/>
            </a:br>
            <a:r>
              <a:rPr lang="en-US" dirty="0" smtClean="0"/>
              <a:t>&amp; Increase Safety</a:t>
            </a:r>
            <a:endParaRPr lang="en-US" dirty="0"/>
          </a:p>
        </p:txBody>
      </p:sp>
      <p:sp>
        <p:nvSpPr>
          <p:cNvPr id="3" name="Content Placeholder 2"/>
          <p:cNvSpPr>
            <a:spLocks noGrp="1"/>
          </p:cNvSpPr>
          <p:nvPr>
            <p:ph idx="1"/>
          </p:nvPr>
        </p:nvSpPr>
        <p:spPr>
          <a:xfrm>
            <a:off x="525294" y="1437087"/>
            <a:ext cx="10692319" cy="4594062"/>
          </a:xfrm>
          <a:noFill/>
        </p:spPr>
        <p:txBody>
          <a:bodyPr>
            <a:noAutofit/>
          </a:bodyPr>
          <a:lstStyle/>
          <a:p>
            <a:pPr marL="457200" lvl="1" indent="-457200">
              <a:spcBef>
                <a:spcPts val="400"/>
              </a:spcBef>
              <a:spcAft>
                <a:spcPts val="400"/>
              </a:spcAft>
            </a:pPr>
            <a:r>
              <a:rPr lang="en-US" sz="2800" b="1" dirty="0" smtClean="0"/>
              <a:t>Partnerships to Advance Safety Benefits. </a:t>
            </a:r>
            <a:r>
              <a:rPr lang="en-US" sz="2800" dirty="0" smtClean="0"/>
              <a:t>The State should partner </a:t>
            </a:r>
            <a:r>
              <a:rPr lang="en-US" sz="2800" dirty="0"/>
              <a:t>with private industry </a:t>
            </a:r>
            <a:r>
              <a:rPr lang="en-US" sz="2800" dirty="0" smtClean="0"/>
              <a:t>to: </a:t>
            </a:r>
            <a:endParaRPr lang="en-US" sz="2800" dirty="0"/>
          </a:p>
          <a:p>
            <a:pPr lvl="1">
              <a:spcBef>
                <a:spcPts val="400"/>
              </a:spcBef>
              <a:spcAft>
                <a:spcPts val="400"/>
              </a:spcAft>
            </a:pPr>
            <a:r>
              <a:rPr lang="en-US" sz="2800" dirty="0"/>
              <a:t>increase the availability of </a:t>
            </a:r>
            <a:r>
              <a:rPr lang="en-US" sz="2800" dirty="0" smtClean="0"/>
              <a:t>CAV benefits to citizens and businesses, which also addresses equity work; and </a:t>
            </a:r>
            <a:endParaRPr lang="en-US" sz="2800" dirty="0"/>
          </a:p>
          <a:p>
            <a:pPr lvl="1">
              <a:spcBef>
                <a:spcPts val="400"/>
              </a:spcBef>
              <a:spcAft>
                <a:spcPts val="400"/>
              </a:spcAft>
            </a:pPr>
            <a:r>
              <a:rPr lang="en-US" sz="2800" dirty="0"/>
              <a:t>further </a:t>
            </a:r>
            <a:r>
              <a:rPr lang="en-US" sz="2800" dirty="0" smtClean="0"/>
              <a:t>enforce </a:t>
            </a:r>
            <a:r>
              <a:rPr lang="en-US" sz="2800" dirty="0"/>
              <a:t>Minnesota’s obligations to maintain safety standards. </a:t>
            </a:r>
          </a:p>
          <a:p>
            <a:pPr marL="457200" lvl="1" indent="-457200">
              <a:spcBef>
                <a:spcPts val="400"/>
              </a:spcBef>
              <a:spcAft>
                <a:spcPts val="400"/>
              </a:spcAft>
            </a:pPr>
            <a:r>
              <a:rPr lang="en-US" sz="2800" b="1" dirty="0" smtClean="0"/>
              <a:t>Partnership Incentives</a:t>
            </a:r>
            <a:r>
              <a:rPr lang="en-US" sz="2800" dirty="0" smtClean="0"/>
              <a:t>. The State’s </a:t>
            </a:r>
            <a:r>
              <a:rPr lang="en-US" sz="2800" dirty="0"/>
              <a:t>policies should incentivize </a:t>
            </a:r>
            <a:r>
              <a:rPr lang="en-US" sz="2800" dirty="0" smtClean="0"/>
              <a:t>public-private partnerships</a:t>
            </a:r>
            <a:r>
              <a:rPr lang="en-US" sz="2800" dirty="0"/>
              <a:t>. </a:t>
            </a:r>
            <a:r>
              <a:rPr lang="en-US" sz="2800" dirty="0" smtClean="0"/>
              <a:t>Understand that while State standards </a:t>
            </a:r>
            <a:r>
              <a:rPr lang="en-US" sz="2800" dirty="0"/>
              <a:t>are minimum </a:t>
            </a:r>
            <a:r>
              <a:rPr lang="en-US" sz="2800" dirty="0" smtClean="0"/>
              <a:t>requirements, industry should be able to do more as long as they adhere to these minimum requirements.</a:t>
            </a:r>
            <a:r>
              <a:rPr lang="en-US" sz="2800" dirty="0" smtClean="0">
                <a:highlight>
                  <a:srgbClr val="FFFF00"/>
                </a:highlight>
              </a:rPr>
              <a:t> </a:t>
            </a:r>
            <a:endParaRPr lang="en-US" sz="2800" dirty="0">
              <a:highlight>
                <a:srgbClr val="FFFF00"/>
              </a:highlight>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t>18</a:t>
            </a:fld>
            <a:endParaRPr lang="en-US" dirty="0"/>
          </a:p>
        </p:txBody>
      </p:sp>
    </p:spTree>
    <p:extLst>
      <p:ext uri="{BB962C8B-B14F-4D97-AF65-F5344CB8AC3E}">
        <p14:creationId xmlns:p14="http://schemas.microsoft.com/office/powerpoint/2010/main" val="3771144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Recommendation </a:t>
            </a:r>
            <a:r>
              <a:rPr lang="en-US" dirty="0" smtClean="0"/>
              <a:t>5B: Public Data &amp; Mapping</a:t>
            </a:r>
            <a:endParaRPr lang="en-US" dirty="0"/>
          </a:p>
        </p:txBody>
      </p:sp>
      <p:sp>
        <p:nvSpPr>
          <p:cNvPr id="3" name="Content Placeholder 2"/>
          <p:cNvSpPr>
            <a:spLocks noGrp="1"/>
          </p:cNvSpPr>
          <p:nvPr>
            <p:ph idx="1"/>
          </p:nvPr>
        </p:nvSpPr>
        <p:spPr>
          <a:xfrm>
            <a:off x="584470" y="1566840"/>
            <a:ext cx="11023060" cy="5154635"/>
          </a:xfrm>
          <a:noFill/>
        </p:spPr>
        <p:txBody>
          <a:bodyPr>
            <a:noAutofit/>
          </a:bodyPr>
          <a:lstStyle/>
          <a:p>
            <a:pPr marL="457200" lvl="1" indent="-457200">
              <a:spcBef>
                <a:spcPts val="400"/>
              </a:spcBef>
              <a:spcAft>
                <a:spcPts val="400"/>
              </a:spcAft>
            </a:pPr>
            <a:r>
              <a:rPr lang="en-US" sz="2400" b="1" dirty="0" smtClean="0"/>
              <a:t>Construction &amp; Operations</a:t>
            </a:r>
            <a:r>
              <a:rPr lang="en-US" sz="2400" dirty="0" smtClean="0"/>
              <a:t>. Understand that the </a:t>
            </a:r>
            <a:r>
              <a:rPr lang="en-US" sz="2400" dirty="0"/>
              <a:t>State has a role </a:t>
            </a:r>
            <a:r>
              <a:rPr lang="en-US" sz="2400" dirty="0" smtClean="0"/>
              <a:t>in reporting </a:t>
            </a:r>
            <a:r>
              <a:rPr lang="en-US" sz="2400" dirty="0"/>
              <a:t>what is being done on roads (e.g., construction, detours), which could impact </a:t>
            </a:r>
            <a:r>
              <a:rPr lang="en-US" sz="2400" dirty="0" smtClean="0"/>
              <a:t>CAV performance</a:t>
            </a:r>
            <a:r>
              <a:rPr lang="en-US" sz="2400" dirty="0"/>
              <a:t>.  </a:t>
            </a:r>
            <a:endParaRPr lang="en-US" sz="2400" dirty="0" smtClean="0"/>
          </a:p>
          <a:p>
            <a:pPr marL="457200" lvl="1" indent="-457200">
              <a:spcBef>
                <a:spcPts val="400"/>
              </a:spcBef>
              <a:spcAft>
                <a:spcPts val="400"/>
              </a:spcAft>
            </a:pPr>
            <a:r>
              <a:rPr lang="en-US" sz="2400" b="1" dirty="0" smtClean="0"/>
              <a:t>Infrastructure Capacity. </a:t>
            </a:r>
            <a:r>
              <a:rPr lang="en-US" sz="2400" dirty="0" smtClean="0"/>
              <a:t>Understand that certain </a:t>
            </a:r>
            <a:r>
              <a:rPr lang="en-US" sz="2400" dirty="0"/>
              <a:t>roads may have higher or lower </a:t>
            </a:r>
            <a:r>
              <a:rPr lang="en-US" sz="2400" dirty="0" smtClean="0"/>
              <a:t>CAV-capability, e.g. gravel roads vs. paved roads with connected signals. </a:t>
            </a:r>
            <a:endParaRPr lang="en-US" sz="2400" dirty="0"/>
          </a:p>
          <a:p>
            <a:pPr marL="457200" lvl="1" indent="-457200">
              <a:spcBef>
                <a:spcPts val="400"/>
              </a:spcBef>
              <a:spcAft>
                <a:spcPts val="400"/>
              </a:spcAft>
            </a:pPr>
            <a:r>
              <a:rPr lang="en-US" sz="2400" b="1" dirty="0" smtClean="0"/>
              <a:t>Mapping Data. </a:t>
            </a:r>
            <a:r>
              <a:rPr lang="en-US" sz="2400" dirty="0" smtClean="0"/>
              <a:t>The State must recognize that mapping data </a:t>
            </a:r>
            <a:r>
              <a:rPr lang="en-US" sz="2400" dirty="0"/>
              <a:t>(e.g., streets, lanes, potholes) </a:t>
            </a:r>
            <a:r>
              <a:rPr lang="en-US" sz="2400" dirty="0" smtClean="0"/>
              <a:t>may have </a:t>
            </a:r>
            <a:r>
              <a:rPr lang="en-US" sz="2400" dirty="0"/>
              <a:t>a variety of sources </a:t>
            </a:r>
            <a:r>
              <a:rPr lang="en-US" sz="2400" dirty="0" smtClean="0"/>
              <a:t>from government</a:t>
            </a:r>
            <a:r>
              <a:rPr lang="en-US" sz="2400" dirty="0"/>
              <a:t>, industry, </a:t>
            </a:r>
            <a:r>
              <a:rPr lang="en-US" sz="2400" dirty="0" smtClean="0"/>
              <a:t>and private individuals. </a:t>
            </a:r>
            <a:endParaRPr lang="en-US" sz="2400" dirty="0"/>
          </a:p>
          <a:p>
            <a:pPr marL="457200" lvl="1" indent="-457200">
              <a:spcBef>
                <a:spcPts val="400"/>
              </a:spcBef>
              <a:spcAft>
                <a:spcPts val="400"/>
              </a:spcAft>
            </a:pPr>
            <a:r>
              <a:rPr lang="en-US" sz="2400" b="1" dirty="0" smtClean="0"/>
              <a:t>Staffing &amp; Funding</a:t>
            </a:r>
            <a:r>
              <a:rPr lang="en-US" sz="2400" dirty="0" smtClean="0"/>
              <a:t>. The State </a:t>
            </a:r>
            <a:r>
              <a:rPr lang="en-US" sz="2400" dirty="0"/>
              <a:t>should </a:t>
            </a:r>
            <a:r>
              <a:rPr lang="en-US" sz="2400" dirty="0" smtClean="0"/>
              <a:t>staff </a:t>
            </a:r>
            <a:r>
              <a:rPr lang="en-US" sz="2400" dirty="0"/>
              <a:t>and </a:t>
            </a:r>
            <a:r>
              <a:rPr lang="en-US" sz="2400" dirty="0" smtClean="0"/>
              <a:t>fund </a:t>
            </a:r>
            <a:r>
              <a:rPr lang="en-US" sz="2400" dirty="0"/>
              <a:t>a system that assesses the reliability of map data and its sources. </a:t>
            </a:r>
            <a:endParaRPr lang="en-US" sz="2400" dirty="0" smtClean="0"/>
          </a:p>
          <a:p>
            <a:pPr marL="457200" lvl="1" indent="-457200">
              <a:spcBef>
                <a:spcPts val="400"/>
              </a:spcBef>
              <a:spcAft>
                <a:spcPts val="400"/>
              </a:spcAft>
            </a:pPr>
            <a:r>
              <a:rPr lang="en-US" sz="2400" b="1" dirty="0" smtClean="0"/>
              <a:t>Research. </a:t>
            </a:r>
            <a:r>
              <a:rPr lang="en-US" sz="2400" dirty="0" smtClean="0"/>
              <a:t>Additional </a:t>
            </a:r>
            <a:r>
              <a:rPr lang="en-US" sz="2400" dirty="0"/>
              <a:t>research and partnering is required to define the </a:t>
            </a:r>
            <a:r>
              <a:rPr lang="en-US" sz="2400" dirty="0" smtClean="0"/>
              <a:t>State’s </a:t>
            </a:r>
            <a:r>
              <a:rPr lang="en-US" sz="2400" dirty="0"/>
              <a:t>role.  </a:t>
            </a:r>
          </a:p>
        </p:txBody>
      </p:sp>
      <p:sp>
        <p:nvSpPr>
          <p:cNvPr id="6" name="Slide Number Placeholder 5"/>
          <p:cNvSpPr>
            <a:spLocks noGrp="1"/>
          </p:cNvSpPr>
          <p:nvPr>
            <p:ph type="sldNum" sz="quarter" idx="12"/>
          </p:nvPr>
        </p:nvSpPr>
        <p:spPr/>
        <p:txBody>
          <a:bodyPr/>
          <a:lstStyle/>
          <a:p>
            <a:fld id="{48F63A3B-78C7-47BE-AE5E-E10140E04643}" type="slidenum">
              <a:rPr lang="en-US" smtClean="0"/>
              <a:t>19</a:t>
            </a:fld>
            <a:endParaRPr lang="en-US" dirty="0"/>
          </a:p>
        </p:txBody>
      </p:sp>
    </p:spTree>
    <p:extLst>
      <p:ext uri="{BB962C8B-B14F-4D97-AF65-F5344CB8AC3E}">
        <p14:creationId xmlns:p14="http://schemas.microsoft.com/office/powerpoint/2010/main" val="2740710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6: Regulatory </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228539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220" y="191310"/>
            <a:ext cx="11081426" cy="956553"/>
          </a:xfrm>
        </p:spPr>
        <p:txBody>
          <a:bodyPr>
            <a:normAutofit/>
          </a:bodyPr>
          <a:lstStyle/>
          <a:p>
            <a:r>
              <a:rPr lang="en-US" dirty="0"/>
              <a:t>Recommendation </a:t>
            </a:r>
            <a:r>
              <a:rPr lang="en-US" dirty="0" smtClean="0"/>
              <a:t>6A: Data Breaches &amp; Existing Standards</a:t>
            </a:r>
            <a:endParaRPr lang="en-US" dirty="0"/>
          </a:p>
        </p:txBody>
      </p:sp>
      <p:sp>
        <p:nvSpPr>
          <p:cNvPr id="3" name="Content Placeholder 2"/>
          <p:cNvSpPr>
            <a:spLocks noGrp="1"/>
          </p:cNvSpPr>
          <p:nvPr>
            <p:ph idx="1"/>
          </p:nvPr>
        </p:nvSpPr>
        <p:spPr>
          <a:xfrm>
            <a:off x="682557" y="1593370"/>
            <a:ext cx="11010089" cy="5128105"/>
          </a:xfrm>
        </p:spPr>
        <p:txBody>
          <a:bodyPr>
            <a:normAutofit/>
          </a:bodyPr>
          <a:lstStyle/>
          <a:p>
            <a:pPr marL="457200" lvl="2" indent="-457200">
              <a:spcBef>
                <a:spcPts val="400"/>
              </a:spcBef>
              <a:spcAft>
                <a:spcPts val="400"/>
              </a:spcAft>
            </a:pPr>
            <a:r>
              <a:rPr lang="en-US" sz="2800" b="1" dirty="0" smtClean="0"/>
              <a:t>Look to existing standards. </a:t>
            </a:r>
            <a:r>
              <a:rPr lang="en-US" sz="2800" dirty="0" smtClean="0"/>
              <a:t>Minnesota should look to existing state and international standards to clarify its data breach standards to provide more certainty for business </a:t>
            </a:r>
            <a:r>
              <a:rPr lang="en-US" sz="2800" dirty="0"/>
              <a:t>sectors.  </a:t>
            </a:r>
            <a:endParaRPr lang="en-US" sz="2800" dirty="0" smtClean="0"/>
          </a:p>
          <a:p>
            <a:pPr marL="0" lvl="2" indent="0">
              <a:spcBef>
                <a:spcPts val="400"/>
              </a:spcBef>
              <a:spcAft>
                <a:spcPts val="400"/>
              </a:spcAft>
              <a:buNone/>
            </a:pPr>
            <a:endParaRPr lang="en-US" sz="2800" dirty="0" smtClean="0"/>
          </a:p>
          <a:p>
            <a:pPr marL="457200" lvl="2" indent="-457200">
              <a:spcBef>
                <a:spcPts val="400"/>
              </a:spcBef>
              <a:spcAft>
                <a:spcPts val="400"/>
              </a:spcAft>
            </a:pPr>
            <a:r>
              <a:rPr lang="en-US" sz="2800" b="1" dirty="0" smtClean="0"/>
              <a:t>Government breach response. </a:t>
            </a:r>
            <a:r>
              <a:rPr lang="en-US" sz="2800" dirty="0" smtClean="0"/>
              <a:t>The Legislature should make it more clear how the government would respond in a breach situation.</a:t>
            </a:r>
          </a:p>
          <a:p>
            <a:pPr marL="0" lvl="2" indent="0">
              <a:spcBef>
                <a:spcPts val="400"/>
              </a:spcBef>
              <a:spcAft>
                <a:spcPts val="400"/>
              </a:spcAft>
              <a:buNone/>
            </a:pPr>
            <a:endParaRPr lang="en-US" sz="2800" dirty="0" smtClean="0"/>
          </a:p>
          <a:p>
            <a:pPr marL="457200" lvl="2" indent="-457200">
              <a:spcBef>
                <a:spcPts val="400"/>
              </a:spcBef>
              <a:spcAft>
                <a:spcPts val="400"/>
              </a:spcAft>
            </a:pPr>
            <a:r>
              <a:rPr lang="en-US" sz="2800" b="1" dirty="0" smtClean="0"/>
              <a:t>Private Right of Action</a:t>
            </a:r>
            <a:r>
              <a:rPr lang="en-US" sz="2800" dirty="0" smtClean="0"/>
              <a:t>. The Legislature should make it more clear whether consumers have a public right of action in breach situations instead of allowing this issue to be litigated in courts.</a:t>
            </a:r>
            <a:endParaRPr lang="en-US" sz="2800" dirty="0"/>
          </a:p>
        </p:txBody>
      </p:sp>
      <p:sp>
        <p:nvSpPr>
          <p:cNvPr id="6" name="Slide Number Placeholder 5"/>
          <p:cNvSpPr>
            <a:spLocks noGrp="1"/>
          </p:cNvSpPr>
          <p:nvPr>
            <p:ph type="sldNum" sz="quarter" idx="12"/>
          </p:nvPr>
        </p:nvSpPr>
        <p:spPr/>
        <p:txBody>
          <a:bodyPr/>
          <a:lstStyle/>
          <a:p>
            <a:fld id="{48F63A3B-78C7-47BE-AE5E-E10140E04643}" type="slidenum">
              <a:rPr lang="en-US" smtClean="0"/>
              <a:t>21</a:t>
            </a:fld>
            <a:endParaRPr lang="en-US" dirty="0"/>
          </a:p>
        </p:txBody>
      </p:sp>
    </p:spTree>
    <p:extLst>
      <p:ext uri="{BB962C8B-B14F-4D97-AF65-F5344CB8AC3E}">
        <p14:creationId xmlns:p14="http://schemas.microsoft.com/office/powerpoint/2010/main" val="788769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r>
              <a:rPr lang="en-US" dirty="0" smtClean="0"/>
              <a:t>6B: Consumer Protection</a:t>
            </a:r>
            <a:endParaRPr lang="en-US" dirty="0"/>
          </a:p>
        </p:txBody>
      </p:sp>
      <p:sp>
        <p:nvSpPr>
          <p:cNvPr id="3" name="Content Placeholder 2"/>
          <p:cNvSpPr>
            <a:spLocks noGrp="1"/>
          </p:cNvSpPr>
          <p:nvPr>
            <p:ph idx="1"/>
          </p:nvPr>
        </p:nvSpPr>
        <p:spPr>
          <a:xfrm>
            <a:off x="468549" y="1435112"/>
            <a:ext cx="11282464" cy="5422888"/>
          </a:xfrm>
        </p:spPr>
        <p:txBody>
          <a:bodyPr>
            <a:normAutofit lnSpcReduction="10000"/>
          </a:bodyPr>
          <a:lstStyle/>
          <a:p>
            <a:pPr marL="342900" lvl="2" indent="-342900">
              <a:spcBef>
                <a:spcPts val="400"/>
              </a:spcBef>
              <a:spcAft>
                <a:spcPts val="400"/>
              </a:spcAft>
            </a:pPr>
            <a:r>
              <a:rPr lang="en-US" sz="2400" b="1" dirty="0"/>
              <a:t>Consumer information. </a:t>
            </a:r>
            <a:r>
              <a:rPr lang="en-US" sz="2400" dirty="0" smtClean="0"/>
              <a:t>The State should update the Minnesota Consumer Protection Act (MCPA) to enhance requirements for consumer </a:t>
            </a:r>
            <a:r>
              <a:rPr lang="en-US" sz="2400" dirty="0"/>
              <a:t>notice and protection.  </a:t>
            </a:r>
          </a:p>
          <a:p>
            <a:pPr marL="342900" lvl="2" indent="-342900">
              <a:spcBef>
                <a:spcPts val="400"/>
              </a:spcBef>
              <a:spcAft>
                <a:spcPts val="400"/>
              </a:spcAft>
            </a:pPr>
            <a:r>
              <a:rPr lang="en-US" sz="2400" b="1" dirty="0"/>
              <a:t>Disclosure. </a:t>
            </a:r>
            <a:r>
              <a:rPr lang="en-US" sz="2400" dirty="0" smtClean="0"/>
              <a:t>The Legislature should require government and private data </a:t>
            </a:r>
            <a:r>
              <a:rPr lang="en-US" sz="2400" dirty="0"/>
              <a:t>collectors </a:t>
            </a:r>
            <a:r>
              <a:rPr lang="en-US" sz="2400" dirty="0" smtClean="0"/>
              <a:t>to disclose </a:t>
            </a:r>
            <a:r>
              <a:rPr lang="en-US" sz="2400" i="1" dirty="0"/>
              <a:t>what</a:t>
            </a:r>
            <a:r>
              <a:rPr lang="en-US" sz="2400" dirty="0"/>
              <a:t> data the CAV is collecting about </a:t>
            </a:r>
            <a:r>
              <a:rPr lang="en-US" sz="2400" dirty="0" smtClean="0"/>
              <a:t>people, and why </a:t>
            </a:r>
            <a:r>
              <a:rPr lang="en-US" sz="2400" dirty="0"/>
              <a:t>the </a:t>
            </a:r>
            <a:r>
              <a:rPr lang="en-US" sz="2400" dirty="0" smtClean="0"/>
              <a:t>data is being collected </a:t>
            </a:r>
            <a:r>
              <a:rPr lang="en-US" sz="2400" dirty="0"/>
              <a:t>(e.g., traffic flow, road conditions, safety, emissions). </a:t>
            </a:r>
          </a:p>
          <a:p>
            <a:pPr marL="342900" lvl="2" indent="-342900">
              <a:spcBef>
                <a:spcPts val="400"/>
              </a:spcBef>
              <a:spcAft>
                <a:spcPts val="400"/>
              </a:spcAft>
            </a:pPr>
            <a:r>
              <a:rPr lang="en-US" sz="2400" b="1" dirty="0" smtClean="0"/>
              <a:t>Opt-in. </a:t>
            </a:r>
            <a:r>
              <a:rPr lang="en-US" sz="2400" dirty="0" smtClean="0"/>
              <a:t>The Legislature should require consumers to opt-in if they want their data shared to </a:t>
            </a:r>
            <a:r>
              <a:rPr lang="en-US" sz="2400" dirty="0"/>
              <a:t>help consumers chose what data they are willing to share, and with </a:t>
            </a:r>
            <a:r>
              <a:rPr lang="en-US" sz="2400" dirty="0" smtClean="0"/>
              <a:t>whom. Opt-in should be required for: </a:t>
            </a:r>
            <a:endParaRPr lang="en-US" sz="2400" dirty="0"/>
          </a:p>
          <a:p>
            <a:pPr lvl="2">
              <a:spcBef>
                <a:spcPts val="400"/>
              </a:spcBef>
              <a:spcAft>
                <a:spcPts val="400"/>
              </a:spcAft>
            </a:pPr>
            <a:r>
              <a:rPr lang="en-US" sz="2400" dirty="0"/>
              <a:t>collection (likely by OEMs), </a:t>
            </a:r>
          </a:p>
          <a:p>
            <a:pPr lvl="2">
              <a:spcBef>
                <a:spcPts val="400"/>
              </a:spcBef>
              <a:spcAft>
                <a:spcPts val="400"/>
              </a:spcAft>
            </a:pPr>
            <a:r>
              <a:rPr lang="en-US" sz="2400" dirty="0"/>
              <a:t>use (likely both OEMs and trusted suppliers), and </a:t>
            </a:r>
          </a:p>
          <a:p>
            <a:pPr lvl="2">
              <a:spcBef>
                <a:spcPts val="400"/>
              </a:spcBef>
              <a:spcAft>
                <a:spcPts val="400"/>
              </a:spcAft>
            </a:pPr>
            <a:r>
              <a:rPr lang="en-US" sz="2400" dirty="0"/>
              <a:t>sale (controlling who may buy data about people). </a:t>
            </a:r>
            <a:endParaRPr lang="en-US" sz="2400" dirty="0" smtClean="0"/>
          </a:p>
          <a:p>
            <a:pPr>
              <a:spcBef>
                <a:spcPts val="400"/>
              </a:spcBef>
              <a:spcAft>
                <a:spcPts val="400"/>
              </a:spcAft>
            </a:pPr>
            <a:r>
              <a:rPr lang="en-US" sz="2400" b="1" dirty="0" smtClean="0"/>
              <a:t>Fairness</a:t>
            </a:r>
            <a:r>
              <a:rPr lang="en-US" sz="2400" dirty="0" smtClean="0"/>
              <a:t>. The Legislature should prohibit service from being degraded if consumers choose not to share their data.</a:t>
            </a:r>
            <a:endParaRPr lang="en-US" sz="2400" dirty="0"/>
          </a:p>
        </p:txBody>
      </p:sp>
      <p:sp>
        <p:nvSpPr>
          <p:cNvPr id="6" name="Slide Number Placeholder 5"/>
          <p:cNvSpPr>
            <a:spLocks noGrp="1"/>
          </p:cNvSpPr>
          <p:nvPr>
            <p:ph type="sldNum" sz="quarter" idx="12"/>
          </p:nvPr>
        </p:nvSpPr>
        <p:spPr/>
        <p:txBody>
          <a:bodyPr/>
          <a:lstStyle/>
          <a:p>
            <a:fld id="{48F63A3B-78C7-47BE-AE5E-E10140E04643}" type="slidenum">
              <a:rPr lang="en-US" smtClean="0"/>
              <a:t>22</a:t>
            </a:fld>
            <a:endParaRPr lang="en-US" dirty="0"/>
          </a:p>
        </p:txBody>
      </p:sp>
    </p:spTree>
    <p:extLst>
      <p:ext uri="{BB962C8B-B14F-4D97-AF65-F5344CB8AC3E}">
        <p14:creationId xmlns:p14="http://schemas.microsoft.com/office/powerpoint/2010/main" val="3937262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7: </a:t>
            </a:r>
            <a:r>
              <a:rPr lang="en-US" dirty="0"/>
              <a:t>Storing, Managing &amp; Collecting Data</a:t>
            </a:r>
            <a:r>
              <a:rPr lang="en-US" dirty="0" smtClean="0"/>
              <a:t> </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358893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329" y="152400"/>
            <a:ext cx="11353800" cy="918502"/>
          </a:xfrm>
        </p:spPr>
        <p:txBody>
          <a:bodyPr>
            <a:normAutofit/>
          </a:bodyPr>
          <a:lstStyle/>
          <a:p>
            <a:r>
              <a:rPr lang="en-US" dirty="0"/>
              <a:t>Recommendation </a:t>
            </a:r>
            <a:r>
              <a:rPr lang="en-US" dirty="0" smtClean="0"/>
              <a:t>7: Storing, Managing &amp; Collecting Data</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24</a:t>
            </a:fld>
            <a:endParaRPr lang="en-US" dirty="0"/>
          </a:p>
        </p:txBody>
      </p:sp>
      <p:sp>
        <p:nvSpPr>
          <p:cNvPr id="8" name="Content Placeholder 2">
            <a:extLst>
              <a:ext uri="{FF2B5EF4-FFF2-40B4-BE49-F238E27FC236}">
                <a16:creationId xmlns="" xmlns:a16="http://schemas.microsoft.com/office/drawing/2014/main" id="{F3183B24-0CD5-46FD-A6B9-0DB876FD1D81}"/>
              </a:ext>
            </a:extLst>
          </p:cNvPr>
          <p:cNvSpPr txBox="1">
            <a:spLocks/>
          </p:cNvSpPr>
          <p:nvPr/>
        </p:nvSpPr>
        <p:spPr>
          <a:xfrm>
            <a:off x="541328" y="1540555"/>
            <a:ext cx="10812472" cy="5317445"/>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400"/>
              </a:spcBef>
              <a:spcAft>
                <a:spcPts val="400"/>
              </a:spcAft>
            </a:pPr>
            <a:r>
              <a:rPr lang="en-US" sz="11200" b="1" dirty="0"/>
              <a:t>Collection. </a:t>
            </a:r>
            <a:r>
              <a:rPr lang="en-US" sz="11200" dirty="0" smtClean="0"/>
              <a:t>The Legislature should </a:t>
            </a:r>
            <a:r>
              <a:rPr lang="en-US" sz="11200" dirty="0"/>
              <a:t>first identify:</a:t>
            </a:r>
          </a:p>
          <a:p>
            <a:pPr marL="800100" lvl="1" indent="-342900">
              <a:spcBef>
                <a:spcPts val="400"/>
              </a:spcBef>
              <a:spcAft>
                <a:spcPts val="400"/>
              </a:spcAft>
              <a:buFont typeface="+mj-lt"/>
              <a:buAutoNum type="arabicPeriod"/>
            </a:pPr>
            <a:r>
              <a:rPr lang="en-US" sz="11200" dirty="0"/>
              <a:t>what data government </a:t>
            </a:r>
            <a:r>
              <a:rPr lang="en-US" sz="11200" dirty="0" smtClean="0"/>
              <a:t>needs</a:t>
            </a:r>
            <a:endParaRPr lang="en-US" sz="11200" dirty="0">
              <a:highlight>
                <a:srgbClr val="FFFF00"/>
              </a:highlight>
            </a:endParaRPr>
          </a:p>
          <a:p>
            <a:pPr marL="800100" lvl="1" indent="-342900">
              <a:spcBef>
                <a:spcPts val="400"/>
              </a:spcBef>
              <a:spcAft>
                <a:spcPts val="400"/>
              </a:spcAft>
              <a:buFont typeface="+mj-lt"/>
              <a:buAutoNum type="arabicPeriod"/>
            </a:pPr>
            <a:r>
              <a:rPr lang="en-US" sz="11200" dirty="0"/>
              <a:t>for how long, and </a:t>
            </a:r>
          </a:p>
          <a:p>
            <a:pPr marL="800100" lvl="1" indent="-342900">
              <a:spcBef>
                <a:spcPts val="400"/>
              </a:spcBef>
              <a:spcAft>
                <a:spcPts val="400"/>
              </a:spcAft>
              <a:buFont typeface="+mj-lt"/>
              <a:buAutoNum type="arabicPeriod"/>
            </a:pPr>
            <a:r>
              <a:rPr lang="en-US" sz="11200" dirty="0"/>
              <a:t>what triggers </a:t>
            </a:r>
            <a:r>
              <a:rPr lang="en-US" sz="11200" dirty="0" smtClean="0"/>
              <a:t>destroying records/data.</a:t>
            </a:r>
          </a:p>
          <a:p>
            <a:pPr marL="800100" lvl="1" indent="-342900">
              <a:spcBef>
                <a:spcPts val="400"/>
              </a:spcBef>
              <a:spcAft>
                <a:spcPts val="400"/>
              </a:spcAft>
              <a:buFont typeface="+mj-lt"/>
              <a:buAutoNum type="arabicPeriod"/>
            </a:pPr>
            <a:endParaRPr lang="en-US" sz="11200" dirty="0"/>
          </a:p>
          <a:p>
            <a:pPr>
              <a:spcBef>
                <a:spcPts val="400"/>
              </a:spcBef>
              <a:spcAft>
                <a:spcPts val="400"/>
              </a:spcAft>
            </a:pPr>
            <a:r>
              <a:rPr lang="en-US" sz="11200" b="1" dirty="0"/>
              <a:t>Storage, format, and necessity. </a:t>
            </a:r>
            <a:r>
              <a:rPr lang="en-US" sz="11200" dirty="0" smtClean="0"/>
              <a:t>The Legislature should identify </a:t>
            </a:r>
            <a:endParaRPr lang="en-US" sz="11200" dirty="0"/>
          </a:p>
          <a:p>
            <a:pPr marL="800100" lvl="1" indent="-342900">
              <a:spcBef>
                <a:spcPts val="400"/>
              </a:spcBef>
              <a:spcAft>
                <a:spcPts val="400"/>
              </a:spcAft>
              <a:buFont typeface="+mj-lt"/>
              <a:buAutoNum type="arabicPeriod"/>
            </a:pPr>
            <a:r>
              <a:rPr lang="en-US" sz="11200" dirty="0"/>
              <a:t>how to store </a:t>
            </a:r>
            <a:r>
              <a:rPr lang="en-US" sz="11200" dirty="0" smtClean="0"/>
              <a:t>data, </a:t>
            </a:r>
            <a:endParaRPr lang="en-US" sz="11200" dirty="0"/>
          </a:p>
          <a:p>
            <a:pPr marL="800100" lvl="1" indent="-342900">
              <a:spcBef>
                <a:spcPts val="400"/>
              </a:spcBef>
              <a:spcAft>
                <a:spcPts val="400"/>
              </a:spcAft>
              <a:buFont typeface="+mj-lt"/>
              <a:buAutoNum type="arabicPeriod"/>
            </a:pPr>
            <a:r>
              <a:rPr lang="en-US" sz="11200" dirty="0"/>
              <a:t>where to store it, and </a:t>
            </a:r>
          </a:p>
          <a:p>
            <a:pPr marL="800100" lvl="1" indent="-342900">
              <a:spcBef>
                <a:spcPts val="400"/>
              </a:spcBef>
              <a:spcAft>
                <a:spcPts val="400"/>
              </a:spcAft>
              <a:buFont typeface="+mj-lt"/>
              <a:buAutoNum type="arabicPeriod"/>
            </a:pPr>
            <a:r>
              <a:rPr lang="en-US" sz="11200" dirty="0"/>
              <a:t>whether to collect/store it at all. </a:t>
            </a:r>
          </a:p>
          <a:p>
            <a:pPr marL="457200" lvl="1" indent="0">
              <a:spcBef>
                <a:spcPts val="400"/>
              </a:spcBef>
              <a:spcAft>
                <a:spcPts val="400"/>
              </a:spcAft>
              <a:buNone/>
            </a:pPr>
            <a:endParaRPr lang="en-US" sz="11200" b="1" dirty="0" smtClean="0"/>
          </a:p>
          <a:p>
            <a:pPr>
              <a:spcBef>
                <a:spcPts val="400"/>
              </a:spcBef>
              <a:spcAft>
                <a:spcPts val="400"/>
              </a:spcAft>
            </a:pPr>
            <a:r>
              <a:rPr lang="en-US" sz="11200" b="1" dirty="0" smtClean="0"/>
              <a:t>Distribution</a:t>
            </a:r>
            <a:r>
              <a:rPr lang="en-US" sz="11200" b="1" dirty="0"/>
              <a:t>. </a:t>
            </a:r>
            <a:r>
              <a:rPr lang="en-US" sz="11200" dirty="0" smtClean="0"/>
              <a:t>The Legislature should clarify who </a:t>
            </a:r>
            <a:r>
              <a:rPr lang="en-US" sz="11200" dirty="0"/>
              <a:t>has </a:t>
            </a:r>
            <a:r>
              <a:rPr lang="en-US" sz="11200" dirty="0" smtClean="0"/>
              <a:t>access to data.</a:t>
            </a:r>
            <a:endParaRPr lang="en-US" sz="11200" dirty="0"/>
          </a:p>
          <a:p>
            <a:pPr marL="0" indent="0">
              <a:spcBef>
                <a:spcPts val="400"/>
              </a:spcBef>
              <a:spcAft>
                <a:spcPts val="400"/>
              </a:spcAft>
              <a:buNone/>
            </a:pPr>
            <a:endParaRPr lang="en-US" dirty="0"/>
          </a:p>
        </p:txBody>
      </p:sp>
    </p:spTree>
    <p:extLst>
      <p:ext uri="{BB962C8B-B14F-4D97-AF65-F5344CB8AC3E}">
        <p14:creationId xmlns:p14="http://schemas.microsoft.com/office/powerpoint/2010/main" val="391537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0"/>
            <a:ext cx="12192000" cy="1733266"/>
          </a:xfrm>
        </p:spPr>
        <p:txBody>
          <a:bodyPr/>
          <a:lstStyle/>
          <a:p>
            <a:r>
              <a:rPr lang="en-US" dirty="0" smtClean="0"/>
              <a:t>Questions &amp; Discussion</a:t>
            </a:r>
            <a:endParaRPr lang="en-US" dirty="0"/>
          </a:p>
        </p:txBody>
      </p:sp>
      <p:sp>
        <p:nvSpPr>
          <p:cNvPr id="6" name="Slide Number Placeholder 5"/>
          <p:cNvSpPr>
            <a:spLocks noGrp="1"/>
          </p:cNvSpPr>
          <p:nvPr>
            <p:ph type="sldNum" sz="quarter" idx="11"/>
          </p:nvPr>
        </p:nvSpPr>
        <p:spPr/>
        <p:txBody>
          <a:bodyPr/>
          <a:lstStyle/>
          <a:p>
            <a:fld id="{48F63A3B-78C7-47BE-AE5E-E10140E04643}" type="slidenum">
              <a:rPr lang="en-US" smtClean="0"/>
              <a:pPr/>
              <a:t>25</a:t>
            </a:fld>
            <a:endParaRPr lang="en-US" dirty="0"/>
          </a:p>
        </p:txBody>
      </p:sp>
      <p:sp>
        <p:nvSpPr>
          <p:cNvPr id="2" name="Text Placeholder 1"/>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091166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0"/>
            <a:ext cx="12192000" cy="1733266"/>
          </a:xfrm>
        </p:spPr>
        <p:txBody>
          <a:bodyPr/>
          <a:lstStyle/>
          <a:p>
            <a:r>
              <a:rPr lang="en-US" dirty="0"/>
              <a:t>Thank </a:t>
            </a:r>
            <a:r>
              <a:rPr lang="en-US" dirty="0" smtClean="0"/>
              <a:t>you!</a:t>
            </a:r>
            <a:endParaRPr lang="en-US" dirty="0"/>
          </a:p>
        </p:txBody>
      </p:sp>
      <p:sp>
        <p:nvSpPr>
          <p:cNvPr id="12" name="Text Placeholder 7"/>
          <p:cNvSpPr>
            <a:spLocks noGrp="1"/>
          </p:cNvSpPr>
          <p:nvPr>
            <p:ph type="body" sz="quarter" idx="13"/>
          </p:nvPr>
        </p:nvSpPr>
        <p:spPr>
          <a:xfrm>
            <a:off x="838200" y="3521123"/>
            <a:ext cx="10515600" cy="2681374"/>
          </a:xfrm>
        </p:spPr>
        <p:txBody>
          <a:bodyPr/>
          <a:lstStyle/>
          <a:p>
            <a:r>
              <a:rPr lang="en-US" dirty="0" smtClean="0"/>
              <a:t>Damien Riehl</a:t>
            </a:r>
          </a:p>
          <a:p>
            <a:r>
              <a:rPr lang="en-US" dirty="0" smtClean="0"/>
              <a:t>Josh Root</a:t>
            </a:r>
          </a:p>
          <a:p>
            <a:r>
              <a:rPr lang="en-US" dirty="0" smtClean="0"/>
              <a:t>Aaron Call</a:t>
            </a:r>
          </a:p>
          <a:p>
            <a:r>
              <a:rPr lang="en-US" dirty="0" smtClean="0"/>
              <a:t>Bill Leifheit</a:t>
            </a:r>
          </a:p>
          <a:p>
            <a:r>
              <a:rPr lang="en-US" dirty="0" smtClean="0"/>
              <a:t>Craig Gustafson</a:t>
            </a:r>
            <a:endParaRPr lang="en-US" dirty="0"/>
          </a:p>
        </p:txBody>
      </p:sp>
      <p:sp>
        <p:nvSpPr>
          <p:cNvPr id="6" name="Slide Number Placeholder 5"/>
          <p:cNvSpPr>
            <a:spLocks noGrp="1"/>
          </p:cNvSpPr>
          <p:nvPr>
            <p:ph type="sldNum" sz="quarter" idx="11"/>
          </p:nvPr>
        </p:nvSpPr>
        <p:spPr/>
        <p:txBody>
          <a:bodyPr/>
          <a:lstStyle/>
          <a:p>
            <a:fld id="{48F63A3B-78C7-47BE-AE5E-E10140E04643}" type="slidenum">
              <a:rPr lang="en-US" smtClean="0"/>
              <a:pPr/>
              <a:t>26</a:t>
            </a:fld>
            <a:endParaRPr lang="en-US" dirty="0"/>
          </a:p>
        </p:txBody>
      </p:sp>
    </p:spTree>
    <p:extLst>
      <p:ext uri="{BB962C8B-B14F-4D97-AF65-F5344CB8AC3E}">
        <p14:creationId xmlns:p14="http://schemas.microsoft.com/office/powerpoint/2010/main" val="2561138842"/>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16x9.pptx" id="{FFA6567B-003C-4EDD-B4B1-434C2288AA53}" vid="{0DFF6D1D-E85A-48B0-AFAA-62A7A52994A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8389D6-E0FD-469D-8587-EA39AB285030}">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3B153553-7048-44C0-962D-31C90BA4FF73}">
  <ds:schemaRefs>
    <ds:schemaRef ds:uri="http://schemas.microsoft.com/sharepoint/v3/contenttype/forms"/>
  </ds:schemaRefs>
</ds:datastoreItem>
</file>

<file path=customXml/itemProps3.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 16x9</Template>
  <TotalTime>915</TotalTime>
  <Words>2893</Words>
  <Application>Microsoft Office PowerPoint</Application>
  <PresentationFormat>Widescreen</PresentationFormat>
  <Paragraphs>254</Paragraphs>
  <Slides>26</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NeueHaasGroteskText Std</vt:lpstr>
      <vt:lpstr>MN.IT</vt:lpstr>
      <vt:lpstr>Subcommittee on Cyber Security and Data Privacy Advisory Council Recommendations</vt:lpstr>
      <vt:lpstr>Considerations</vt:lpstr>
      <vt:lpstr>Considerations</vt:lpstr>
      <vt:lpstr>Considerations</vt:lpstr>
      <vt:lpstr>Recommendation 1: Definitions</vt:lpstr>
      <vt:lpstr>Recommendation 1A: Definition for ‘Driver’ &amp; ‘Operator’</vt:lpstr>
      <vt:lpstr>Recommendation 1B: ‘Personally Identifiable Information’</vt:lpstr>
      <vt:lpstr>Recommendation 1C: Definition for ‘Private Data’</vt:lpstr>
      <vt:lpstr>Recommendation 2: Classification </vt:lpstr>
      <vt:lpstr>Recommendation 2A: Data Anonymity, Summary &amp; Value</vt:lpstr>
      <vt:lpstr>Recommendation 2B: Public-Private Partnerships &amp; Uniformity</vt:lpstr>
      <vt:lpstr>Recommendation 3: Uniformity</vt:lpstr>
      <vt:lpstr>Recommendation 3: Uniformity with Other States</vt:lpstr>
      <vt:lpstr>Recommendation 4: Security</vt:lpstr>
      <vt:lpstr>Recommendation 4A: Security by Design</vt:lpstr>
      <vt:lpstr>Recommendation 4B: Security Standards, Trust &amp; Integrity</vt:lpstr>
      <vt:lpstr>Recommendation 5: Partnerships</vt:lpstr>
      <vt:lpstr>Recommendation 5A: Partnerships to Engage Public  &amp; Increase Safety</vt:lpstr>
      <vt:lpstr>Recommendation 5B: Public Data &amp; Mapping</vt:lpstr>
      <vt:lpstr>Recommendation 6: Regulatory </vt:lpstr>
      <vt:lpstr>Recommendation 6A: Data Breaches &amp; Existing Standards</vt:lpstr>
      <vt:lpstr>Recommendation 6B: Consumer Protection</vt:lpstr>
      <vt:lpstr>Recommendation 7: Storing, Managing &amp; Collecting Data </vt:lpstr>
      <vt:lpstr>Recommendation 7: Storing, Managing &amp; Collecting Data</vt:lpstr>
      <vt:lpstr>Questions &amp; Discussion</vt:lpstr>
      <vt:lpstr>Thank you!</vt:lpstr>
    </vt:vector>
  </TitlesOfParts>
  <Company>MnDOT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Subcommittee on Cyber Security and Data Privacy</dc:title>
  <dc:subject>PowerPoint Template</dc:subject>
  <dc:creator>Joshua Root</dc:creator>
  <cp:keywords>PowerPoint, Template</cp:keywords>
  <dc:description>Version 1.1, Released 8-2016</dc:description>
  <cp:lastModifiedBy>Palmersheim, Joseph (DOT)</cp:lastModifiedBy>
  <cp:revision>96</cp:revision>
  <dcterms:created xsi:type="dcterms:W3CDTF">2018-09-07T12:10:58Z</dcterms:created>
  <dcterms:modified xsi:type="dcterms:W3CDTF">2018-09-27T19:30:27Z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